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theme/themeOverride2.xml" ContentType="application/vnd.openxmlformats-officedocument.themeOverride+xml"/>
  <Override PartName="/ppt/notesSlides/notesSlide37.xml" ContentType="application/vnd.openxmlformats-officedocument.presentationml.notesSlide+xml"/>
  <Override PartName="/ppt/theme/themeOverride3.xml" ContentType="application/vnd.openxmlformats-officedocument.themeOverride+xml"/>
  <Override PartName="/ppt/notesSlides/notesSlide38.xml" ContentType="application/vnd.openxmlformats-officedocument.presentationml.notesSlide+xml"/>
  <Override PartName="/ppt/theme/themeOverride4.xml" ContentType="application/vnd.openxmlformats-officedocument.themeOverride+xml"/>
  <Override PartName="/ppt/notesSlides/notesSlide39.xml" ContentType="application/vnd.openxmlformats-officedocument.presentationml.notesSlide+xml"/>
  <Override PartName="/ppt/theme/themeOverride5.xml" ContentType="application/vnd.openxmlformats-officedocument.themeOverride+xml"/>
  <Override PartName="/ppt/notesSlides/notesSlide40.xml" ContentType="application/vnd.openxmlformats-officedocument.presentationml.notesSlide+xml"/>
  <Override PartName="/ppt/theme/themeOverride6.xml" ContentType="application/vnd.openxmlformats-officedocument.themeOverride+xml"/>
  <Override PartName="/ppt/notesSlides/notesSlide41.xml" ContentType="application/vnd.openxmlformats-officedocument.presentationml.notesSlide+xml"/>
  <Override PartName="/ppt/theme/themeOverride7.xml" ContentType="application/vnd.openxmlformats-officedocument.themeOverride+xml"/>
  <Override PartName="/ppt/notesSlides/notesSlide42.xml" ContentType="application/vnd.openxmlformats-officedocument.presentationml.notesSlide+xml"/>
  <Override PartName="/ppt/theme/themeOverride8.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122"/>
  </p:notesMasterIdLst>
  <p:sldIdLst>
    <p:sldId id="520" r:id="rId3"/>
    <p:sldId id="658" r:id="rId4"/>
    <p:sldId id="715" r:id="rId5"/>
    <p:sldId id="746" r:id="rId6"/>
    <p:sldId id="723" r:id="rId7"/>
    <p:sldId id="745" r:id="rId8"/>
    <p:sldId id="725" r:id="rId9"/>
    <p:sldId id="726" r:id="rId10"/>
    <p:sldId id="730" r:id="rId11"/>
    <p:sldId id="727" r:id="rId12"/>
    <p:sldId id="729" r:id="rId13"/>
    <p:sldId id="747" r:id="rId14"/>
    <p:sldId id="754" r:id="rId15"/>
    <p:sldId id="755" r:id="rId16"/>
    <p:sldId id="756" r:id="rId17"/>
    <p:sldId id="889" r:id="rId18"/>
    <p:sldId id="890" r:id="rId19"/>
    <p:sldId id="891" r:id="rId20"/>
    <p:sldId id="892" r:id="rId21"/>
    <p:sldId id="893" r:id="rId22"/>
    <p:sldId id="888" r:id="rId23"/>
    <p:sldId id="887" r:id="rId24"/>
    <p:sldId id="806" r:id="rId25"/>
    <p:sldId id="807" r:id="rId26"/>
    <p:sldId id="894" r:id="rId27"/>
    <p:sldId id="869" r:id="rId28"/>
    <p:sldId id="875" r:id="rId29"/>
    <p:sldId id="876" r:id="rId30"/>
    <p:sldId id="878" r:id="rId31"/>
    <p:sldId id="877" r:id="rId32"/>
    <p:sldId id="775" r:id="rId33"/>
    <p:sldId id="776" r:id="rId34"/>
    <p:sldId id="778" r:id="rId35"/>
    <p:sldId id="779" r:id="rId36"/>
    <p:sldId id="780" r:id="rId37"/>
    <p:sldId id="781" r:id="rId38"/>
    <p:sldId id="786" r:id="rId39"/>
    <p:sldId id="788" r:id="rId40"/>
    <p:sldId id="789" r:id="rId41"/>
    <p:sldId id="790" r:id="rId42"/>
    <p:sldId id="791" r:id="rId43"/>
    <p:sldId id="792" r:id="rId44"/>
    <p:sldId id="793" r:id="rId45"/>
    <p:sldId id="765" r:id="rId46"/>
    <p:sldId id="769" r:id="rId47"/>
    <p:sldId id="768" r:id="rId48"/>
    <p:sldId id="829" r:id="rId49"/>
    <p:sldId id="831" r:id="rId50"/>
    <p:sldId id="731" r:id="rId51"/>
    <p:sldId id="784" r:id="rId52"/>
    <p:sldId id="785" r:id="rId53"/>
    <p:sldId id="818" r:id="rId54"/>
    <p:sldId id="832" r:id="rId55"/>
    <p:sldId id="895" r:id="rId56"/>
    <p:sldId id="896" r:id="rId57"/>
    <p:sldId id="897" r:id="rId58"/>
    <p:sldId id="898" r:id="rId59"/>
    <p:sldId id="899" r:id="rId60"/>
    <p:sldId id="904" r:id="rId61"/>
    <p:sldId id="900" r:id="rId62"/>
    <p:sldId id="901" r:id="rId63"/>
    <p:sldId id="902" r:id="rId64"/>
    <p:sldId id="885" r:id="rId65"/>
    <p:sldId id="884" r:id="rId66"/>
    <p:sldId id="879" r:id="rId67"/>
    <p:sldId id="881" r:id="rId68"/>
    <p:sldId id="907" r:id="rId69"/>
    <p:sldId id="475" r:id="rId70"/>
    <p:sldId id="905" r:id="rId71"/>
    <p:sldId id="588" r:id="rId72"/>
    <p:sldId id="587" r:id="rId73"/>
    <p:sldId id="480" r:id="rId74"/>
    <p:sldId id="609" r:id="rId75"/>
    <p:sldId id="610" r:id="rId76"/>
    <p:sldId id="611" r:id="rId77"/>
    <p:sldId id="910" r:id="rId78"/>
    <p:sldId id="613" r:id="rId79"/>
    <p:sldId id="908" r:id="rId80"/>
    <p:sldId id="909" r:id="rId81"/>
    <p:sldId id="906" r:id="rId82"/>
    <p:sldId id="652" r:id="rId83"/>
    <p:sldId id="630" r:id="rId84"/>
    <p:sldId id="641" r:id="rId85"/>
    <p:sldId id="642" r:id="rId86"/>
    <p:sldId id="646" r:id="rId87"/>
    <p:sldId id="647" r:id="rId88"/>
    <p:sldId id="648" r:id="rId89"/>
    <p:sldId id="649" r:id="rId90"/>
    <p:sldId id="637" r:id="rId91"/>
    <p:sldId id="644" r:id="rId92"/>
    <p:sldId id="643" r:id="rId93"/>
    <p:sldId id="650" r:id="rId94"/>
    <p:sldId id="835" r:id="rId95"/>
    <p:sldId id="838" r:id="rId96"/>
    <p:sldId id="843" r:id="rId97"/>
    <p:sldId id="845" r:id="rId98"/>
    <p:sldId id="846" r:id="rId99"/>
    <p:sldId id="847" r:id="rId100"/>
    <p:sldId id="848" r:id="rId101"/>
    <p:sldId id="849" r:id="rId102"/>
    <p:sldId id="856" r:id="rId103"/>
    <p:sldId id="689" r:id="rId104"/>
    <p:sldId id="691" r:id="rId105"/>
    <p:sldId id="692" r:id="rId106"/>
    <p:sldId id="693" r:id="rId107"/>
    <p:sldId id="694" r:id="rId108"/>
    <p:sldId id="704" r:id="rId109"/>
    <p:sldId id="697" r:id="rId110"/>
    <p:sldId id="695" r:id="rId111"/>
    <p:sldId id="861" r:id="rId112"/>
    <p:sldId id="863" r:id="rId113"/>
    <p:sldId id="862" r:id="rId114"/>
    <p:sldId id="816" r:id="rId115"/>
    <p:sldId id="864" r:id="rId116"/>
    <p:sldId id="865" r:id="rId117"/>
    <p:sldId id="866" r:id="rId118"/>
    <p:sldId id="867" r:id="rId119"/>
    <p:sldId id="868" r:id="rId120"/>
    <p:sldId id="714" r:id="rId12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393">
          <p15:clr>
            <a:srgbClr val="A4A3A4"/>
          </p15:clr>
        </p15:guide>
        <p15:guide id="2" pos="29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0099"/>
    <a:srgbClr val="0000FF"/>
    <a:srgbClr val="FFFF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325" autoAdjust="0"/>
  </p:normalViewPr>
  <p:slideViewPr>
    <p:cSldViewPr>
      <p:cViewPr varScale="1">
        <p:scale>
          <a:sx n="67" d="100"/>
          <a:sy n="67" d="100"/>
        </p:scale>
        <p:origin x="1906" y="58"/>
      </p:cViewPr>
      <p:guideLst>
        <p:guide orient="horz" pos="2393"/>
        <p:guide pos="298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F:\iResearch\&#28436;&#35762;PPT\&#31227;&#21160;&#20013;&#24515;\&#28436;&#35762;PPT&#26680;&#24515;&#25968;&#25454;&#34920;-sandy-221214.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lang="en-US" sz="1800" b="0" i="0" u="none" strike="noStrike" baseline="0">
                <a:solidFill>
                  <a:srgbClr val="000000"/>
                </a:solidFill>
                <a:latin typeface="微软雅黑" pitchFamily="34" charset="-122"/>
                <a:ea typeface="微软雅黑" pitchFamily="34" charset="-122"/>
                <a:cs typeface="华文细黑"/>
              </a:defRPr>
            </a:pPr>
            <a:r>
              <a:rPr lang="en-US" altLang="zh-CN" sz="1800" b="1" i="0" u="none" strike="noStrike" baseline="0">
                <a:solidFill>
                  <a:srgbClr val="000000"/>
                </a:solidFill>
                <a:latin typeface="微软雅黑" pitchFamily="34" charset="-122"/>
                <a:ea typeface="微软雅黑" pitchFamily="34" charset="-122"/>
              </a:rPr>
              <a:t>2008-2015</a:t>
            </a:r>
            <a:r>
              <a:rPr lang="zh-CN" altLang="en-US" sz="1800" b="1" i="0" u="none" strike="noStrike" baseline="0">
                <a:solidFill>
                  <a:srgbClr val="000000"/>
                </a:solidFill>
                <a:latin typeface="微软雅黑" pitchFamily="34" charset="-122"/>
                <a:ea typeface="微软雅黑" pitchFamily="34" charset="-122"/>
              </a:rPr>
              <a:t>年中国</a:t>
            </a:r>
            <a:r>
              <a:rPr lang="zh-CN" altLang="en-US" sz="1800" b="1" i="0" u="none" strike="noStrike" baseline="0">
                <a:solidFill>
                  <a:srgbClr val="FF0000"/>
                </a:solidFill>
                <a:latin typeface="微软雅黑" pitchFamily="34" charset="-122"/>
                <a:ea typeface="微软雅黑" pitchFamily="34" charset="-122"/>
              </a:rPr>
              <a:t>桌面和移动</a:t>
            </a:r>
            <a:r>
              <a:rPr lang="zh-CN" altLang="en-US" sz="1800" b="1" i="0" u="none" strike="noStrike" baseline="0">
                <a:solidFill>
                  <a:srgbClr val="000000"/>
                </a:solidFill>
                <a:latin typeface="微软雅黑" pitchFamily="34" charset="-122"/>
                <a:ea typeface="微软雅黑" pitchFamily="34" charset="-122"/>
              </a:rPr>
              <a:t>互联网网民规模</a:t>
            </a:r>
          </a:p>
        </c:rich>
      </c:tx>
      <c:layout>
        <c:manualLayout>
          <c:xMode val="edge"/>
          <c:yMode val="edge"/>
          <c:x val="0.19934536259256269"/>
          <c:y val="1.241468339266652E-2"/>
        </c:manualLayout>
      </c:layout>
      <c:overlay val="0"/>
      <c:spPr>
        <a:noFill/>
        <a:ln w="25400">
          <a:noFill/>
        </a:ln>
      </c:spPr>
    </c:title>
    <c:autoTitleDeleted val="0"/>
    <c:plotArea>
      <c:layout>
        <c:manualLayout>
          <c:layoutTarget val="inner"/>
          <c:xMode val="edge"/>
          <c:yMode val="edge"/>
          <c:x val="4.9481903370138913E-2"/>
          <c:y val="0.11551851381592479"/>
          <c:w val="0.84360503644799456"/>
          <c:h val="0.64928837272049289"/>
        </c:manualLayout>
      </c:layout>
      <c:barChart>
        <c:barDir val="col"/>
        <c:grouping val="clustered"/>
        <c:varyColors val="0"/>
        <c:ser>
          <c:idx val="0"/>
          <c:order val="0"/>
          <c:tx>
            <c:strRef>
              <c:f>Sheet1!$A$250</c:f>
              <c:strCache>
                <c:ptCount val="1"/>
                <c:pt idx="0">
                  <c:v>中国网民规模（亿人）</c:v>
                </c:pt>
              </c:strCache>
            </c:strRef>
          </c:tx>
          <c:spPr>
            <a:solidFill>
              <a:srgbClr val="99CC00"/>
            </a:solidFill>
            <a:ln w="12700">
              <a:noFill/>
              <a:prstDash val="solid"/>
            </a:ln>
          </c:spPr>
          <c:invertIfNegative val="0"/>
          <c:dLbls>
            <c:dLbl>
              <c:idx val="1"/>
              <c:showLegendKey val="0"/>
              <c:showVal val="1"/>
              <c:showCatName val="0"/>
              <c:showSerName val="0"/>
              <c:showPercent val="0"/>
              <c:showBubbleSize val="0"/>
              <c:extLst>
                <c:ext xmlns:c15="http://schemas.microsoft.com/office/drawing/2012/chart" uri="{CE6537A1-D6FC-4f65-9D91-7224C49458BB}"/>
              </c:extLst>
            </c:dLbl>
            <c:dLbl>
              <c:idx val="2"/>
              <c:showLegendKey val="0"/>
              <c:showVal val="1"/>
              <c:showCatName val="0"/>
              <c:showSerName val="0"/>
              <c:showPercent val="0"/>
              <c:showBubbleSize val="0"/>
              <c:extLst>
                <c:ext xmlns:c15="http://schemas.microsoft.com/office/drawing/2012/chart" uri="{CE6537A1-D6FC-4f65-9D91-7224C49458BB}"/>
              </c:extLst>
            </c:dLbl>
            <c:dLbl>
              <c:idx val="3"/>
              <c:showLegendKey val="0"/>
              <c:showVal val="1"/>
              <c:showCatName val="0"/>
              <c:showSerName val="0"/>
              <c:showPercent val="0"/>
              <c:showBubbleSize val="0"/>
              <c:extLst>
                <c:ext xmlns:c15="http://schemas.microsoft.com/office/drawing/2012/chart" uri="{CE6537A1-D6FC-4f65-9D91-7224C49458BB}"/>
              </c:extLst>
            </c:dLbl>
            <c:dLbl>
              <c:idx val="4"/>
              <c:layout>
                <c:manualLayout>
                  <c:x val="-2.8926702253669512E-3"/>
                  <c:y val="1.2929338660436001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5"/>
              <c:showLegendKey val="0"/>
              <c:showVal val="1"/>
              <c:showCatName val="0"/>
              <c:showSerName val="0"/>
              <c:showPercent val="0"/>
              <c:showBubbleSize val="0"/>
              <c:extLst>
                <c:ext xmlns:c15="http://schemas.microsoft.com/office/drawing/2012/chart" uri="{CE6537A1-D6FC-4f65-9D91-7224C49458BB}"/>
              </c:extLst>
            </c:dLbl>
            <c:numFmt formatCode="0.0_ " sourceLinked="0"/>
            <c:spPr>
              <a:noFill/>
              <a:ln w="25400">
                <a:noFill/>
              </a:ln>
            </c:spPr>
            <c:txPr>
              <a:bodyPr/>
              <a:lstStyle/>
              <a:p>
                <a:pPr>
                  <a:defRPr lang="en-US" sz="1600" b="1" i="0" u="none" strike="noStrike" baseline="0">
                    <a:solidFill>
                      <a:srgbClr val="000000"/>
                    </a:solidFill>
                    <a:latin typeface="华文细黑"/>
                    <a:ea typeface="华文细黑"/>
                    <a:cs typeface="华文细黑"/>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Sheet1!$B$249:$I$249</c:f>
              <c:strCache>
                <c:ptCount val="8"/>
                <c:pt idx="0">
                  <c:v>2008</c:v>
                </c:pt>
                <c:pt idx="1">
                  <c:v>2009</c:v>
                </c:pt>
                <c:pt idx="2">
                  <c:v>2010</c:v>
                </c:pt>
                <c:pt idx="3">
                  <c:v>2011e</c:v>
                </c:pt>
                <c:pt idx="4">
                  <c:v>2012e</c:v>
                </c:pt>
                <c:pt idx="5">
                  <c:v>2013e</c:v>
                </c:pt>
                <c:pt idx="6">
                  <c:v>2014e</c:v>
                </c:pt>
                <c:pt idx="7">
                  <c:v>2015e</c:v>
                </c:pt>
              </c:strCache>
            </c:strRef>
          </c:cat>
          <c:val>
            <c:numRef>
              <c:f>Sheet1!$B$250:$I$250</c:f>
              <c:numCache>
                <c:formatCode>General</c:formatCode>
                <c:ptCount val="8"/>
                <c:pt idx="0">
                  <c:v>2.98</c:v>
                </c:pt>
                <c:pt idx="1">
                  <c:v>3.84</c:v>
                </c:pt>
                <c:pt idx="2">
                  <c:v>4.57</c:v>
                </c:pt>
                <c:pt idx="3">
                  <c:v>5.05</c:v>
                </c:pt>
                <c:pt idx="4" formatCode="0.00">
                  <c:v>5.5095499999999999</c:v>
                </c:pt>
                <c:pt idx="5" formatCode="0.00">
                  <c:v>5.9778617500000024</c:v>
                </c:pt>
                <c:pt idx="6" formatCode="0.00">
                  <c:v>6.5876036485</c:v>
                </c:pt>
                <c:pt idx="7" formatCode="0.00">
                  <c:v>7.2002507878105124</c:v>
                </c:pt>
              </c:numCache>
            </c:numRef>
          </c:val>
        </c:ser>
        <c:ser>
          <c:idx val="1"/>
          <c:order val="1"/>
          <c:tx>
            <c:strRef>
              <c:f>Sheet1!$A$251</c:f>
              <c:strCache>
                <c:ptCount val="1"/>
                <c:pt idx="0">
                  <c:v>中国移动互联网用户规模（亿人）</c:v>
                </c:pt>
              </c:strCache>
            </c:strRef>
          </c:tx>
          <c:spPr>
            <a:solidFill>
              <a:srgbClr val="FFFF00"/>
            </a:solidFill>
            <a:ln w="12700">
              <a:noFill/>
              <a:prstDash val="solid"/>
            </a:ln>
          </c:spPr>
          <c:invertIfNegative val="0"/>
          <c:dLbls>
            <c:numFmt formatCode="0.0_ " sourceLinked="0"/>
            <c:spPr>
              <a:noFill/>
              <a:ln w="25400">
                <a:noFill/>
              </a:ln>
            </c:spPr>
            <c:txPr>
              <a:bodyPr/>
              <a:lstStyle/>
              <a:p>
                <a:pPr>
                  <a:defRPr lang="en-US" sz="1600" b="1" i="0" u="none" strike="noStrike" baseline="0">
                    <a:solidFill>
                      <a:schemeClr val="tx1"/>
                    </a:solidFill>
                    <a:latin typeface="华文细黑"/>
                    <a:ea typeface="华文细黑"/>
                    <a:cs typeface="华文细黑"/>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Sheet1!$B$249:$I$249</c:f>
              <c:strCache>
                <c:ptCount val="8"/>
                <c:pt idx="0">
                  <c:v>2008</c:v>
                </c:pt>
                <c:pt idx="1">
                  <c:v>2009</c:v>
                </c:pt>
                <c:pt idx="2">
                  <c:v>2010</c:v>
                </c:pt>
                <c:pt idx="3">
                  <c:v>2011e</c:v>
                </c:pt>
                <c:pt idx="4">
                  <c:v>2012e</c:v>
                </c:pt>
                <c:pt idx="5">
                  <c:v>2013e</c:v>
                </c:pt>
                <c:pt idx="6">
                  <c:v>2014e</c:v>
                </c:pt>
                <c:pt idx="7">
                  <c:v>2015e</c:v>
                </c:pt>
              </c:strCache>
            </c:strRef>
          </c:cat>
          <c:val>
            <c:numRef>
              <c:f>Sheet1!$B$251:$I$251</c:f>
              <c:numCache>
                <c:formatCode>General</c:formatCode>
                <c:ptCount val="8"/>
                <c:pt idx="0">
                  <c:v>1.1800000000000033</c:v>
                </c:pt>
                <c:pt idx="1">
                  <c:v>2.3299999999999987</c:v>
                </c:pt>
                <c:pt idx="2">
                  <c:v>3.03</c:v>
                </c:pt>
                <c:pt idx="3">
                  <c:v>3.56</c:v>
                </c:pt>
                <c:pt idx="4">
                  <c:v>4.51</c:v>
                </c:pt>
                <c:pt idx="5">
                  <c:v>5.22</c:v>
                </c:pt>
                <c:pt idx="6">
                  <c:v>6.03</c:v>
                </c:pt>
                <c:pt idx="7">
                  <c:v>7.1199999999999966</c:v>
                </c:pt>
              </c:numCache>
            </c:numRef>
          </c:val>
        </c:ser>
        <c:dLbls>
          <c:showLegendKey val="0"/>
          <c:showVal val="1"/>
          <c:showCatName val="0"/>
          <c:showSerName val="0"/>
          <c:showPercent val="0"/>
          <c:showBubbleSize val="0"/>
        </c:dLbls>
        <c:gapWidth val="60"/>
        <c:axId val="286331504"/>
        <c:axId val="286333072"/>
      </c:barChart>
      <c:catAx>
        <c:axId val="286331504"/>
        <c:scaling>
          <c:orientation val="minMax"/>
        </c:scaling>
        <c:delete val="0"/>
        <c:axPos val="b"/>
        <c:numFmt formatCode="yyyy&quot;年&quot;m&quot;月&quot;" sourceLinked="0"/>
        <c:majorTickMark val="none"/>
        <c:minorTickMark val="none"/>
        <c:tickLblPos val="nextTo"/>
        <c:spPr>
          <a:ln w="3175">
            <a:solidFill>
              <a:srgbClr val="000000"/>
            </a:solidFill>
            <a:prstDash val="solid"/>
          </a:ln>
        </c:spPr>
        <c:txPr>
          <a:bodyPr rot="0" vert="horz"/>
          <a:lstStyle/>
          <a:p>
            <a:pPr>
              <a:defRPr lang="en-US" sz="1400" b="1" i="0" u="none" strike="noStrike" baseline="0">
                <a:solidFill>
                  <a:srgbClr val="000000"/>
                </a:solidFill>
                <a:latin typeface="华文细黑"/>
                <a:ea typeface="华文细黑"/>
                <a:cs typeface="华文细黑"/>
              </a:defRPr>
            </a:pPr>
            <a:endParaRPr lang="zh-CN"/>
          </a:p>
        </c:txPr>
        <c:crossAx val="286333072"/>
        <c:crosses val="autoZero"/>
        <c:auto val="1"/>
        <c:lblAlgn val="ctr"/>
        <c:lblOffset val="180"/>
        <c:tickLblSkip val="1"/>
        <c:tickMarkSkip val="1"/>
        <c:noMultiLvlLbl val="0"/>
      </c:catAx>
      <c:valAx>
        <c:axId val="286333072"/>
        <c:scaling>
          <c:orientation val="minMax"/>
          <c:max val="8"/>
          <c:min val="0"/>
        </c:scaling>
        <c:delete val="0"/>
        <c:axPos val="l"/>
        <c:majorGridlines>
          <c:spPr>
            <a:ln w="3175">
              <a:solidFill>
                <a:srgbClr val="C0C0C0"/>
              </a:solidFill>
              <a:prstDash val="sysDash"/>
            </a:ln>
          </c:spPr>
        </c:majorGridlines>
        <c:numFmt formatCode="0_ " sourceLinked="0"/>
        <c:majorTickMark val="none"/>
        <c:minorTickMark val="none"/>
        <c:tickLblPos val="nextTo"/>
        <c:spPr>
          <a:ln w="3175">
            <a:noFill/>
            <a:prstDash val="sysDash"/>
          </a:ln>
        </c:spPr>
        <c:txPr>
          <a:bodyPr rot="0" vert="horz"/>
          <a:lstStyle/>
          <a:p>
            <a:pPr>
              <a:defRPr lang="en-US" sz="1400" b="1" i="0" u="none" strike="noStrike" baseline="0">
                <a:solidFill>
                  <a:srgbClr val="000000"/>
                </a:solidFill>
                <a:latin typeface="华文细黑"/>
                <a:ea typeface="华文细黑"/>
                <a:cs typeface="华文细黑"/>
              </a:defRPr>
            </a:pPr>
            <a:endParaRPr lang="zh-CN"/>
          </a:p>
        </c:txPr>
        <c:crossAx val="286331504"/>
        <c:crosses val="autoZero"/>
        <c:crossBetween val="between"/>
        <c:majorUnit val="3"/>
        <c:minorUnit val="2"/>
      </c:valAx>
      <c:spPr>
        <a:noFill/>
        <a:ln w="3175">
          <a:noFill/>
          <a:prstDash val="solid"/>
        </a:ln>
      </c:spPr>
    </c:plotArea>
    <c:legend>
      <c:legendPos val="b"/>
      <c:layout>
        <c:manualLayout>
          <c:xMode val="edge"/>
          <c:yMode val="edge"/>
          <c:x val="1.5941039230935188E-2"/>
          <c:y val="0.86619779323701063"/>
          <c:w val="0.96678140595915063"/>
          <c:h val="0.10578192289070698"/>
        </c:manualLayout>
      </c:layout>
      <c:overlay val="0"/>
      <c:spPr>
        <a:solidFill>
          <a:srgbClr val="FFFFFF"/>
        </a:solidFill>
        <a:ln w="3175">
          <a:solidFill>
            <a:srgbClr val="FFFFFF"/>
          </a:solidFill>
          <a:prstDash val="solid"/>
        </a:ln>
      </c:spPr>
      <c:txPr>
        <a:bodyPr/>
        <a:lstStyle/>
        <a:p>
          <a:pPr>
            <a:defRPr lang="en-US" sz="1400" b="1" i="0" u="none" strike="noStrike" baseline="0">
              <a:solidFill>
                <a:srgbClr val="000000"/>
              </a:solidFill>
              <a:latin typeface="华文细黑"/>
              <a:ea typeface="华文细黑"/>
              <a:cs typeface="华文细黑"/>
            </a:defRPr>
          </a:pPr>
          <a:endParaRPr lang="zh-CN"/>
        </a:p>
      </c:txPr>
    </c:legend>
    <c:plotVisOnly val="1"/>
    <c:dispBlanksAs val="gap"/>
    <c:showDLblsOverMax val="0"/>
  </c:chart>
  <c:spPr>
    <a:solidFill>
      <a:srgbClr val="FFFFFF"/>
    </a:solidFill>
    <a:ln w="3175">
      <a:noFill/>
      <a:prstDash val="solid"/>
    </a:ln>
  </c:spPr>
  <c:txPr>
    <a:bodyPr/>
    <a:lstStyle/>
    <a:p>
      <a:pPr>
        <a:defRPr sz="825" b="0" i="0" u="none" strike="noStrike" baseline="0">
          <a:solidFill>
            <a:srgbClr val="000000"/>
          </a:solidFill>
          <a:latin typeface="华文细黑"/>
          <a:ea typeface="华文细黑"/>
          <a:cs typeface="华文细黑"/>
        </a:defRPr>
      </a:pPr>
      <a:endParaRPr lang="zh-CN"/>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2.0425384396147269E-2"/>
          <c:y val="1.591514507649177E-2"/>
          <c:w val="0.95556992503736748"/>
          <c:h val="0.96947844673652495"/>
        </c:manualLayout>
      </c:layout>
      <c:pie3DChart>
        <c:varyColors val="1"/>
        <c:ser>
          <c:idx val="0"/>
          <c:order val="0"/>
          <c:dPt>
            <c:idx val="0"/>
            <c:bubble3D val="0"/>
            <c:spPr>
              <a:solidFill>
                <a:schemeClr val="accent2">
                  <a:lumMod val="20000"/>
                  <a:lumOff val="80000"/>
                </a:schemeClr>
              </a:solidFill>
            </c:spPr>
          </c:dPt>
          <c:dPt>
            <c:idx val="1"/>
            <c:bubble3D val="0"/>
            <c:explosion val="18"/>
            <c:spPr>
              <a:solidFill>
                <a:srgbClr val="FF0000"/>
              </a:solidFill>
            </c:spPr>
          </c:dPt>
          <c:dLbls>
            <c:delete val="1"/>
          </c:dLbls>
          <c:cat>
            <c:strRef>
              <c:f>工作表1!$E$4:$E$5</c:f>
              <c:strCache>
                <c:ptCount val="2"/>
                <c:pt idx="0">
                  <c:v>半/非結構化資料</c:v>
                </c:pt>
                <c:pt idx="1">
                  <c:v>結構化資料</c:v>
                </c:pt>
              </c:strCache>
            </c:strRef>
          </c:cat>
          <c:val>
            <c:numRef>
              <c:f>工作表1!$F$4:$F$5</c:f>
              <c:numCache>
                <c:formatCode>0%</c:formatCode>
                <c:ptCount val="2"/>
                <c:pt idx="0">
                  <c:v>0.85</c:v>
                </c:pt>
                <c:pt idx="1">
                  <c:v>0.15</c:v>
                </c:pt>
              </c:numCache>
            </c:numRef>
          </c:val>
        </c:ser>
        <c:dLbls>
          <c:showLegendKey val="0"/>
          <c:showVal val="1"/>
          <c:showCatName val="1"/>
          <c:showSerName val="0"/>
          <c:showPercent val="0"/>
          <c:showBubbleSize val="0"/>
          <c:showLeaderLines val="1"/>
        </c:dLbls>
      </c:pie3DChart>
    </c:plotArea>
    <c:plotVisOnly val="1"/>
    <c:dispBlanksAs val="gap"/>
    <c:showDLblsOverMax val="0"/>
  </c:chart>
  <c:spPr>
    <a:noFill/>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F0ADCD-CD61-4407-A137-08B70DEAEF3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zh-CN" altLang="en-US"/>
        </a:p>
      </dgm:t>
    </dgm:pt>
    <dgm:pt modelId="{44AD98F1-E8A8-41C5-B69E-0A0581B128A2}">
      <dgm:prSet custT="1"/>
      <dgm:spPr>
        <a:solidFill>
          <a:schemeClr val="accent1">
            <a:lumMod val="50000"/>
          </a:schemeClr>
        </a:solidFill>
      </dgm:spPr>
      <dgm:t>
        <a:bodyPr/>
        <a:lstStyle/>
        <a:p>
          <a:pPr rtl="0">
            <a:lnSpc>
              <a:spcPct val="150000"/>
            </a:lnSpc>
          </a:pPr>
          <a:r>
            <a:rPr lang="zh-CN" altLang="en-US" sz="2000" b="1" dirty="0" smtClean="0">
              <a:latin typeface="黑体" panose="02010609060101010101" pitchFamily="49" charset="-122"/>
              <a:ea typeface="黑体" panose="02010609060101010101" pitchFamily="49" charset="-122"/>
            </a:rPr>
            <a:t>信息技术特别是互联网悄然变革了我们的生活方式、工作方式 和思维方式</a:t>
          </a:r>
          <a:endParaRPr lang="zh-CN" altLang="en-US" sz="2000" dirty="0">
            <a:latin typeface="黑体" panose="02010609060101010101" pitchFamily="49" charset="-122"/>
            <a:ea typeface="黑体" panose="02010609060101010101" pitchFamily="49" charset="-122"/>
          </a:endParaRPr>
        </a:p>
      </dgm:t>
    </dgm:pt>
    <dgm:pt modelId="{9AB593FC-EF0E-467C-A2FD-BCFE28ADDF97}" type="parTrans" cxnId="{AD78C434-DA4C-41A9-B6E3-776BD8A3AF3A}">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0D9317E9-9016-4637-ABCA-1CA5DBC9B569}" type="sibTrans" cxnId="{AD78C434-DA4C-41A9-B6E3-776BD8A3AF3A}">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A86AF87E-1EE0-4C59-A598-92C02F5FE738}">
      <dgm:prSet custT="1"/>
      <dgm:spPr/>
      <dgm:t>
        <a:bodyPr/>
        <a:lstStyle/>
        <a:p>
          <a:pPr rtl="0">
            <a:lnSpc>
              <a:spcPct val="150000"/>
            </a:lnSpc>
          </a:pPr>
          <a:r>
            <a:rPr lang="zh-CN" altLang="en-US" sz="2000" dirty="0" smtClean="0">
              <a:latin typeface="黑体" panose="02010609060101010101" pitchFamily="49" charset="-122"/>
              <a:ea typeface="黑体" panose="02010609060101010101" pitchFamily="49" charset="-122"/>
            </a:rPr>
            <a:t>加速了人才的培养和技术成熟的速度</a:t>
          </a:r>
          <a:endParaRPr lang="zh-CN" altLang="en-US" sz="2000" dirty="0">
            <a:latin typeface="黑体" panose="02010609060101010101" pitchFamily="49" charset="-122"/>
            <a:ea typeface="黑体" panose="02010609060101010101" pitchFamily="49" charset="-122"/>
          </a:endParaRPr>
        </a:p>
      </dgm:t>
    </dgm:pt>
    <dgm:pt modelId="{87702137-C662-48E4-8759-855E3ACD822B}" type="parTrans" cxnId="{E56CBF86-290D-4032-9EDF-D2BD042559FB}">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1DC635C0-1BC3-493E-B300-DA610302B9BF}" type="sibTrans" cxnId="{E56CBF86-290D-4032-9EDF-D2BD042559FB}">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50CB2F49-64BC-4BC2-9C73-0D6A7C20833F}">
      <dgm:prSet custT="1"/>
      <dgm:spPr/>
      <dgm:t>
        <a:bodyPr/>
        <a:lstStyle/>
        <a:p>
          <a:pPr rtl="0">
            <a:lnSpc>
              <a:spcPct val="150000"/>
            </a:lnSpc>
          </a:pPr>
          <a:r>
            <a:rPr lang="en-US" sz="2000" dirty="0" smtClean="0">
              <a:latin typeface="黑体" panose="02010609060101010101" pitchFamily="49" charset="-122"/>
              <a:ea typeface="黑体" panose="02010609060101010101" pitchFamily="49" charset="-122"/>
            </a:rPr>
            <a:t>12306</a:t>
          </a:r>
          <a:r>
            <a:rPr lang="zh-CN" sz="2000" dirty="0" smtClean="0">
              <a:latin typeface="黑体" panose="02010609060101010101" pitchFamily="49" charset="-122"/>
              <a:ea typeface="黑体" panose="02010609060101010101" pitchFamily="49" charset="-122"/>
            </a:rPr>
            <a:t>改变了购票难这一中国人的老大难问题</a:t>
          </a:r>
          <a:endParaRPr lang="zh-CN" sz="2000" dirty="0">
            <a:latin typeface="黑体" panose="02010609060101010101" pitchFamily="49" charset="-122"/>
            <a:ea typeface="黑体" panose="02010609060101010101" pitchFamily="49" charset="-122"/>
          </a:endParaRPr>
        </a:p>
      </dgm:t>
    </dgm:pt>
    <dgm:pt modelId="{140CBE5E-5F5D-4EBD-B5E8-93A3987C019B}" type="parTrans" cxnId="{F1287DA2-1CE8-4159-BDDD-8E5B3192721F}">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4D24970A-2C2A-448A-88E6-A7436EC3EB3A}" type="sibTrans" cxnId="{F1287DA2-1CE8-4159-BDDD-8E5B3192721F}">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D74D62FF-33DD-49D0-8E53-B9021B9E68F5}">
      <dgm:prSet custT="1"/>
      <dgm:spPr/>
      <dgm:t>
        <a:bodyPr/>
        <a:lstStyle/>
        <a:p>
          <a:pPr rtl="0">
            <a:lnSpc>
              <a:spcPct val="150000"/>
            </a:lnSpc>
          </a:pPr>
          <a:r>
            <a:rPr lang="zh-CN" altLang="en-US" sz="2000" dirty="0" smtClean="0">
              <a:latin typeface="黑体" panose="02010609060101010101" pitchFamily="49" charset="-122"/>
              <a:ea typeface="黑体" panose="02010609060101010101" pitchFamily="49" charset="-122"/>
            </a:rPr>
            <a:t>手机已经与我们的工作、生活密不可分</a:t>
          </a:r>
          <a:endParaRPr lang="zh-CN" altLang="en-US" sz="2000" dirty="0">
            <a:latin typeface="黑体" panose="02010609060101010101" pitchFamily="49" charset="-122"/>
            <a:ea typeface="黑体" panose="02010609060101010101" pitchFamily="49" charset="-122"/>
          </a:endParaRPr>
        </a:p>
      </dgm:t>
    </dgm:pt>
    <dgm:pt modelId="{D237610B-53E6-416A-AAAE-33868924A206}" type="parTrans" cxnId="{0E26A263-A4DF-4516-BDC9-1AD325759431}">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99E5F3C9-AB98-4D8D-A15C-DDD6B731D9FA}" type="sibTrans" cxnId="{0E26A263-A4DF-4516-BDC9-1AD325759431}">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B9E5E73E-56E0-4CB5-9860-D00F202A22BB}">
      <dgm:prSet custT="1"/>
      <dgm:spPr/>
      <dgm:t>
        <a:bodyPr/>
        <a:lstStyle/>
        <a:p>
          <a:pPr rtl="0">
            <a:lnSpc>
              <a:spcPct val="150000"/>
            </a:lnSpc>
          </a:pPr>
          <a:r>
            <a:rPr lang="en-US" sz="2000" dirty="0" smtClean="0">
              <a:latin typeface="黑体" panose="02010609060101010101" pitchFamily="49" charset="-122"/>
              <a:ea typeface="黑体" panose="02010609060101010101" pitchFamily="49" charset="-122"/>
            </a:rPr>
            <a:t>4.5G</a:t>
          </a:r>
          <a:r>
            <a:rPr lang="zh-CN" sz="2000" dirty="0" smtClean="0">
              <a:latin typeface="黑体" panose="02010609060101010101" pitchFamily="49" charset="-122"/>
              <a:ea typeface="黑体" panose="02010609060101010101" pitchFamily="49" charset="-122"/>
            </a:rPr>
            <a:t>、</a:t>
          </a:r>
          <a:r>
            <a:rPr lang="en-US" sz="2000" dirty="0" smtClean="0">
              <a:latin typeface="黑体" panose="02010609060101010101" pitchFamily="49" charset="-122"/>
              <a:ea typeface="黑体" panose="02010609060101010101" pitchFamily="49" charset="-122"/>
            </a:rPr>
            <a:t>5G</a:t>
          </a:r>
          <a:r>
            <a:rPr lang="zh-CN" sz="2000" dirty="0" smtClean="0">
              <a:latin typeface="黑体" panose="02010609060101010101" pitchFamily="49" charset="-122"/>
              <a:ea typeface="黑体" panose="02010609060101010101" pitchFamily="49" charset="-122"/>
            </a:rPr>
            <a:t>移动互联网，可能率先在中国实施</a:t>
          </a:r>
          <a:endParaRPr lang="zh-CN" sz="2000" dirty="0">
            <a:latin typeface="黑体" panose="02010609060101010101" pitchFamily="49" charset="-122"/>
            <a:ea typeface="黑体" panose="02010609060101010101" pitchFamily="49" charset="-122"/>
          </a:endParaRPr>
        </a:p>
      </dgm:t>
    </dgm:pt>
    <dgm:pt modelId="{C9588DAA-725F-49BF-A289-8C4EE793EC54}" type="parTrans" cxnId="{42736627-7362-41E8-8E67-3AFC2C9D5A43}">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7876038E-31C3-4DCB-B562-2C7EE820BC76}" type="sibTrans" cxnId="{42736627-7362-41E8-8E67-3AFC2C9D5A43}">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5D4E4FB7-BC78-4811-921F-47E7D8CA97E4}">
      <dgm:prSet custT="1"/>
      <dgm:spPr/>
      <dgm:t>
        <a:bodyPr/>
        <a:lstStyle/>
        <a:p>
          <a:pPr rtl="0">
            <a:lnSpc>
              <a:spcPct val="150000"/>
            </a:lnSpc>
          </a:pPr>
          <a:r>
            <a:rPr lang="zh-CN" altLang="en-US" sz="2000" dirty="0" smtClean="0">
              <a:latin typeface="黑体" panose="02010609060101010101" pitchFamily="49" charset="-122"/>
              <a:ea typeface="黑体" panose="02010609060101010101" pitchFamily="49" charset="-122"/>
            </a:rPr>
            <a:t>加强</a:t>
          </a:r>
          <a:r>
            <a:rPr lang="zh-CN" sz="2000" dirty="0" smtClean="0">
              <a:latin typeface="黑体" panose="02010609060101010101" pitchFamily="49" charset="-122"/>
              <a:ea typeface="黑体" panose="02010609060101010101" pitchFamily="49" charset="-122"/>
            </a:rPr>
            <a:t>了中国社会的沟通和融合</a:t>
          </a:r>
          <a:endParaRPr lang="zh-CN" altLang="en-US" sz="2000" dirty="0">
            <a:latin typeface="黑体" panose="02010609060101010101" pitchFamily="49" charset="-122"/>
            <a:ea typeface="黑体" panose="02010609060101010101" pitchFamily="49" charset="-122"/>
          </a:endParaRPr>
        </a:p>
      </dgm:t>
    </dgm:pt>
    <dgm:pt modelId="{A51C56F0-063E-4EA3-BD6C-D7243E9421FA}" type="parTrans" cxnId="{7BF82A17-44E8-4A2E-83BD-692A1CEDB92E}">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D59018F9-734F-40A3-89BD-A64E4810D095}" type="sibTrans" cxnId="{7BF82A17-44E8-4A2E-83BD-692A1CEDB92E}">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00D4652B-1A85-4CF4-A1C6-8517E5548BA0}">
      <dgm:prSet custT="1"/>
      <dgm:spPr/>
      <dgm:t>
        <a:bodyPr/>
        <a:lstStyle/>
        <a:p>
          <a:pPr rtl="0">
            <a:lnSpc>
              <a:spcPct val="150000"/>
            </a:lnSpc>
          </a:pPr>
          <a:r>
            <a:rPr lang="zh-CN" altLang="en-US" sz="2000" dirty="0" smtClean="0">
              <a:latin typeface="黑体" panose="02010609060101010101" pitchFamily="49" charset="-122"/>
              <a:ea typeface="黑体" panose="02010609060101010101" pitchFamily="49" charset="-122"/>
            </a:rPr>
            <a:t>淘宝、京东改变了人们购物的方式</a:t>
          </a:r>
          <a:endParaRPr lang="zh-CN" altLang="en-US" sz="2000" dirty="0">
            <a:latin typeface="黑体" panose="02010609060101010101" pitchFamily="49" charset="-122"/>
            <a:ea typeface="黑体" panose="02010609060101010101" pitchFamily="49" charset="-122"/>
          </a:endParaRPr>
        </a:p>
      </dgm:t>
    </dgm:pt>
    <dgm:pt modelId="{147BF87B-78A2-4869-96D8-40B5FC729B8B}" type="parTrans" cxnId="{7F5AAC4B-2F41-46CC-BEF8-9AE62D91FAB4}">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7463EF96-CDE1-4C0F-8A01-4FBBC676EF15}" type="sibTrans" cxnId="{7F5AAC4B-2F41-46CC-BEF8-9AE62D91FAB4}">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FA969EF5-0C5A-48A5-A839-C66EE4BC3A5C}">
      <dgm:prSet custT="1"/>
      <dgm:spPr/>
      <dgm:t>
        <a:bodyPr/>
        <a:lstStyle/>
        <a:p>
          <a:pPr rtl="0">
            <a:lnSpc>
              <a:spcPct val="150000"/>
            </a:lnSpc>
          </a:pPr>
          <a:r>
            <a:rPr lang="zh-CN" altLang="en-US" sz="2000" dirty="0" smtClean="0">
              <a:latin typeface="黑体" panose="02010609060101010101" pitchFamily="49" charset="-122"/>
              <a:ea typeface="黑体" panose="02010609060101010101" pitchFamily="49" charset="-122"/>
            </a:rPr>
            <a:t>百度、搜狗等搜索引擎：有问题找百度</a:t>
          </a:r>
          <a:endParaRPr lang="zh-CN" altLang="en-US" sz="2000" dirty="0">
            <a:latin typeface="黑体" panose="02010609060101010101" pitchFamily="49" charset="-122"/>
            <a:ea typeface="黑体" panose="02010609060101010101" pitchFamily="49" charset="-122"/>
          </a:endParaRPr>
        </a:p>
      </dgm:t>
    </dgm:pt>
    <dgm:pt modelId="{6862D241-5473-4C65-B215-13FB7A126E17}" type="parTrans" cxnId="{92E619F5-FEAD-4D61-BE52-9C7BF8A94AE1}">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3F33EA12-00E8-4A07-90D1-19DD41758178}" type="sibTrans" cxnId="{92E619F5-FEAD-4D61-BE52-9C7BF8A94AE1}">
      <dgm:prSet/>
      <dgm:spPr/>
      <dgm:t>
        <a:bodyPr/>
        <a:lstStyle/>
        <a:p>
          <a:pPr>
            <a:lnSpc>
              <a:spcPct val="150000"/>
            </a:lnSpc>
          </a:pPr>
          <a:endParaRPr lang="zh-CN" altLang="en-US" sz="1400">
            <a:latin typeface="黑体" panose="02010609060101010101" pitchFamily="49" charset="-122"/>
            <a:ea typeface="黑体" panose="02010609060101010101" pitchFamily="49" charset="-122"/>
          </a:endParaRPr>
        </a:p>
      </dgm:t>
    </dgm:pt>
    <dgm:pt modelId="{B6C23FC4-D015-4656-98F4-D68D365FDC4F}">
      <dgm:prSet custT="1"/>
      <dgm:spPr/>
      <dgm:t>
        <a:bodyPr/>
        <a:lstStyle/>
        <a:p>
          <a:pPr rtl="0">
            <a:lnSpc>
              <a:spcPct val="150000"/>
            </a:lnSpc>
          </a:pPr>
          <a:r>
            <a:rPr lang="zh-CN" altLang="en-US" sz="2000" dirty="0" smtClean="0">
              <a:latin typeface="黑体" panose="02010609060101010101" pitchFamily="49" charset="-122"/>
              <a:ea typeface="黑体" panose="02010609060101010101" pitchFamily="49" charset="-122"/>
            </a:rPr>
            <a:t>中国在</a:t>
          </a:r>
          <a:r>
            <a:rPr lang="en-US" altLang="zh-CN" sz="2000" dirty="0" smtClean="0">
              <a:latin typeface="黑体" panose="02010609060101010101" pitchFamily="49" charset="-122"/>
              <a:ea typeface="黑体" panose="02010609060101010101" pitchFamily="49" charset="-122"/>
            </a:rPr>
            <a:t>IT</a:t>
          </a:r>
          <a:r>
            <a:rPr lang="zh-CN" altLang="en-US" sz="2000" dirty="0" smtClean="0">
              <a:latin typeface="黑体" panose="02010609060101010101" pitchFamily="49" charset="-122"/>
              <a:ea typeface="黑体" panose="02010609060101010101" pitchFamily="49" charset="-122"/>
            </a:rPr>
            <a:t>技术的某些方面正在赶超欧美强国</a:t>
          </a:r>
          <a:endParaRPr lang="zh-CN" sz="2000" dirty="0">
            <a:latin typeface="黑体" panose="02010609060101010101" pitchFamily="49" charset="-122"/>
            <a:ea typeface="黑体" panose="02010609060101010101" pitchFamily="49" charset="-122"/>
          </a:endParaRPr>
        </a:p>
      </dgm:t>
    </dgm:pt>
    <dgm:pt modelId="{D91BDB5A-DB80-4140-A043-EC1277A502E2}" type="parTrans" cxnId="{0EA1873D-9A9B-406B-A6D9-8A08800882B2}">
      <dgm:prSet/>
      <dgm:spPr/>
      <dgm:t>
        <a:bodyPr/>
        <a:lstStyle/>
        <a:p>
          <a:endParaRPr lang="zh-CN" altLang="en-US"/>
        </a:p>
      </dgm:t>
    </dgm:pt>
    <dgm:pt modelId="{5B542B90-CC13-45D6-B86E-14175B091E0F}" type="sibTrans" cxnId="{0EA1873D-9A9B-406B-A6D9-8A08800882B2}">
      <dgm:prSet/>
      <dgm:spPr/>
      <dgm:t>
        <a:bodyPr/>
        <a:lstStyle/>
        <a:p>
          <a:endParaRPr lang="zh-CN" altLang="en-US"/>
        </a:p>
      </dgm:t>
    </dgm:pt>
    <dgm:pt modelId="{DDEAEDDE-E2DA-482D-AA8B-0DDB98F59448}">
      <dgm:prSet custT="1"/>
      <dgm:spPr/>
      <dgm:t>
        <a:bodyPr/>
        <a:lstStyle/>
        <a:p>
          <a:pPr rtl="0">
            <a:lnSpc>
              <a:spcPct val="150000"/>
            </a:lnSpc>
          </a:pPr>
          <a:r>
            <a:rPr lang="zh-CN" altLang="en-US" sz="2000" dirty="0" smtClean="0">
              <a:latin typeface="黑体" panose="02010609060101010101" pitchFamily="49" charset="-122"/>
              <a:ea typeface="黑体" panose="02010609060101010101" pitchFamily="49" charset="-122"/>
            </a:rPr>
            <a:t>政府网上一站式服务大厅</a:t>
          </a:r>
          <a:endParaRPr lang="zh-CN" altLang="en-US" sz="2000" dirty="0">
            <a:latin typeface="黑体" panose="02010609060101010101" pitchFamily="49" charset="-122"/>
            <a:ea typeface="黑体" panose="02010609060101010101" pitchFamily="49" charset="-122"/>
          </a:endParaRPr>
        </a:p>
      </dgm:t>
    </dgm:pt>
    <dgm:pt modelId="{81EA6442-1571-4A47-A6C4-F747DA4E537F}" type="parTrans" cxnId="{CEA84C44-9E74-4147-8107-8535FC1FB803}">
      <dgm:prSet/>
      <dgm:spPr/>
    </dgm:pt>
    <dgm:pt modelId="{8EF06F46-0BA4-4972-9C34-1A82A296E659}" type="sibTrans" cxnId="{CEA84C44-9E74-4147-8107-8535FC1FB803}">
      <dgm:prSet/>
      <dgm:spPr/>
    </dgm:pt>
    <dgm:pt modelId="{E425187F-6472-4EA2-8DB6-69D3CE2E330F}" type="pres">
      <dgm:prSet presAssocID="{EDF0ADCD-CD61-4407-A137-08B70DEAEF3E}" presName="linear" presStyleCnt="0">
        <dgm:presLayoutVars>
          <dgm:animLvl val="lvl"/>
          <dgm:resizeHandles val="exact"/>
        </dgm:presLayoutVars>
      </dgm:prSet>
      <dgm:spPr/>
      <dgm:t>
        <a:bodyPr/>
        <a:lstStyle/>
        <a:p>
          <a:endParaRPr lang="zh-CN" altLang="en-US"/>
        </a:p>
      </dgm:t>
    </dgm:pt>
    <dgm:pt modelId="{4AFC9444-03DE-4C32-ADBC-2485E10F4DDE}" type="pres">
      <dgm:prSet presAssocID="{44AD98F1-E8A8-41C5-B69E-0A0581B128A2}" presName="parentText" presStyleLbl="node1" presStyleIdx="0" presStyleCnt="1" custScaleY="48198" custLinFactNeighborX="338" custLinFactNeighborY="-6122">
        <dgm:presLayoutVars>
          <dgm:chMax val="0"/>
          <dgm:bulletEnabled val="1"/>
        </dgm:presLayoutVars>
      </dgm:prSet>
      <dgm:spPr/>
      <dgm:t>
        <a:bodyPr/>
        <a:lstStyle/>
        <a:p>
          <a:endParaRPr lang="zh-CN" altLang="en-US"/>
        </a:p>
      </dgm:t>
    </dgm:pt>
    <dgm:pt modelId="{3031DE37-8985-4D34-BE47-03798C77AB60}" type="pres">
      <dgm:prSet presAssocID="{44AD98F1-E8A8-41C5-B69E-0A0581B128A2}" presName="childText" presStyleLbl="revTx" presStyleIdx="0" presStyleCnt="1" custScaleY="90145">
        <dgm:presLayoutVars>
          <dgm:bulletEnabled val="1"/>
        </dgm:presLayoutVars>
      </dgm:prSet>
      <dgm:spPr/>
      <dgm:t>
        <a:bodyPr/>
        <a:lstStyle/>
        <a:p>
          <a:endParaRPr lang="zh-CN" altLang="en-US"/>
        </a:p>
      </dgm:t>
    </dgm:pt>
  </dgm:ptLst>
  <dgm:cxnLst>
    <dgm:cxn modelId="{1C650BF7-9B16-4DCA-A630-DC4B6777377D}" type="presOf" srcId="{44AD98F1-E8A8-41C5-B69E-0A0581B128A2}" destId="{4AFC9444-03DE-4C32-ADBC-2485E10F4DDE}" srcOrd="0" destOrd="0" presId="urn:microsoft.com/office/officeart/2005/8/layout/vList2"/>
    <dgm:cxn modelId="{7F5AAC4B-2F41-46CC-BEF8-9AE62D91FAB4}" srcId="{44AD98F1-E8A8-41C5-B69E-0A0581B128A2}" destId="{00D4652B-1A85-4CF4-A1C6-8517E5548BA0}" srcOrd="2" destOrd="0" parTransId="{147BF87B-78A2-4869-96D8-40B5FC729B8B}" sibTransId="{7463EF96-CDE1-4C0F-8A01-4FBBC676EF15}"/>
    <dgm:cxn modelId="{92E619F5-FEAD-4D61-BE52-9C7BF8A94AE1}" srcId="{44AD98F1-E8A8-41C5-B69E-0A0581B128A2}" destId="{FA969EF5-0C5A-48A5-A839-C66EE4BC3A5C}" srcOrd="4" destOrd="0" parTransId="{6862D241-5473-4C65-B215-13FB7A126E17}" sibTransId="{3F33EA12-00E8-4A07-90D1-19DD41758178}"/>
    <dgm:cxn modelId="{CEA84C44-9E74-4147-8107-8535FC1FB803}" srcId="{44AD98F1-E8A8-41C5-B69E-0A0581B128A2}" destId="{DDEAEDDE-E2DA-482D-AA8B-0DDB98F59448}" srcOrd="3" destOrd="0" parTransId="{81EA6442-1571-4A47-A6C4-F747DA4E537F}" sibTransId="{8EF06F46-0BA4-4972-9C34-1A82A296E659}"/>
    <dgm:cxn modelId="{7BF82A17-44E8-4A2E-83BD-692A1CEDB92E}" srcId="{44AD98F1-E8A8-41C5-B69E-0A0581B128A2}" destId="{5D4E4FB7-BC78-4811-921F-47E7D8CA97E4}" srcOrd="1" destOrd="0" parTransId="{A51C56F0-063E-4EA3-BD6C-D7243E9421FA}" sibTransId="{D59018F9-734F-40A3-89BD-A64E4810D095}"/>
    <dgm:cxn modelId="{0EA1873D-9A9B-406B-A6D9-8A08800882B2}" srcId="{44AD98F1-E8A8-41C5-B69E-0A0581B128A2}" destId="{B6C23FC4-D015-4656-98F4-D68D365FDC4F}" srcOrd="8" destOrd="0" parTransId="{D91BDB5A-DB80-4140-A043-EC1277A502E2}" sibTransId="{5B542B90-CC13-45D6-B86E-14175B091E0F}"/>
    <dgm:cxn modelId="{2C1B5976-5361-4394-B043-A660938623CE}" type="presOf" srcId="{A86AF87E-1EE0-4C59-A598-92C02F5FE738}" destId="{3031DE37-8985-4D34-BE47-03798C77AB60}" srcOrd="0" destOrd="0" presId="urn:microsoft.com/office/officeart/2005/8/layout/vList2"/>
    <dgm:cxn modelId="{8194BD64-3102-489A-A83A-84AC6E19746B}" type="presOf" srcId="{D74D62FF-33DD-49D0-8E53-B9021B9E68F5}" destId="{3031DE37-8985-4D34-BE47-03798C77AB60}" srcOrd="0" destOrd="6" presId="urn:microsoft.com/office/officeart/2005/8/layout/vList2"/>
    <dgm:cxn modelId="{64BA8AAB-FEF6-4B7A-A752-BF0CF5FBDD14}" type="presOf" srcId="{FA969EF5-0C5A-48A5-A839-C66EE4BC3A5C}" destId="{3031DE37-8985-4D34-BE47-03798C77AB60}" srcOrd="0" destOrd="4" presId="urn:microsoft.com/office/officeart/2005/8/layout/vList2"/>
    <dgm:cxn modelId="{42736627-7362-41E8-8E67-3AFC2C9D5A43}" srcId="{44AD98F1-E8A8-41C5-B69E-0A0581B128A2}" destId="{B9E5E73E-56E0-4CB5-9860-D00F202A22BB}" srcOrd="7" destOrd="0" parTransId="{C9588DAA-725F-49BF-A289-8C4EE793EC54}" sibTransId="{7876038E-31C3-4DCB-B562-2C7EE820BC76}"/>
    <dgm:cxn modelId="{A2A828C5-5DF1-428E-9BF9-5FE4B0F79B36}" type="presOf" srcId="{B6C23FC4-D015-4656-98F4-D68D365FDC4F}" destId="{3031DE37-8985-4D34-BE47-03798C77AB60}" srcOrd="0" destOrd="8" presId="urn:microsoft.com/office/officeart/2005/8/layout/vList2"/>
    <dgm:cxn modelId="{8FD09E72-CAC5-4800-A60D-E7BEFF7D1512}" type="presOf" srcId="{50CB2F49-64BC-4BC2-9C73-0D6A7C20833F}" destId="{3031DE37-8985-4D34-BE47-03798C77AB60}" srcOrd="0" destOrd="5" presId="urn:microsoft.com/office/officeart/2005/8/layout/vList2"/>
    <dgm:cxn modelId="{A6EA12BF-AFAC-4D44-9EF8-B445910B2CE5}" type="presOf" srcId="{B9E5E73E-56E0-4CB5-9860-D00F202A22BB}" destId="{3031DE37-8985-4D34-BE47-03798C77AB60}" srcOrd="0" destOrd="7" presId="urn:microsoft.com/office/officeart/2005/8/layout/vList2"/>
    <dgm:cxn modelId="{8412FFB1-E863-472B-8260-96DD399BACB6}" type="presOf" srcId="{EDF0ADCD-CD61-4407-A137-08B70DEAEF3E}" destId="{E425187F-6472-4EA2-8DB6-69D3CE2E330F}" srcOrd="0" destOrd="0" presId="urn:microsoft.com/office/officeart/2005/8/layout/vList2"/>
    <dgm:cxn modelId="{DC36C14F-D5B2-4B88-9BEE-33BBF2AD297B}" type="presOf" srcId="{5D4E4FB7-BC78-4811-921F-47E7D8CA97E4}" destId="{3031DE37-8985-4D34-BE47-03798C77AB60}" srcOrd="0" destOrd="1" presId="urn:microsoft.com/office/officeart/2005/8/layout/vList2"/>
    <dgm:cxn modelId="{F1287DA2-1CE8-4159-BDDD-8E5B3192721F}" srcId="{44AD98F1-E8A8-41C5-B69E-0A0581B128A2}" destId="{50CB2F49-64BC-4BC2-9C73-0D6A7C20833F}" srcOrd="5" destOrd="0" parTransId="{140CBE5E-5F5D-4EBD-B5E8-93A3987C019B}" sibTransId="{4D24970A-2C2A-448A-88E6-A7436EC3EB3A}"/>
    <dgm:cxn modelId="{E56CBF86-290D-4032-9EDF-D2BD042559FB}" srcId="{44AD98F1-E8A8-41C5-B69E-0A0581B128A2}" destId="{A86AF87E-1EE0-4C59-A598-92C02F5FE738}" srcOrd="0" destOrd="0" parTransId="{87702137-C662-48E4-8759-855E3ACD822B}" sibTransId="{1DC635C0-1BC3-493E-B300-DA610302B9BF}"/>
    <dgm:cxn modelId="{AD78C434-DA4C-41A9-B6E3-776BD8A3AF3A}" srcId="{EDF0ADCD-CD61-4407-A137-08B70DEAEF3E}" destId="{44AD98F1-E8A8-41C5-B69E-0A0581B128A2}" srcOrd="0" destOrd="0" parTransId="{9AB593FC-EF0E-467C-A2FD-BCFE28ADDF97}" sibTransId="{0D9317E9-9016-4637-ABCA-1CA5DBC9B569}"/>
    <dgm:cxn modelId="{F37478AC-5DD5-49E7-B03A-9AD44CDC83F7}" type="presOf" srcId="{00D4652B-1A85-4CF4-A1C6-8517E5548BA0}" destId="{3031DE37-8985-4D34-BE47-03798C77AB60}" srcOrd="0" destOrd="2" presId="urn:microsoft.com/office/officeart/2005/8/layout/vList2"/>
    <dgm:cxn modelId="{0E26A263-A4DF-4516-BDC9-1AD325759431}" srcId="{44AD98F1-E8A8-41C5-B69E-0A0581B128A2}" destId="{D74D62FF-33DD-49D0-8E53-B9021B9E68F5}" srcOrd="6" destOrd="0" parTransId="{D237610B-53E6-416A-AAAE-33868924A206}" sibTransId="{99E5F3C9-AB98-4D8D-A15C-DDD6B731D9FA}"/>
    <dgm:cxn modelId="{83D07E1C-FAD1-48C2-9CAB-F0DAAFE933B7}" type="presOf" srcId="{DDEAEDDE-E2DA-482D-AA8B-0DDB98F59448}" destId="{3031DE37-8985-4D34-BE47-03798C77AB60}" srcOrd="0" destOrd="3" presId="urn:microsoft.com/office/officeart/2005/8/layout/vList2"/>
    <dgm:cxn modelId="{14AF38FF-FF06-41CA-8C28-D356B392B6EF}" type="presParOf" srcId="{E425187F-6472-4EA2-8DB6-69D3CE2E330F}" destId="{4AFC9444-03DE-4C32-ADBC-2485E10F4DDE}" srcOrd="0" destOrd="0" presId="urn:microsoft.com/office/officeart/2005/8/layout/vList2"/>
    <dgm:cxn modelId="{E0FC793A-D753-4EB7-8C34-B0B55A35F6C4}" type="presParOf" srcId="{E425187F-6472-4EA2-8DB6-69D3CE2E330F}" destId="{3031DE37-8985-4D34-BE47-03798C77AB6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34D4DD-275A-476B-8DAA-6A1D1FF86F8B}" type="doc">
      <dgm:prSet loTypeId="urn:microsoft.com/office/officeart/2005/8/layout/chart3" loCatId="relationship" qsTypeId="urn:microsoft.com/office/officeart/2005/8/quickstyle/simple2" qsCatId="simple" csTypeId="urn:microsoft.com/office/officeart/2005/8/colors/colorful5" csCatId="colorful" phldr="1"/>
      <dgm:spPr/>
      <dgm:t>
        <a:bodyPr/>
        <a:lstStyle/>
        <a:p>
          <a:endParaRPr lang="zh-CN" altLang="en-US"/>
        </a:p>
      </dgm:t>
    </dgm:pt>
    <dgm:pt modelId="{F1A18846-8BAB-426A-A6D0-8FB219058720}">
      <dgm:prSet custT="1"/>
      <dgm:spPr/>
      <dgm:t>
        <a:bodyPr/>
        <a:lstStyle/>
        <a:p>
          <a:pPr rtl="0"/>
          <a:r>
            <a:rPr lang="zh-CN" altLang="en-US" sz="2000" smtClean="0"/>
            <a:t>云计算</a:t>
          </a:r>
          <a:endParaRPr lang="zh-CN" altLang="en-US" sz="2000"/>
        </a:p>
      </dgm:t>
    </dgm:pt>
    <dgm:pt modelId="{51BB8F03-40BD-4A9B-BADF-A01330C5B65B}" type="parTrans" cxnId="{528415E1-4DA7-4641-89EF-1032BE4A2F5D}">
      <dgm:prSet/>
      <dgm:spPr/>
      <dgm:t>
        <a:bodyPr/>
        <a:lstStyle/>
        <a:p>
          <a:endParaRPr lang="zh-CN" altLang="en-US" sz="1200"/>
        </a:p>
      </dgm:t>
    </dgm:pt>
    <dgm:pt modelId="{43C12B3A-47FE-469E-96A8-CC175D7A268A}" type="sibTrans" cxnId="{528415E1-4DA7-4641-89EF-1032BE4A2F5D}">
      <dgm:prSet/>
      <dgm:spPr/>
      <dgm:t>
        <a:bodyPr/>
        <a:lstStyle/>
        <a:p>
          <a:endParaRPr lang="zh-CN" altLang="en-US" sz="1200"/>
        </a:p>
      </dgm:t>
    </dgm:pt>
    <dgm:pt modelId="{230F7704-BFA0-4D53-A970-9ACD01271B66}">
      <dgm:prSet custT="1"/>
      <dgm:spPr/>
      <dgm:t>
        <a:bodyPr/>
        <a:lstStyle/>
        <a:p>
          <a:pPr rtl="0"/>
          <a:r>
            <a:rPr lang="zh-CN" altLang="en-US" sz="2000" smtClean="0"/>
            <a:t>大数据</a:t>
          </a:r>
          <a:endParaRPr lang="zh-CN" altLang="en-US" sz="2000"/>
        </a:p>
      </dgm:t>
    </dgm:pt>
    <dgm:pt modelId="{8B16FDED-CCD5-44E7-A38B-8F3CFC083231}" type="parTrans" cxnId="{C65586CB-AE1E-4278-BF4F-5655D8A61B59}">
      <dgm:prSet/>
      <dgm:spPr/>
      <dgm:t>
        <a:bodyPr/>
        <a:lstStyle/>
        <a:p>
          <a:endParaRPr lang="zh-CN" altLang="en-US" sz="1200"/>
        </a:p>
      </dgm:t>
    </dgm:pt>
    <dgm:pt modelId="{A6B28F9D-BC47-4345-8F3A-075A8CA9FC9E}" type="sibTrans" cxnId="{C65586CB-AE1E-4278-BF4F-5655D8A61B59}">
      <dgm:prSet/>
      <dgm:spPr/>
      <dgm:t>
        <a:bodyPr/>
        <a:lstStyle/>
        <a:p>
          <a:endParaRPr lang="zh-CN" altLang="en-US" sz="1200"/>
        </a:p>
      </dgm:t>
    </dgm:pt>
    <dgm:pt modelId="{4235AD57-9A28-4FE7-8919-02BA009C67DA}">
      <dgm:prSet custT="1"/>
      <dgm:spPr/>
      <dgm:t>
        <a:bodyPr/>
        <a:lstStyle/>
        <a:p>
          <a:pPr rtl="0"/>
          <a:r>
            <a:rPr lang="zh-CN" altLang="en-US" sz="2000" dirty="0" smtClean="0"/>
            <a:t>电子商务</a:t>
          </a:r>
          <a:endParaRPr lang="zh-CN" altLang="en-US" sz="2000" dirty="0"/>
        </a:p>
      </dgm:t>
    </dgm:pt>
    <dgm:pt modelId="{030D6700-D7F2-48C3-957B-751A7B69735C}" type="parTrans" cxnId="{82770A50-C315-47D0-A5F9-70A7C08F63A8}">
      <dgm:prSet/>
      <dgm:spPr/>
      <dgm:t>
        <a:bodyPr/>
        <a:lstStyle/>
        <a:p>
          <a:endParaRPr lang="zh-CN" altLang="en-US" sz="1200"/>
        </a:p>
      </dgm:t>
    </dgm:pt>
    <dgm:pt modelId="{248D1E47-7B7C-4770-9046-2281CCA1D7DF}" type="sibTrans" cxnId="{82770A50-C315-47D0-A5F9-70A7C08F63A8}">
      <dgm:prSet/>
      <dgm:spPr/>
      <dgm:t>
        <a:bodyPr/>
        <a:lstStyle/>
        <a:p>
          <a:endParaRPr lang="zh-CN" altLang="en-US" sz="1200"/>
        </a:p>
      </dgm:t>
    </dgm:pt>
    <dgm:pt modelId="{C98AD6A7-6317-4574-BF18-7E8C451E55E8}">
      <dgm:prSet custT="1"/>
      <dgm:spPr/>
      <dgm:t>
        <a:bodyPr/>
        <a:lstStyle/>
        <a:p>
          <a:pPr rtl="0"/>
          <a:r>
            <a:rPr lang="zh-CN" altLang="en-US" sz="2000" dirty="0" smtClean="0"/>
            <a:t>移动互联网</a:t>
          </a:r>
          <a:endParaRPr lang="zh-CN" altLang="en-US" sz="2000" dirty="0"/>
        </a:p>
      </dgm:t>
    </dgm:pt>
    <dgm:pt modelId="{A976F80A-60A4-4AA0-B770-3A69A43CBB2F}" type="parTrans" cxnId="{F72BABFD-848B-4F65-8218-B0F8310F3EB7}">
      <dgm:prSet/>
      <dgm:spPr/>
      <dgm:t>
        <a:bodyPr/>
        <a:lstStyle/>
        <a:p>
          <a:endParaRPr lang="zh-CN" altLang="en-US" sz="1200"/>
        </a:p>
      </dgm:t>
    </dgm:pt>
    <dgm:pt modelId="{55004D3E-541D-42B0-92E1-C6882802EEBD}" type="sibTrans" cxnId="{F72BABFD-848B-4F65-8218-B0F8310F3EB7}">
      <dgm:prSet/>
      <dgm:spPr/>
      <dgm:t>
        <a:bodyPr/>
        <a:lstStyle/>
        <a:p>
          <a:endParaRPr lang="zh-CN" altLang="en-US" sz="1200"/>
        </a:p>
      </dgm:t>
    </dgm:pt>
    <dgm:pt modelId="{BB7561DF-E287-45B7-98B9-30C6D87E46B5}">
      <dgm:prSet custT="1"/>
      <dgm:spPr/>
      <dgm:t>
        <a:bodyPr/>
        <a:lstStyle/>
        <a:p>
          <a:pPr rtl="0"/>
          <a:r>
            <a:rPr lang="zh-CN" altLang="en-US" sz="2000" dirty="0" smtClean="0"/>
            <a:t>社交网络</a:t>
          </a:r>
          <a:endParaRPr lang="zh-CN" altLang="en-US" sz="2000" dirty="0"/>
        </a:p>
      </dgm:t>
    </dgm:pt>
    <dgm:pt modelId="{5A7BC033-FD49-4D71-9DB5-6698CDDD78DA}" type="parTrans" cxnId="{22C00A43-6B13-4432-87FB-13B119FF3905}">
      <dgm:prSet/>
      <dgm:spPr/>
      <dgm:t>
        <a:bodyPr/>
        <a:lstStyle/>
        <a:p>
          <a:endParaRPr lang="zh-CN" altLang="en-US"/>
        </a:p>
      </dgm:t>
    </dgm:pt>
    <dgm:pt modelId="{52653DD6-3CCD-4CB9-BDA6-7FE9BA3463E6}" type="sibTrans" cxnId="{22C00A43-6B13-4432-87FB-13B119FF3905}">
      <dgm:prSet/>
      <dgm:spPr/>
      <dgm:t>
        <a:bodyPr/>
        <a:lstStyle/>
        <a:p>
          <a:endParaRPr lang="zh-CN" altLang="en-US"/>
        </a:p>
      </dgm:t>
    </dgm:pt>
    <dgm:pt modelId="{DBBA2E1A-44A9-4B1E-8EC9-49FC40B6C763}">
      <dgm:prSet custT="1"/>
      <dgm:spPr/>
      <dgm:t>
        <a:bodyPr/>
        <a:lstStyle/>
        <a:p>
          <a:pPr rtl="0"/>
          <a:r>
            <a:rPr lang="zh-CN" altLang="en-US" sz="2000" dirty="0" smtClean="0"/>
            <a:t>电子政务</a:t>
          </a:r>
          <a:endParaRPr lang="zh-CN" altLang="en-US" sz="2000" dirty="0"/>
        </a:p>
      </dgm:t>
    </dgm:pt>
    <dgm:pt modelId="{F62B6657-D200-48AC-9ED7-2C1B21894FA0}" type="parTrans" cxnId="{C86D1EF9-D9B4-41BA-B7F7-213E74A0F1EE}">
      <dgm:prSet/>
      <dgm:spPr/>
    </dgm:pt>
    <dgm:pt modelId="{C5B7EB90-3F22-42F0-B2C3-89F765CAA7C6}" type="sibTrans" cxnId="{C86D1EF9-D9B4-41BA-B7F7-213E74A0F1EE}">
      <dgm:prSet/>
      <dgm:spPr/>
    </dgm:pt>
    <dgm:pt modelId="{F2A68AB9-E5C0-4DE4-A663-07B4EB1B353D}" type="pres">
      <dgm:prSet presAssocID="{6134D4DD-275A-476B-8DAA-6A1D1FF86F8B}" presName="compositeShape" presStyleCnt="0">
        <dgm:presLayoutVars>
          <dgm:chMax val="7"/>
          <dgm:dir/>
          <dgm:resizeHandles val="exact"/>
        </dgm:presLayoutVars>
      </dgm:prSet>
      <dgm:spPr/>
      <dgm:t>
        <a:bodyPr/>
        <a:lstStyle/>
        <a:p>
          <a:endParaRPr lang="zh-CN" altLang="en-US"/>
        </a:p>
      </dgm:t>
    </dgm:pt>
    <dgm:pt modelId="{989C2338-AA63-40B4-AF59-80CCAC070390}" type="pres">
      <dgm:prSet presAssocID="{6134D4DD-275A-476B-8DAA-6A1D1FF86F8B}" presName="wedge1" presStyleLbl="node1" presStyleIdx="0" presStyleCnt="6"/>
      <dgm:spPr/>
      <dgm:t>
        <a:bodyPr/>
        <a:lstStyle/>
        <a:p>
          <a:endParaRPr lang="zh-CN" altLang="en-US"/>
        </a:p>
      </dgm:t>
    </dgm:pt>
    <dgm:pt modelId="{276DCBB9-1696-4EDE-8CD1-6714DAA63BE0}" type="pres">
      <dgm:prSet presAssocID="{6134D4DD-275A-476B-8DAA-6A1D1FF86F8B}" presName="wedge1Tx" presStyleLbl="node1" presStyleIdx="0" presStyleCnt="6">
        <dgm:presLayoutVars>
          <dgm:chMax val="0"/>
          <dgm:chPref val="0"/>
          <dgm:bulletEnabled val="1"/>
        </dgm:presLayoutVars>
      </dgm:prSet>
      <dgm:spPr/>
      <dgm:t>
        <a:bodyPr/>
        <a:lstStyle/>
        <a:p>
          <a:endParaRPr lang="zh-CN" altLang="en-US"/>
        </a:p>
      </dgm:t>
    </dgm:pt>
    <dgm:pt modelId="{4DBEE0AE-E211-4B39-96AB-2D8E6439F061}" type="pres">
      <dgm:prSet presAssocID="{6134D4DD-275A-476B-8DAA-6A1D1FF86F8B}" presName="wedge2" presStyleLbl="node1" presStyleIdx="1" presStyleCnt="6"/>
      <dgm:spPr/>
      <dgm:t>
        <a:bodyPr/>
        <a:lstStyle/>
        <a:p>
          <a:endParaRPr lang="zh-CN" altLang="en-US"/>
        </a:p>
      </dgm:t>
    </dgm:pt>
    <dgm:pt modelId="{7F9F0246-77F1-44BF-87D5-E1F40AF6AC90}" type="pres">
      <dgm:prSet presAssocID="{6134D4DD-275A-476B-8DAA-6A1D1FF86F8B}" presName="wedge2Tx" presStyleLbl="node1" presStyleIdx="1" presStyleCnt="6">
        <dgm:presLayoutVars>
          <dgm:chMax val="0"/>
          <dgm:chPref val="0"/>
          <dgm:bulletEnabled val="1"/>
        </dgm:presLayoutVars>
      </dgm:prSet>
      <dgm:spPr/>
      <dgm:t>
        <a:bodyPr/>
        <a:lstStyle/>
        <a:p>
          <a:endParaRPr lang="zh-CN" altLang="en-US"/>
        </a:p>
      </dgm:t>
    </dgm:pt>
    <dgm:pt modelId="{C50FDC26-3DD4-4A28-9FF7-2F59A649093E}" type="pres">
      <dgm:prSet presAssocID="{6134D4DD-275A-476B-8DAA-6A1D1FF86F8B}" presName="wedge3" presStyleLbl="node1" presStyleIdx="2" presStyleCnt="6"/>
      <dgm:spPr/>
      <dgm:t>
        <a:bodyPr/>
        <a:lstStyle/>
        <a:p>
          <a:endParaRPr lang="zh-CN" altLang="en-US"/>
        </a:p>
      </dgm:t>
    </dgm:pt>
    <dgm:pt modelId="{A46B084E-CACC-47E2-8F98-D4A9825B5976}" type="pres">
      <dgm:prSet presAssocID="{6134D4DD-275A-476B-8DAA-6A1D1FF86F8B}" presName="wedge3Tx" presStyleLbl="node1" presStyleIdx="2" presStyleCnt="6">
        <dgm:presLayoutVars>
          <dgm:chMax val="0"/>
          <dgm:chPref val="0"/>
          <dgm:bulletEnabled val="1"/>
        </dgm:presLayoutVars>
      </dgm:prSet>
      <dgm:spPr/>
      <dgm:t>
        <a:bodyPr/>
        <a:lstStyle/>
        <a:p>
          <a:endParaRPr lang="zh-CN" altLang="en-US"/>
        </a:p>
      </dgm:t>
    </dgm:pt>
    <dgm:pt modelId="{B10A7464-572C-4C1A-ADB1-6C92080A6A15}" type="pres">
      <dgm:prSet presAssocID="{6134D4DD-275A-476B-8DAA-6A1D1FF86F8B}" presName="wedge4" presStyleLbl="node1" presStyleIdx="3" presStyleCnt="6"/>
      <dgm:spPr/>
      <dgm:t>
        <a:bodyPr/>
        <a:lstStyle/>
        <a:p>
          <a:endParaRPr lang="zh-CN" altLang="en-US"/>
        </a:p>
      </dgm:t>
    </dgm:pt>
    <dgm:pt modelId="{8FA0F755-10FF-427C-938F-4F5FE0145170}" type="pres">
      <dgm:prSet presAssocID="{6134D4DD-275A-476B-8DAA-6A1D1FF86F8B}" presName="wedge4Tx" presStyleLbl="node1" presStyleIdx="3" presStyleCnt="6">
        <dgm:presLayoutVars>
          <dgm:chMax val="0"/>
          <dgm:chPref val="0"/>
          <dgm:bulletEnabled val="1"/>
        </dgm:presLayoutVars>
      </dgm:prSet>
      <dgm:spPr/>
      <dgm:t>
        <a:bodyPr/>
        <a:lstStyle/>
        <a:p>
          <a:endParaRPr lang="zh-CN" altLang="en-US"/>
        </a:p>
      </dgm:t>
    </dgm:pt>
    <dgm:pt modelId="{EDE9834C-721D-4F33-B6D0-828F25F54551}" type="pres">
      <dgm:prSet presAssocID="{6134D4DD-275A-476B-8DAA-6A1D1FF86F8B}" presName="wedge5" presStyleLbl="node1" presStyleIdx="4" presStyleCnt="6"/>
      <dgm:spPr/>
      <dgm:t>
        <a:bodyPr/>
        <a:lstStyle/>
        <a:p>
          <a:endParaRPr lang="zh-CN" altLang="en-US"/>
        </a:p>
      </dgm:t>
    </dgm:pt>
    <dgm:pt modelId="{C59B05EB-3F65-4A57-AAF0-7F373BA84726}" type="pres">
      <dgm:prSet presAssocID="{6134D4DD-275A-476B-8DAA-6A1D1FF86F8B}" presName="wedge5Tx" presStyleLbl="node1" presStyleIdx="4" presStyleCnt="6">
        <dgm:presLayoutVars>
          <dgm:chMax val="0"/>
          <dgm:chPref val="0"/>
          <dgm:bulletEnabled val="1"/>
        </dgm:presLayoutVars>
      </dgm:prSet>
      <dgm:spPr/>
      <dgm:t>
        <a:bodyPr/>
        <a:lstStyle/>
        <a:p>
          <a:endParaRPr lang="zh-CN" altLang="en-US"/>
        </a:p>
      </dgm:t>
    </dgm:pt>
    <dgm:pt modelId="{EC132B88-F5A9-4B70-A322-879C878B0139}" type="pres">
      <dgm:prSet presAssocID="{6134D4DD-275A-476B-8DAA-6A1D1FF86F8B}" presName="wedge6" presStyleLbl="node1" presStyleIdx="5" presStyleCnt="6"/>
      <dgm:spPr/>
      <dgm:t>
        <a:bodyPr/>
        <a:lstStyle/>
        <a:p>
          <a:endParaRPr lang="zh-CN" altLang="en-US"/>
        </a:p>
      </dgm:t>
    </dgm:pt>
    <dgm:pt modelId="{F527FC10-DB53-4DF6-8779-8AEE0FB99DD7}" type="pres">
      <dgm:prSet presAssocID="{6134D4DD-275A-476B-8DAA-6A1D1FF86F8B}" presName="wedge6Tx" presStyleLbl="node1" presStyleIdx="5" presStyleCnt="6">
        <dgm:presLayoutVars>
          <dgm:chMax val="0"/>
          <dgm:chPref val="0"/>
          <dgm:bulletEnabled val="1"/>
        </dgm:presLayoutVars>
      </dgm:prSet>
      <dgm:spPr/>
      <dgm:t>
        <a:bodyPr/>
        <a:lstStyle/>
        <a:p>
          <a:endParaRPr lang="zh-CN" altLang="en-US"/>
        </a:p>
      </dgm:t>
    </dgm:pt>
  </dgm:ptLst>
  <dgm:cxnLst>
    <dgm:cxn modelId="{8402B3F6-2E17-47DF-BB13-5B1206C1CA00}" type="presOf" srcId="{230F7704-BFA0-4D53-A970-9ACD01271B66}" destId="{4DBEE0AE-E211-4B39-96AB-2D8E6439F061}" srcOrd="0" destOrd="0" presId="urn:microsoft.com/office/officeart/2005/8/layout/chart3"/>
    <dgm:cxn modelId="{E5CEA78C-885E-4A3C-B8D7-6CE86663C7A5}" type="presOf" srcId="{BB7561DF-E287-45B7-98B9-30C6D87E46B5}" destId="{EC132B88-F5A9-4B70-A322-879C878B0139}" srcOrd="0" destOrd="0" presId="urn:microsoft.com/office/officeart/2005/8/layout/chart3"/>
    <dgm:cxn modelId="{668F5DB0-5DC2-463B-B7F4-7CB02033BE31}" type="presOf" srcId="{4235AD57-9A28-4FE7-8919-02BA009C67DA}" destId="{C50FDC26-3DD4-4A28-9FF7-2F59A649093E}" srcOrd="0" destOrd="0" presId="urn:microsoft.com/office/officeart/2005/8/layout/chart3"/>
    <dgm:cxn modelId="{92E6A9CB-5D1E-47D2-921F-A8D8A909D2F8}" type="presOf" srcId="{F1A18846-8BAB-426A-A6D0-8FB219058720}" destId="{276DCBB9-1696-4EDE-8CD1-6714DAA63BE0}" srcOrd="1" destOrd="0" presId="urn:microsoft.com/office/officeart/2005/8/layout/chart3"/>
    <dgm:cxn modelId="{15AA7197-5FBC-448A-AED9-BD514CD49D1B}" type="presOf" srcId="{230F7704-BFA0-4D53-A970-9ACD01271B66}" destId="{7F9F0246-77F1-44BF-87D5-E1F40AF6AC90}" srcOrd="1" destOrd="0" presId="urn:microsoft.com/office/officeart/2005/8/layout/chart3"/>
    <dgm:cxn modelId="{29B11916-6C84-47E7-B85E-A7E417C30E3A}" type="presOf" srcId="{C98AD6A7-6317-4574-BF18-7E8C451E55E8}" destId="{C59B05EB-3F65-4A57-AAF0-7F373BA84726}" srcOrd="1" destOrd="0" presId="urn:microsoft.com/office/officeart/2005/8/layout/chart3"/>
    <dgm:cxn modelId="{31796954-921E-4842-B9AB-83B40DE5F276}" type="presOf" srcId="{4235AD57-9A28-4FE7-8919-02BA009C67DA}" destId="{A46B084E-CACC-47E2-8F98-D4A9825B5976}" srcOrd="1" destOrd="0" presId="urn:microsoft.com/office/officeart/2005/8/layout/chart3"/>
    <dgm:cxn modelId="{82770A50-C315-47D0-A5F9-70A7C08F63A8}" srcId="{6134D4DD-275A-476B-8DAA-6A1D1FF86F8B}" destId="{4235AD57-9A28-4FE7-8919-02BA009C67DA}" srcOrd="2" destOrd="0" parTransId="{030D6700-D7F2-48C3-957B-751A7B69735C}" sibTransId="{248D1E47-7B7C-4770-9046-2281CCA1D7DF}"/>
    <dgm:cxn modelId="{528415E1-4DA7-4641-89EF-1032BE4A2F5D}" srcId="{6134D4DD-275A-476B-8DAA-6A1D1FF86F8B}" destId="{F1A18846-8BAB-426A-A6D0-8FB219058720}" srcOrd="0" destOrd="0" parTransId="{51BB8F03-40BD-4A9B-BADF-A01330C5B65B}" sibTransId="{43C12B3A-47FE-469E-96A8-CC175D7A268A}"/>
    <dgm:cxn modelId="{C86D1EF9-D9B4-41BA-B7F7-213E74A0F1EE}" srcId="{6134D4DD-275A-476B-8DAA-6A1D1FF86F8B}" destId="{DBBA2E1A-44A9-4B1E-8EC9-49FC40B6C763}" srcOrd="3" destOrd="0" parTransId="{F62B6657-D200-48AC-9ED7-2C1B21894FA0}" sibTransId="{C5B7EB90-3F22-42F0-B2C3-89F765CAA7C6}"/>
    <dgm:cxn modelId="{9D089097-4D55-4F24-B7BD-A5197E639D5D}" type="presOf" srcId="{BB7561DF-E287-45B7-98B9-30C6D87E46B5}" destId="{F527FC10-DB53-4DF6-8779-8AEE0FB99DD7}" srcOrd="1" destOrd="0" presId="urn:microsoft.com/office/officeart/2005/8/layout/chart3"/>
    <dgm:cxn modelId="{EF15A79D-4CC9-41DC-939E-A4B130582674}" type="presOf" srcId="{C98AD6A7-6317-4574-BF18-7E8C451E55E8}" destId="{EDE9834C-721D-4F33-B6D0-828F25F54551}" srcOrd="0" destOrd="0" presId="urn:microsoft.com/office/officeart/2005/8/layout/chart3"/>
    <dgm:cxn modelId="{58BED734-8EE5-4501-B675-C6A7C7CC51DC}" type="presOf" srcId="{F1A18846-8BAB-426A-A6D0-8FB219058720}" destId="{989C2338-AA63-40B4-AF59-80CCAC070390}" srcOrd="0" destOrd="0" presId="urn:microsoft.com/office/officeart/2005/8/layout/chart3"/>
    <dgm:cxn modelId="{96D7B276-3450-47BD-9583-1FEBFC15CE83}" type="presOf" srcId="{DBBA2E1A-44A9-4B1E-8EC9-49FC40B6C763}" destId="{8FA0F755-10FF-427C-938F-4F5FE0145170}" srcOrd="1" destOrd="0" presId="urn:microsoft.com/office/officeart/2005/8/layout/chart3"/>
    <dgm:cxn modelId="{C65586CB-AE1E-4278-BF4F-5655D8A61B59}" srcId="{6134D4DD-275A-476B-8DAA-6A1D1FF86F8B}" destId="{230F7704-BFA0-4D53-A970-9ACD01271B66}" srcOrd="1" destOrd="0" parTransId="{8B16FDED-CCD5-44E7-A38B-8F3CFC083231}" sibTransId="{A6B28F9D-BC47-4345-8F3A-075A8CA9FC9E}"/>
    <dgm:cxn modelId="{22C00A43-6B13-4432-87FB-13B119FF3905}" srcId="{6134D4DD-275A-476B-8DAA-6A1D1FF86F8B}" destId="{BB7561DF-E287-45B7-98B9-30C6D87E46B5}" srcOrd="5" destOrd="0" parTransId="{5A7BC033-FD49-4D71-9DB5-6698CDDD78DA}" sibTransId="{52653DD6-3CCD-4CB9-BDA6-7FE9BA3463E6}"/>
    <dgm:cxn modelId="{794C95DF-3969-4C8C-827B-177370E85334}" type="presOf" srcId="{DBBA2E1A-44A9-4B1E-8EC9-49FC40B6C763}" destId="{B10A7464-572C-4C1A-ADB1-6C92080A6A15}" srcOrd="0" destOrd="0" presId="urn:microsoft.com/office/officeart/2005/8/layout/chart3"/>
    <dgm:cxn modelId="{DD591725-65AC-44D4-BDD3-8CBAC3C37EFA}" type="presOf" srcId="{6134D4DD-275A-476B-8DAA-6A1D1FF86F8B}" destId="{F2A68AB9-E5C0-4DE4-A663-07B4EB1B353D}" srcOrd="0" destOrd="0" presId="urn:microsoft.com/office/officeart/2005/8/layout/chart3"/>
    <dgm:cxn modelId="{F72BABFD-848B-4F65-8218-B0F8310F3EB7}" srcId="{6134D4DD-275A-476B-8DAA-6A1D1FF86F8B}" destId="{C98AD6A7-6317-4574-BF18-7E8C451E55E8}" srcOrd="4" destOrd="0" parTransId="{A976F80A-60A4-4AA0-B770-3A69A43CBB2F}" sibTransId="{55004D3E-541D-42B0-92E1-C6882802EEBD}"/>
    <dgm:cxn modelId="{F1563B6A-D02D-4D13-8817-B13A5342B400}" type="presParOf" srcId="{F2A68AB9-E5C0-4DE4-A663-07B4EB1B353D}" destId="{989C2338-AA63-40B4-AF59-80CCAC070390}" srcOrd="0" destOrd="0" presId="urn:microsoft.com/office/officeart/2005/8/layout/chart3"/>
    <dgm:cxn modelId="{0DEB511B-B7BD-4065-833B-B59775EC9CC4}" type="presParOf" srcId="{F2A68AB9-E5C0-4DE4-A663-07B4EB1B353D}" destId="{276DCBB9-1696-4EDE-8CD1-6714DAA63BE0}" srcOrd="1" destOrd="0" presId="urn:microsoft.com/office/officeart/2005/8/layout/chart3"/>
    <dgm:cxn modelId="{12731CAA-37B4-485D-88C1-F1D84EC26EBE}" type="presParOf" srcId="{F2A68AB9-E5C0-4DE4-A663-07B4EB1B353D}" destId="{4DBEE0AE-E211-4B39-96AB-2D8E6439F061}" srcOrd="2" destOrd="0" presId="urn:microsoft.com/office/officeart/2005/8/layout/chart3"/>
    <dgm:cxn modelId="{AEB564A2-3ED5-4FA4-8397-05EE19155504}" type="presParOf" srcId="{F2A68AB9-E5C0-4DE4-A663-07B4EB1B353D}" destId="{7F9F0246-77F1-44BF-87D5-E1F40AF6AC90}" srcOrd="3" destOrd="0" presId="urn:microsoft.com/office/officeart/2005/8/layout/chart3"/>
    <dgm:cxn modelId="{3A9E8B0B-992A-40DD-A6AD-30B8D56F1D23}" type="presParOf" srcId="{F2A68AB9-E5C0-4DE4-A663-07B4EB1B353D}" destId="{C50FDC26-3DD4-4A28-9FF7-2F59A649093E}" srcOrd="4" destOrd="0" presId="urn:microsoft.com/office/officeart/2005/8/layout/chart3"/>
    <dgm:cxn modelId="{E0C360EA-0AAD-42C4-B4D2-26E729012F7F}" type="presParOf" srcId="{F2A68AB9-E5C0-4DE4-A663-07B4EB1B353D}" destId="{A46B084E-CACC-47E2-8F98-D4A9825B5976}" srcOrd="5" destOrd="0" presId="urn:microsoft.com/office/officeart/2005/8/layout/chart3"/>
    <dgm:cxn modelId="{EB88B649-C6EB-4271-9B3B-E24341154BD9}" type="presParOf" srcId="{F2A68AB9-E5C0-4DE4-A663-07B4EB1B353D}" destId="{B10A7464-572C-4C1A-ADB1-6C92080A6A15}" srcOrd="6" destOrd="0" presId="urn:microsoft.com/office/officeart/2005/8/layout/chart3"/>
    <dgm:cxn modelId="{97E9D788-94E9-43FE-8E24-C2E9102D270A}" type="presParOf" srcId="{F2A68AB9-E5C0-4DE4-A663-07B4EB1B353D}" destId="{8FA0F755-10FF-427C-938F-4F5FE0145170}" srcOrd="7" destOrd="0" presId="urn:microsoft.com/office/officeart/2005/8/layout/chart3"/>
    <dgm:cxn modelId="{A44CBC20-04E9-41EF-9261-A818ADE44D95}" type="presParOf" srcId="{F2A68AB9-E5C0-4DE4-A663-07B4EB1B353D}" destId="{EDE9834C-721D-4F33-B6D0-828F25F54551}" srcOrd="8" destOrd="0" presId="urn:microsoft.com/office/officeart/2005/8/layout/chart3"/>
    <dgm:cxn modelId="{075DF46F-E2FA-4ADA-8009-D6A8CD26D9CE}" type="presParOf" srcId="{F2A68AB9-E5C0-4DE4-A663-07B4EB1B353D}" destId="{C59B05EB-3F65-4A57-AAF0-7F373BA84726}" srcOrd="9" destOrd="0" presId="urn:microsoft.com/office/officeart/2005/8/layout/chart3"/>
    <dgm:cxn modelId="{D57593CD-D0DB-443D-8DAA-D7C76DD1B456}" type="presParOf" srcId="{F2A68AB9-E5C0-4DE4-A663-07B4EB1B353D}" destId="{EC132B88-F5A9-4B70-A322-879C878B0139}" srcOrd="10" destOrd="0" presId="urn:microsoft.com/office/officeart/2005/8/layout/chart3"/>
    <dgm:cxn modelId="{8CFAEE5B-8E21-4E8F-81C5-62DC02F24260}" type="presParOf" srcId="{F2A68AB9-E5C0-4DE4-A663-07B4EB1B353D}" destId="{F527FC10-DB53-4DF6-8779-8AEE0FB99DD7}"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B98A22-AD37-4D14-A436-9FC0EB0AA351}" type="doc">
      <dgm:prSet loTypeId="urn:microsoft.com/office/officeart/2008/layout/HorizontalMultiLevelHierarchy" loCatId="hierarchy" qsTypeId="urn:microsoft.com/office/officeart/2005/8/quickstyle/simple5" qsCatId="simple" csTypeId="urn:microsoft.com/office/officeart/2005/8/colors/accent1_2" csCatId="accent1" phldr="1"/>
      <dgm:spPr/>
      <dgm:t>
        <a:bodyPr/>
        <a:lstStyle/>
        <a:p>
          <a:endParaRPr lang="zh-CN" altLang="en-US"/>
        </a:p>
      </dgm:t>
    </dgm:pt>
    <dgm:pt modelId="{10812B03-58AF-4C08-86CE-DBB92254A621}">
      <dgm:prSet phldrT="[文本]" custT="1"/>
      <dgm:spPr>
        <a:solidFill>
          <a:srgbClr val="C00000"/>
        </a:solidFill>
      </dgm:spPr>
      <dgm:t>
        <a:bodyPr/>
        <a:lstStyle/>
        <a:p>
          <a:endParaRPr lang="zh-CN" altLang="en-US" sz="1600" dirty="0">
            <a:latin typeface="微软雅黑" pitchFamily="34" charset="-122"/>
            <a:ea typeface="微软雅黑" pitchFamily="34" charset="-122"/>
          </a:endParaRPr>
        </a:p>
      </dgm:t>
    </dgm:pt>
    <dgm:pt modelId="{CBD4630B-B730-4A0A-ADE8-A40096297529}" type="parTrans" cxnId="{B3B201C9-E778-4EFB-B859-9EC2D48EE038}">
      <dgm:prSet/>
      <dgm:spPr/>
      <dgm:t>
        <a:bodyPr/>
        <a:lstStyle/>
        <a:p>
          <a:endParaRPr lang="zh-CN" altLang="en-US"/>
        </a:p>
      </dgm:t>
    </dgm:pt>
    <dgm:pt modelId="{90152851-E015-452A-AD22-DF12E3916135}" type="sibTrans" cxnId="{B3B201C9-E778-4EFB-B859-9EC2D48EE038}">
      <dgm:prSet/>
      <dgm:spPr/>
      <dgm:t>
        <a:bodyPr/>
        <a:lstStyle/>
        <a:p>
          <a:endParaRPr lang="zh-CN" altLang="en-US"/>
        </a:p>
      </dgm:t>
    </dgm:pt>
    <dgm:pt modelId="{BA5F4D14-FC56-4E7A-90BA-9DC125593F65}">
      <dgm:prSet phldrT="[文本]" custT="1"/>
      <dgm:spPr>
        <a:solidFill>
          <a:srgbClr val="00B050"/>
        </a:solidFill>
      </dgm:spPr>
      <dgm:t>
        <a:bodyPr/>
        <a:lstStyle/>
        <a:p>
          <a:r>
            <a:rPr lang="zh-CN" altLang="en-US" sz="1600" dirty="0" smtClean="0">
              <a:latin typeface="微软雅黑" pitchFamily="34" charset="-122"/>
              <a:ea typeface="微软雅黑" pitchFamily="34" charset="-122"/>
            </a:rPr>
            <a:t>云平台</a:t>
          </a:r>
          <a:endParaRPr lang="zh-CN" altLang="en-US" sz="1600" dirty="0">
            <a:latin typeface="微软雅黑" pitchFamily="34" charset="-122"/>
            <a:ea typeface="微软雅黑" pitchFamily="34" charset="-122"/>
          </a:endParaRPr>
        </a:p>
      </dgm:t>
    </dgm:pt>
    <dgm:pt modelId="{C6CD7612-84F0-4AE0-8CCB-1C49FBC3A20C}" type="parTrans" cxnId="{12A7E8F7-C0EF-4063-896F-9B208048C060}">
      <dgm:prSet/>
      <dgm:spPr/>
      <dgm:t>
        <a:bodyPr/>
        <a:lstStyle/>
        <a:p>
          <a:endParaRPr lang="zh-CN" altLang="en-US"/>
        </a:p>
      </dgm:t>
    </dgm:pt>
    <dgm:pt modelId="{36ADE8CC-231B-40C5-BE30-8C4A7DBB2ABB}" type="sibTrans" cxnId="{12A7E8F7-C0EF-4063-896F-9B208048C060}">
      <dgm:prSet/>
      <dgm:spPr/>
      <dgm:t>
        <a:bodyPr/>
        <a:lstStyle/>
        <a:p>
          <a:endParaRPr lang="zh-CN" altLang="en-US"/>
        </a:p>
      </dgm:t>
    </dgm:pt>
    <dgm:pt modelId="{31D6FC4F-AB2A-41B1-B5D3-45402007A8C9}">
      <dgm:prSet phldrT="[文本]" custT="1"/>
      <dgm:spPr>
        <a:solidFill>
          <a:srgbClr val="00B050"/>
        </a:solidFill>
      </dgm:spPr>
      <dgm:t>
        <a:bodyPr/>
        <a:lstStyle/>
        <a:p>
          <a:r>
            <a:rPr lang="zh-CN" altLang="en-US" sz="1600" dirty="0" smtClean="0">
              <a:latin typeface="微软雅黑" pitchFamily="34" charset="-122"/>
              <a:ea typeface="微软雅黑" pitchFamily="34" charset="-122"/>
            </a:rPr>
            <a:t>云迁移</a:t>
          </a:r>
          <a:endParaRPr lang="zh-CN" altLang="en-US" sz="1600" dirty="0">
            <a:latin typeface="微软雅黑" pitchFamily="34" charset="-122"/>
            <a:ea typeface="微软雅黑" pitchFamily="34" charset="-122"/>
          </a:endParaRPr>
        </a:p>
      </dgm:t>
    </dgm:pt>
    <dgm:pt modelId="{A75EA19A-679F-4DFB-8A84-74790561B7DA}" type="parTrans" cxnId="{CCA643F7-B905-4CB8-B76B-DF5C02C1CABC}">
      <dgm:prSet/>
      <dgm:spPr/>
      <dgm:t>
        <a:bodyPr/>
        <a:lstStyle/>
        <a:p>
          <a:endParaRPr lang="zh-CN" altLang="en-US"/>
        </a:p>
      </dgm:t>
    </dgm:pt>
    <dgm:pt modelId="{37C329E6-582C-474E-ACC9-1BFE56B367B3}" type="sibTrans" cxnId="{CCA643F7-B905-4CB8-B76B-DF5C02C1CABC}">
      <dgm:prSet/>
      <dgm:spPr/>
      <dgm:t>
        <a:bodyPr/>
        <a:lstStyle/>
        <a:p>
          <a:endParaRPr lang="zh-CN" altLang="en-US"/>
        </a:p>
      </dgm:t>
    </dgm:pt>
    <dgm:pt modelId="{710DC7C9-7B6F-47DD-88D4-15AE6996CEF5}">
      <dgm:prSet phldrT="[文本]" custT="1"/>
      <dgm:spPr>
        <a:solidFill>
          <a:srgbClr val="00B050"/>
        </a:solidFill>
      </dgm:spPr>
      <dgm:t>
        <a:bodyPr/>
        <a:lstStyle/>
        <a:p>
          <a:r>
            <a:rPr lang="zh-CN" altLang="en-US" sz="1600" dirty="0" smtClean="0">
              <a:latin typeface="微软雅黑" pitchFamily="34" charset="-122"/>
              <a:ea typeface="微软雅黑" pitchFamily="34" charset="-122"/>
            </a:rPr>
            <a:t>云安全</a:t>
          </a:r>
          <a:endParaRPr lang="zh-CN" altLang="en-US" sz="1600" dirty="0">
            <a:latin typeface="微软雅黑" pitchFamily="34" charset="-122"/>
            <a:ea typeface="微软雅黑" pitchFamily="34" charset="-122"/>
          </a:endParaRPr>
        </a:p>
      </dgm:t>
    </dgm:pt>
    <dgm:pt modelId="{5A279CCB-3C40-4DA7-AD2A-E5C25E139100}" type="parTrans" cxnId="{5B4F619D-1AC3-4935-B90E-FEB18A1DE85C}">
      <dgm:prSet/>
      <dgm:spPr/>
      <dgm:t>
        <a:bodyPr/>
        <a:lstStyle/>
        <a:p>
          <a:endParaRPr lang="zh-CN" altLang="en-US"/>
        </a:p>
      </dgm:t>
    </dgm:pt>
    <dgm:pt modelId="{36BC0DB4-7B92-4487-8BAC-FFA29C2DEDE7}" type="sibTrans" cxnId="{5B4F619D-1AC3-4935-B90E-FEB18A1DE85C}">
      <dgm:prSet/>
      <dgm:spPr/>
      <dgm:t>
        <a:bodyPr/>
        <a:lstStyle/>
        <a:p>
          <a:endParaRPr lang="zh-CN" altLang="en-US"/>
        </a:p>
      </dgm:t>
    </dgm:pt>
    <dgm:pt modelId="{7606EAF5-2555-4F82-A045-7346707763AA}">
      <dgm:prSet phldrT="[文本]" custT="1"/>
      <dgm:spPr>
        <a:solidFill>
          <a:srgbClr val="00B050"/>
        </a:solidFill>
      </dgm:spPr>
      <dgm:t>
        <a:bodyPr/>
        <a:lstStyle/>
        <a:p>
          <a:r>
            <a:rPr lang="zh-CN" altLang="en-US" sz="1600" dirty="0" smtClean="0">
              <a:latin typeface="微软雅黑" pitchFamily="34" charset="-122"/>
              <a:ea typeface="微软雅黑" pitchFamily="34" charset="-122"/>
            </a:rPr>
            <a:t>云灾备</a:t>
          </a:r>
          <a:endParaRPr lang="zh-CN" altLang="en-US" sz="1600" dirty="0">
            <a:latin typeface="微软雅黑" pitchFamily="34" charset="-122"/>
            <a:ea typeface="微软雅黑" pitchFamily="34" charset="-122"/>
          </a:endParaRPr>
        </a:p>
      </dgm:t>
    </dgm:pt>
    <dgm:pt modelId="{8A5FB5BD-88FF-4F73-9D13-B515AA07AF63}" type="parTrans" cxnId="{8AF7C57D-C2F4-45CF-BCBC-720B76D7BC90}">
      <dgm:prSet/>
      <dgm:spPr/>
      <dgm:t>
        <a:bodyPr/>
        <a:lstStyle/>
        <a:p>
          <a:endParaRPr lang="zh-CN" altLang="en-US"/>
        </a:p>
      </dgm:t>
    </dgm:pt>
    <dgm:pt modelId="{22F9E9E6-061A-455F-BE85-549A32894B31}" type="sibTrans" cxnId="{8AF7C57D-C2F4-45CF-BCBC-720B76D7BC90}">
      <dgm:prSet/>
      <dgm:spPr/>
      <dgm:t>
        <a:bodyPr/>
        <a:lstStyle/>
        <a:p>
          <a:endParaRPr lang="zh-CN" altLang="en-US"/>
        </a:p>
      </dgm:t>
    </dgm:pt>
    <dgm:pt modelId="{3ABC3F15-890F-44AA-BCA6-79FF6EA00BBA}">
      <dgm:prSet phldrT="[文本]" custT="1"/>
      <dgm:spPr>
        <a:solidFill>
          <a:srgbClr val="00B050"/>
        </a:solidFill>
      </dgm:spPr>
      <dgm:t>
        <a:bodyPr/>
        <a:lstStyle/>
        <a:p>
          <a:r>
            <a:rPr lang="zh-CN" altLang="en-US" sz="1600" dirty="0" smtClean="0">
              <a:latin typeface="微软雅黑" pitchFamily="34" charset="-122"/>
              <a:ea typeface="微软雅黑" pitchFamily="34" charset="-122"/>
            </a:rPr>
            <a:t>云运维</a:t>
          </a:r>
          <a:endParaRPr lang="zh-CN" altLang="en-US" sz="1600" dirty="0">
            <a:latin typeface="微软雅黑" pitchFamily="34" charset="-122"/>
            <a:ea typeface="微软雅黑" pitchFamily="34" charset="-122"/>
          </a:endParaRPr>
        </a:p>
      </dgm:t>
    </dgm:pt>
    <dgm:pt modelId="{96DE9A8F-450B-45D4-910E-7275E9480324}" type="parTrans" cxnId="{167939B1-6202-448C-94E0-438A366FD22C}">
      <dgm:prSet/>
      <dgm:spPr/>
      <dgm:t>
        <a:bodyPr/>
        <a:lstStyle/>
        <a:p>
          <a:endParaRPr lang="zh-CN" altLang="en-US"/>
        </a:p>
      </dgm:t>
    </dgm:pt>
    <dgm:pt modelId="{60045C40-D16C-4F0A-9FC2-6C57924C5300}" type="sibTrans" cxnId="{167939B1-6202-448C-94E0-438A366FD22C}">
      <dgm:prSet/>
      <dgm:spPr/>
      <dgm:t>
        <a:bodyPr/>
        <a:lstStyle/>
        <a:p>
          <a:endParaRPr lang="zh-CN" altLang="en-US"/>
        </a:p>
      </dgm:t>
    </dgm:pt>
    <dgm:pt modelId="{4BCB154B-C5EC-418B-AEFE-EE449F390ABE}">
      <dgm:prSet phldrT="[文本]" custT="1"/>
      <dgm:spPr/>
      <dgm:t>
        <a:bodyPr/>
        <a:lstStyle/>
        <a:p>
          <a:r>
            <a:rPr lang="zh-CN" altLang="en-US" sz="1600" dirty="0" smtClean="0">
              <a:latin typeface="微软雅黑" pitchFamily="34" charset="-122"/>
              <a:ea typeface="微软雅黑" pitchFamily="34" charset="-122"/>
            </a:rPr>
            <a:t>机房资源</a:t>
          </a:r>
          <a:endParaRPr lang="zh-CN" altLang="en-US" sz="1600" dirty="0">
            <a:latin typeface="微软雅黑" pitchFamily="34" charset="-122"/>
            <a:ea typeface="微软雅黑" pitchFamily="34" charset="-122"/>
          </a:endParaRPr>
        </a:p>
      </dgm:t>
    </dgm:pt>
    <dgm:pt modelId="{EBAAC137-372A-43FF-B749-6EFA51374C0D}" type="parTrans" cxnId="{0F834AC9-6F68-4EC8-9184-4D59C97DA827}">
      <dgm:prSet/>
      <dgm:spPr/>
      <dgm:t>
        <a:bodyPr/>
        <a:lstStyle/>
        <a:p>
          <a:endParaRPr lang="zh-CN" altLang="en-US"/>
        </a:p>
      </dgm:t>
    </dgm:pt>
    <dgm:pt modelId="{C4A4A792-7371-428A-A282-434049B97D8A}" type="sibTrans" cxnId="{0F834AC9-6F68-4EC8-9184-4D59C97DA827}">
      <dgm:prSet/>
      <dgm:spPr/>
      <dgm:t>
        <a:bodyPr/>
        <a:lstStyle/>
        <a:p>
          <a:endParaRPr lang="zh-CN" altLang="en-US"/>
        </a:p>
      </dgm:t>
    </dgm:pt>
    <dgm:pt modelId="{B114024D-246C-44CF-9D14-AA8F3A72D99E}">
      <dgm:prSet phldrT="[文本]" custT="1"/>
      <dgm:spPr/>
      <dgm:t>
        <a:bodyPr/>
        <a:lstStyle/>
        <a:p>
          <a:r>
            <a:rPr lang="zh-CN" altLang="en-US" sz="1600" dirty="0" smtClean="0">
              <a:latin typeface="微软雅黑" pitchFamily="34" charset="-122"/>
              <a:ea typeface="微软雅黑" pitchFamily="34" charset="-122"/>
            </a:rPr>
            <a:t>安全保障范围</a:t>
          </a:r>
          <a:endParaRPr lang="zh-CN" altLang="en-US" sz="1600" dirty="0">
            <a:latin typeface="微软雅黑" pitchFamily="34" charset="-122"/>
            <a:ea typeface="微软雅黑" pitchFamily="34" charset="-122"/>
          </a:endParaRPr>
        </a:p>
      </dgm:t>
    </dgm:pt>
    <dgm:pt modelId="{D84DC488-1EDA-4DDA-92F4-D3CB9363186A}" type="parTrans" cxnId="{CCE469A3-6C4A-474E-A000-1981EA8F7810}">
      <dgm:prSet/>
      <dgm:spPr/>
      <dgm:t>
        <a:bodyPr/>
        <a:lstStyle/>
        <a:p>
          <a:endParaRPr lang="zh-CN" altLang="en-US"/>
        </a:p>
      </dgm:t>
    </dgm:pt>
    <dgm:pt modelId="{3B41A3DC-7554-4035-80BE-FB6E4EF97FBA}" type="sibTrans" cxnId="{CCE469A3-6C4A-474E-A000-1981EA8F7810}">
      <dgm:prSet/>
      <dgm:spPr/>
      <dgm:t>
        <a:bodyPr/>
        <a:lstStyle/>
        <a:p>
          <a:endParaRPr lang="zh-CN" altLang="en-US"/>
        </a:p>
      </dgm:t>
    </dgm:pt>
    <dgm:pt modelId="{41033ADE-7BC9-4DD8-9F30-ACFBF09D10CF}">
      <dgm:prSet phldrT="[文本]" custT="1"/>
      <dgm:spPr/>
      <dgm:t>
        <a:bodyPr/>
        <a:lstStyle/>
        <a:p>
          <a:r>
            <a:rPr lang="zh-CN" altLang="en-US" sz="1600" dirty="0" smtClean="0">
              <a:latin typeface="微软雅黑" pitchFamily="34" charset="-122"/>
              <a:ea typeface="微软雅黑" pitchFamily="34" charset="-122"/>
            </a:rPr>
            <a:t>同城灾备中心</a:t>
          </a:r>
          <a:endParaRPr lang="zh-CN" altLang="en-US" sz="1600" dirty="0">
            <a:latin typeface="微软雅黑" pitchFamily="34" charset="-122"/>
            <a:ea typeface="微软雅黑" pitchFamily="34" charset="-122"/>
          </a:endParaRPr>
        </a:p>
      </dgm:t>
    </dgm:pt>
    <dgm:pt modelId="{403F4E9D-26D7-46C1-B619-3B659B85878B}" type="parTrans" cxnId="{D4B6C084-0617-4B05-9964-818DEF63B984}">
      <dgm:prSet/>
      <dgm:spPr/>
      <dgm:t>
        <a:bodyPr/>
        <a:lstStyle/>
        <a:p>
          <a:endParaRPr lang="zh-CN" altLang="en-US"/>
        </a:p>
      </dgm:t>
    </dgm:pt>
    <dgm:pt modelId="{D2E58929-DADB-44FF-AD13-2252A54328C1}" type="sibTrans" cxnId="{D4B6C084-0617-4B05-9964-818DEF63B984}">
      <dgm:prSet/>
      <dgm:spPr/>
      <dgm:t>
        <a:bodyPr/>
        <a:lstStyle/>
        <a:p>
          <a:endParaRPr lang="zh-CN" altLang="en-US"/>
        </a:p>
      </dgm:t>
    </dgm:pt>
    <dgm:pt modelId="{8BF0B186-45FD-48BC-ACDD-167C2F9F91FF}">
      <dgm:prSet phldrT="[文本]" custT="1"/>
      <dgm:spPr/>
      <dgm:t>
        <a:bodyPr/>
        <a:lstStyle/>
        <a:p>
          <a:r>
            <a:rPr lang="zh-CN" altLang="en-US" sz="1600" dirty="0" smtClean="0">
              <a:latin typeface="微软雅黑" pitchFamily="34" charset="-122"/>
              <a:ea typeface="微软雅黑" pitchFamily="34" charset="-122"/>
            </a:rPr>
            <a:t>异地灾备中心</a:t>
          </a:r>
          <a:endParaRPr lang="zh-CN" altLang="en-US" sz="1600" dirty="0">
            <a:latin typeface="微软雅黑" pitchFamily="34" charset="-122"/>
            <a:ea typeface="微软雅黑" pitchFamily="34" charset="-122"/>
          </a:endParaRPr>
        </a:p>
      </dgm:t>
    </dgm:pt>
    <dgm:pt modelId="{E9729004-01F2-40D6-960D-EE76C52ABCA0}" type="parTrans" cxnId="{6CF035E8-966D-493D-B104-8B9BB38ABA91}">
      <dgm:prSet/>
      <dgm:spPr/>
      <dgm:t>
        <a:bodyPr/>
        <a:lstStyle/>
        <a:p>
          <a:endParaRPr lang="zh-CN" altLang="en-US"/>
        </a:p>
      </dgm:t>
    </dgm:pt>
    <dgm:pt modelId="{1D90C273-FABF-491F-8FF4-ACC0AE6C0E47}" type="sibTrans" cxnId="{6CF035E8-966D-493D-B104-8B9BB38ABA91}">
      <dgm:prSet/>
      <dgm:spPr/>
      <dgm:t>
        <a:bodyPr/>
        <a:lstStyle/>
        <a:p>
          <a:endParaRPr lang="zh-CN" altLang="en-US"/>
        </a:p>
      </dgm:t>
    </dgm:pt>
    <dgm:pt modelId="{70863E43-4758-4800-A5B2-8B93DFF8EE9C}">
      <dgm:prSet phldrT="[文本]" custT="1"/>
      <dgm:spPr/>
      <dgm:t>
        <a:bodyPr/>
        <a:lstStyle/>
        <a:p>
          <a:r>
            <a:rPr lang="zh-CN" altLang="en-US" sz="1600" dirty="0" smtClean="0">
              <a:latin typeface="微软雅黑" pitchFamily="34" charset="-122"/>
              <a:ea typeface="微软雅黑" pitchFamily="34" charset="-122"/>
            </a:rPr>
            <a:t>应用部署</a:t>
          </a:r>
          <a:endParaRPr lang="zh-CN" altLang="en-US" sz="1600" dirty="0">
            <a:latin typeface="微软雅黑" pitchFamily="34" charset="-122"/>
            <a:ea typeface="微软雅黑" pitchFamily="34" charset="-122"/>
          </a:endParaRPr>
        </a:p>
      </dgm:t>
    </dgm:pt>
    <dgm:pt modelId="{1D76EBB3-05BC-43F2-A1C2-947362131CCC}" type="parTrans" cxnId="{BB8C630C-1656-477D-BC11-CC1EA1A2C017}">
      <dgm:prSet/>
      <dgm:spPr/>
      <dgm:t>
        <a:bodyPr/>
        <a:lstStyle/>
        <a:p>
          <a:endParaRPr lang="zh-CN" altLang="en-US"/>
        </a:p>
      </dgm:t>
    </dgm:pt>
    <dgm:pt modelId="{37626703-A5C1-4F77-8D4E-9006A90FFE71}" type="sibTrans" cxnId="{BB8C630C-1656-477D-BC11-CC1EA1A2C017}">
      <dgm:prSet/>
      <dgm:spPr/>
      <dgm:t>
        <a:bodyPr/>
        <a:lstStyle/>
        <a:p>
          <a:endParaRPr lang="zh-CN" altLang="en-US"/>
        </a:p>
      </dgm:t>
    </dgm:pt>
    <dgm:pt modelId="{84C690F9-0EA6-4AC1-BCFF-1AB53656EFFA}">
      <dgm:prSet phldrT="[文本]" custT="1"/>
      <dgm:spPr/>
      <dgm:t>
        <a:bodyPr/>
        <a:lstStyle/>
        <a:p>
          <a:r>
            <a:rPr lang="zh-CN" altLang="en-US" sz="1600" dirty="0" smtClean="0">
              <a:latin typeface="微软雅黑" pitchFamily="34" charset="-122"/>
              <a:ea typeface="微软雅黑" pitchFamily="34" charset="-122"/>
            </a:rPr>
            <a:t>应用迁移</a:t>
          </a:r>
          <a:endParaRPr lang="zh-CN" altLang="en-US" sz="1600" dirty="0">
            <a:latin typeface="微软雅黑" pitchFamily="34" charset="-122"/>
            <a:ea typeface="微软雅黑" pitchFamily="34" charset="-122"/>
          </a:endParaRPr>
        </a:p>
      </dgm:t>
    </dgm:pt>
    <dgm:pt modelId="{F3B5FB99-F00D-4751-BD15-DD3BBFAA9E3F}" type="parTrans" cxnId="{A95A7329-9543-4A76-B9F3-32DE954735CA}">
      <dgm:prSet/>
      <dgm:spPr/>
      <dgm:t>
        <a:bodyPr/>
        <a:lstStyle/>
        <a:p>
          <a:endParaRPr lang="zh-CN" altLang="en-US"/>
        </a:p>
      </dgm:t>
    </dgm:pt>
    <dgm:pt modelId="{AD00FFF3-0852-48C0-AD4C-FAF9EC2328A3}" type="sibTrans" cxnId="{A95A7329-9543-4A76-B9F3-32DE954735CA}">
      <dgm:prSet/>
      <dgm:spPr/>
      <dgm:t>
        <a:bodyPr/>
        <a:lstStyle/>
        <a:p>
          <a:endParaRPr lang="zh-CN" altLang="en-US"/>
        </a:p>
      </dgm:t>
    </dgm:pt>
    <dgm:pt modelId="{321DFAE0-BBC4-449E-BD65-D050654B1EFD}">
      <dgm:prSet phldrT="[文本]" custT="1"/>
      <dgm:spPr/>
      <dgm:t>
        <a:bodyPr/>
        <a:lstStyle/>
        <a:p>
          <a:r>
            <a:rPr lang="zh-CN" altLang="en-US" sz="1600" dirty="0" smtClean="0">
              <a:latin typeface="微软雅黑" pitchFamily="34" charset="-122"/>
              <a:ea typeface="微软雅黑" pitchFamily="34" charset="-122"/>
            </a:rPr>
            <a:t>安全保障管理</a:t>
          </a:r>
          <a:endParaRPr lang="zh-CN" altLang="en-US" sz="1600" dirty="0">
            <a:latin typeface="微软雅黑" pitchFamily="34" charset="-122"/>
            <a:ea typeface="微软雅黑" pitchFamily="34" charset="-122"/>
          </a:endParaRPr>
        </a:p>
      </dgm:t>
    </dgm:pt>
    <dgm:pt modelId="{C7B7007D-2435-4253-A9DB-D23CC194B91A}" type="parTrans" cxnId="{F3E99229-4D62-49A1-B093-80C96B0724C7}">
      <dgm:prSet/>
      <dgm:spPr/>
      <dgm:t>
        <a:bodyPr/>
        <a:lstStyle/>
        <a:p>
          <a:endParaRPr lang="zh-CN" altLang="en-US"/>
        </a:p>
      </dgm:t>
    </dgm:pt>
    <dgm:pt modelId="{B445DD75-4A8D-4A00-B8D9-B2172E2A23E6}" type="sibTrans" cxnId="{F3E99229-4D62-49A1-B093-80C96B0724C7}">
      <dgm:prSet/>
      <dgm:spPr/>
      <dgm:t>
        <a:bodyPr/>
        <a:lstStyle/>
        <a:p>
          <a:endParaRPr lang="zh-CN" altLang="en-US"/>
        </a:p>
      </dgm:t>
    </dgm:pt>
    <dgm:pt modelId="{57DED9E1-42E8-4AD0-AE0F-0E4C5FB64C6B}">
      <dgm:prSet phldrT="[文本]" custT="1"/>
      <dgm:spPr/>
      <dgm:t>
        <a:bodyPr/>
        <a:lstStyle/>
        <a:p>
          <a:r>
            <a:rPr lang="zh-CN" altLang="en-US" sz="1600" dirty="0" smtClean="0">
              <a:latin typeface="微软雅黑" pitchFamily="34" charset="-122"/>
              <a:ea typeface="微软雅黑" pitchFamily="34" charset="-122"/>
            </a:rPr>
            <a:t>应急保障管理</a:t>
          </a:r>
          <a:endParaRPr lang="zh-CN" altLang="en-US" sz="1600" dirty="0">
            <a:latin typeface="微软雅黑" pitchFamily="34" charset="-122"/>
            <a:ea typeface="微软雅黑" pitchFamily="34" charset="-122"/>
          </a:endParaRPr>
        </a:p>
      </dgm:t>
    </dgm:pt>
    <dgm:pt modelId="{ECFA7233-8E89-47C5-9164-8A464657CC30}" type="parTrans" cxnId="{27C40590-90BC-4C93-BBEE-8A4DA9E232E4}">
      <dgm:prSet/>
      <dgm:spPr/>
      <dgm:t>
        <a:bodyPr/>
        <a:lstStyle/>
        <a:p>
          <a:endParaRPr lang="zh-CN" altLang="en-US"/>
        </a:p>
      </dgm:t>
    </dgm:pt>
    <dgm:pt modelId="{EF78BF58-56CF-4F68-9E3D-B865AF6E4A51}" type="sibTrans" cxnId="{27C40590-90BC-4C93-BBEE-8A4DA9E232E4}">
      <dgm:prSet/>
      <dgm:spPr/>
      <dgm:t>
        <a:bodyPr/>
        <a:lstStyle/>
        <a:p>
          <a:endParaRPr lang="zh-CN" altLang="en-US"/>
        </a:p>
      </dgm:t>
    </dgm:pt>
    <dgm:pt modelId="{CEB8D115-47FB-40C0-9E6D-E260A25C389E}">
      <dgm:prSet phldrT="[文本]" custT="1"/>
      <dgm:spPr/>
      <dgm:t>
        <a:bodyPr/>
        <a:lstStyle/>
        <a:p>
          <a:r>
            <a:rPr lang="zh-CN" altLang="en-US" sz="1600" dirty="0" smtClean="0">
              <a:latin typeface="微软雅黑" pitchFamily="34" charset="-122"/>
              <a:ea typeface="微软雅黑" pitchFamily="34" charset="-122"/>
            </a:rPr>
            <a:t>制度保障管理</a:t>
          </a:r>
          <a:endParaRPr lang="zh-CN" altLang="en-US" sz="1600" dirty="0">
            <a:latin typeface="微软雅黑" pitchFamily="34" charset="-122"/>
            <a:ea typeface="微软雅黑" pitchFamily="34" charset="-122"/>
          </a:endParaRPr>
        </a:p>
      </dgm:t>
    </dgm:pt>
    <dgm:pt modelId="{CB57A5BA-8588-40DA-90CC-96619954AAA8}" type="parTrans" cxnId="{94EC039F-BD03-4821-AA52-134ABE5BF898}">
      <dgm:prSet/>
      <dgm:spPr/>
      <dgm:t>
        <a:bodyPr/>
        <a:lstStyle/>
        <a:p>
          <a:endParaRPr lang="zh-CN" altLang="en-US"/>
        </a:p>
      </dgm:t>
    </dgm:pt>
    <dgm:pt modelId="{9E3E6A81-77E6-4D8E-8658-027DB13725DE}" type="sibTrans" cxnId="{94EC039F-BD03-4821-AA52-134ABE5BF898}">
      <dgm:prSet/>
      <dgm:spPr/>
      <dgm:t>
        <a:bodyPr/>
        <a:lstStyle/>
        <a:p>
          <a:endParaRPr lang="zh-CN" altLang="en-US"/>
        </a:p>
      </dgm:t>
    </dgm:pt>
    <dgm:pt modelId="{1DD86BF0-581D-440E-A751-0ADB246D9CA7}">
      <dgm:prSet phldrT="[文本]" custT="1"/>
      <dgm:spPr/>
      <dgm:t>
        <a:bodyPr/>
        <a:lstStyle/>
        <a:p>
          <a:r>
            <a:rPr lang="zh-CN" altLang="en-US" sz="1600" dirty="0" smtClean="0">
              <a:latin typeface="微软雅黑" pitchFamily="34" charset="-122"/>
              <a:ea typeface="微软雅黑" pitchFamily="34" charset="-122"/>
            </a:rPr>
            <a:t>计算存储网络资源</a:t>
          </a:r>
          <a:endParaRPr lang="zh-CN" altLang="en-US" sz="1600" dirty="0">
            <a:latin typeface="微软雅黑" pitchFamily="34" charset="-122"/>
            <a:ea typeface="微软雅黑" pitchFamily="34" charset="-122"/>
          </a:endParaRPr>
        </a:p>
      </dgm:t>
    </dgm:pt>
    <dgm:pt modelId="{24FA4FF6-3206-4A2D-843C-0920A2BD0AE5}" type="parTrans" cxnId="{A9B03EA5-97FA-4844-B4FD-77818484B3CA}">
      <dgm:prSet/>
      <dgm:spPr/>
      <dgm:t>
        <a:bodyPr/>
        <a:lstStyle/>
        <a:p>
          <a:endParaRPr lang="zh-CN" altLang="en-US"/>
        </a:p>
      </dgm:t>
    </dgm:pt>
    <dgm:pt modelId="{EFC01F12-1A97-4B99-947F-F68B9D9800DF}" type="sibTrans" cxnId="{A9B03EA5-97FA-4844-B4FD-77818484B3CA}">
      <dgm:prSet/>
      <dgm:spPr/>
      <dgm:t>
        <a:bodyPr/>
        <a:lstStyle/>
        <a:p>
          <a:endParaRPr lang="zh-CN" altLang="en-US"/>
        </a:p>
      </dgm:t>
    </dgm:pt>
    <dgm:pt modelId="{EBA2DF46-BB03-442A-BB37-1AAB91EB161E}">
      <dgm:prSet phldrT="[文本]" custT="1"/>
      <dgm:spPr/>
      <dgm:t>
        <a:bodyPr/>
        <a:lstStyle/>
        <a:p>
          <a:r>
            <a:rPr lang="zh-CN" altLang="en-US" sz="1600" dirty="0" smtClean="0">
              <a:latin typeface="微软雅黑" pitchFamily="34" charset="-122"/>
              <a:ea typeface="微软雅黑" pitchFamily="34" charset="-122"/>
            </a:rPr>
            <a:t>信息资源</a:t>
          </a:r>
          <a:endParaRPr lang="zh-CN" altLang="en-US" sz="1600" dirty="0">
            <a:latin typeface="微软雅黑" pitchFamily="34" charset="-122"/>
            <a:ea typeface="微软雅黑" pitchFamily="34" charset="-122"/>
          </a:endParaRPr>
        </a:p>
      </dgm:t>
    </dgm:pt>
    <dgm:pt modelId="{42A5AC29-14A4-478E-B648-868DCF9F736A}" type="parTrans" cxnId="{33B9DC72-7C7B-4749-B1E5-A3E95F1F68F3}">
      <dgm:prSet/>
      <dgm:spPr/>
      <dgm:t>
        <a:bodyPr/>
        <a:lstStyle/>
        <a:p>
          <a:endParaRPr lang="zh-CN" altLang="en-US"/>
        </a:p>
      </dgm:t>
    </dgm:pt>
    <dgm:pt modelId="{42AB0816-EA8D-4831-9995-C7500C2621F3}" type="sibTrans" cxnId="{33B9DC72-7C7B-4749-B1E5-A3E95F1F68F3}">
      <dgm:prSet/>
      <dgm:spPr/>
      <dgm:t>
        <a:bodyPr/>
        <a:lstStyle/>
        <a:p>
          <a:endParaRPr lang="zh-CN" altLang="en-US"/>
        </a:p>
      </dgm:t>
    </dgm:pt>
    <dgm:pt modelId="{382111EF-4099-46AE-BF66-F8CF0A8E62F0}">
      <dgm:prSet phldrT="[文本]" custT="1"/>
      <dgm:spPr/>
      <dgm:t>
        <a:bodyPr/>
        <a:lstStyle/>
        <a:p>
          <a:r>
            <a:rPr lang="zh-CN" altLang="en-US" sz="1600" dirty="0" smtClean="0">
              <a:latin typeface="微软雅黑" pitchFamily="34" charset="-122"/>
              <a:ea typeface="微软雅黑" pitchFamily="34" charset="-122"/>
            </a:rPr>
            <a:t>应用支撑</a:t>
          </a:r>
          <a:endParaRPr lang="zh-CN" altLang="en-US" sz="1600" dirty="0">
            <a:latin typeface="微软雅黑" pitchFamily="34" charset="-122"/>
            <a:ea typeface="微软雅黑" pitchFamily="34" charset="-122"/>
          </a:endParaRPr>
        </a:p>
      </dgm:t>
    </dgm:pt>
    <dgm:pt modelId="{923E61E3-819A-42DD-9C87-9D96764B2054}" type="parTrans" cxnId="{CA84ACAC-73A3-477B-B2AC-CA5761504E9D}">
      <dgm:prSet/>
      <dgm:spPr/>
      <dgm:t>
        <a:bodyPr/>
        <a:lstStyle/>
        <a:p>
          <a:endParaRPr lang="zh-CN" altLang="en-US"/>
        </a:p>
      </dgm:t>
    </dgm:pt>
    <dgm:pt modelId="{7AED1CE3-6BF5-4C23-B37D-75FC8564121E}" type="sibTrans" cxnId="{CA84ACAC-73A3-477B-B2AC-CA5761504E9D}">
      <dgm:prSet/>
      <dgm:spPr/>
      <dgm:t>
        <a:bodyPr/>
        <a:lstStyle/>
        <a:p>
          <a:endParaRPr lang="zh-CN" altLang="en-US"/>
        </a:p>
      </dgm:t>
    </dgm:pt>
    <dgm:pt modelId="{0E5EBF70-B4BB-4BB9-A86C-EEC18818862B}">
      <dgm:prSet phldrT="[文本]" custT="1"/>
      <dgm:spPr/>
      <dgm:t>
        <a:bodyPr/>
        <a:lstStyle/>
        <a:p>
          <a:r>
            <a:rPr lang="zh-CN" altLang="en-US" sz="1600" dirty="0" smtClean="0">
              <a:latin typeface="微软雅黑" pitchFamily="34" charset="-122"/>
              <a:ea typeface="微软雅黑" pitchFamily="34" charset="-122"/>
            </a:rPr>
            <a:t>服务交付</a:t>
          </a:r>
          <a:endParaRPr lang="zh-CN" altLang="en-US" sz="1600" dirty="0">
            <a:latin typeface="微软雅黑" pitchFamily="34" charset="-122"/>
            <a:ea typeface="微软雅黑" pitchFamily="34" charset="-122"/>
          </a:endParaRPr>
        </a:p>
      </dgm:t>
    </dgm:pt>
    <dgm:pt modelId="{84DB0305-CCC1-4CB1-84CD-AAFAFE89706D}" type="parTrans" cxnId="{F66931CA-02BE-4F00-9D5A-C210BA9FDFAB}">
      <dgm:prSet/>
      <dgm:spPr/>
      <dgm:t>
        <a:bodyPr/>
        <a:lstStyle/>
        <a:p>
          <a:endParaRPr lang="zh-CN" altLang="en-US"/>
        </a:p>
      </dgm:t>
    </dgm:pt>
    <dgm:pt modelId="{2723C325-7E7C-4664-A9A7-21857C83B354}" type="sibTrans" cxnId="{F66931CA-02BE-4F00-9D5A-C210BA9FDFAB}">
      <dgm:prSet/>
      <dgm:spPr/>
      <dgm:t>
        <a:bodyPr/>
        <a:lstStyle/>
        <a:p>
          <a:endParaRPr lang="zh-CN" altLang="en-US"/>
        </a:p>
      </dgm:t>
    </dgm:pt>
    <dgm:pt modelId="{150504D9-04B7-42D1-8976-3D2027359C1C}">
      <dgm:prSet phldrT="[文本]" custT="1"/>
      <dgm:spPr/>
      <dgm:t>
        <a:bodyPr/>
        <a:lstStyle/>
        <a:p>
          <a:r>
            <a:rPr lang="zh-CN" altLang="en-US" sz="1600" dirty="0" smtClean="0">
              <a:latin typeface="微软雅黑" pitchFamily="34" charset="-122"/>
              <a:ea typeface="微软雅黑" pitchFamily="34" charset="-122"/>
            </a:rPr>
            <a:t>安全保障体系</a:t>
          </a:r>
          <a:endParaRPr lang="zh-CN" altLang="en-US" sz="1600" dirty="0">
            <a:latin typeface="微软雅黑" pitchFamily="34" charset="-122"/>
            <a:ea typeface="微软雅黑" pitchFamily="34" charset="-122"/>
          </a:endParaRPr>
        </a:p>
      </dgm:t>
    </dgm:pt>
    <dgm:pt modelId="{2E89D425-41F2-4FD0-AD25-D7D7ACADE740}" type="parTrans" cxnId="{E0A4D2AD-B650-4379-B33C-75E8F086438A}">
      <dgm:prSet/>
      <dgm:spPr/>
      <dgm:t>
        <a:bodyPr/>
        <a:lstStyle/>
        <a:p>
          <a:endParaRPr lang="zh-CN" altLang="en-US"/>
        </a:p>
      </dgm:t>
    </dgm:pt>
    <dgm:pt modelId="{C27573F8-8DEB-405E-98D3-5CC4C43D4286}" type="sibTrans" cxnId="{E0A4D2AD-B650-4379-B33C-75E8F086438A}">
      <dgm:prSet/>
      <dgm:spPr/>
      <dgm:t>
        <a:bodyPr/>
        <a:lstStyle/>
        <a:p>
          <a:endParaRPr lang="zh-CN" altLang="en-US"/>
        </a:p>
      </dgm:t>
    </dgm:pt>
    <dgm:pt modelId="{2CD8A6A9-E570-405F-A5CC-573C69EF470E}">
      <dgm:prSet phldrT="[文本]" custT="1"/>
      <dgm:spPr/>
      <dgm:t>
        <a:bodyPr/>
        <a:lstStyle/>
        <a:p>
          <a:r>
            <a:rPr lang="zh-CN" altLang="en-US" sz="1600" dirty="0" smtClean="0">
              <a:latin typeface="微软雅黑" pitchFamily="34" charset="-122"/>
              <a:ea typeface="微软雅黑" pitchFamily="34" charset="-122"/>
            </a:rPr>
            <a:t>运维保障管理</a:t>
          </a:r>
          <a:endParaRPr lang="zh-CN" altLang="en-US" sz="1600" dirty="0">
            <a:latin typeface="微软雅黑" pitchFamily="34" charset="-122"/>
            <a:ea typeface="微软雅黑" pitchFamily="34" charset="-122"/>
          </a:endParaRPr>
        </a:p>
      </dgm:t>
    </dgm:pt>
    <dgm:pt modelId="{C40EE1DD-F3AF-4807-919E-786414A17CB3}" type="parTrans" cxnId="{11B7F13B-6F5C-4831-ADF1-34E400600C58}">
      <dgm:prSet/>
      <dgm:spPr/>
      <dgm:t>
        <a:bodyPr/>
        <a:lstStyle/>
        <a:p>
          <a:endParaRPr lang="zh-CN" altLang="en-US"/>
        </a:p>
      </dgm:t>
    </dgm:pt>
    <dgm:pt modelId="{AFC86614-1B08-489B-88AF-8E65E86AB702}" type="sibTrans" cxnId="{11B7F13B-6F5C-4831-ADF1-34E400600C58}">
      <dgm:prSet/>
      <dgm:spPr/>
      <dgm:t>
        <a:bodyPr/>
        <a:lstStyle/>
        <a:p>
          <a:endParaRPr lang="zh-CN" altLang="en-US"/>
        </a:p>
      </dgm:t>
    </dgm:pt>
    <dgm:pt modelId="{DE45D40F-513F-4099-9169-2A26B90AB1C3}" type="pres">
      <dgm:prSet presAssocID="{A6B98A22-AD37-4D14-A436-9FC0EB0AA351}" presName="Name0" presStyleCnt="0">
        <dgm:presLayoutVars>
          <dgm:chPref val="1"/>
          <dgm:dir/>
          <dgm:animOne val="branch"/>
          <dgm:animLvl val="lvl"/>
          <dgm:resizeHandles val="exact"/>
        </dgm:presLayoutVars>
      </dgm:prSet>
      <dgm:spPr/>
      <dgm:t>
        <a:bodyPr/>
        <a:lstStyle/>
        <a:p>
          <a:endParaRPr lang="zh-CN" altLang="en-US"/>
        </a:p>
      </dgm:t>
    </dgm:pt>
    <dgm:pt modelId="{C7F23F12-5508-44E4-9A2F-37827EB5089B}" type="pres">
      <dgm:prSet presAssocID="{10812B03-58AF-4C08-86CE-DBB92254A621}" presName="root1" presStyleCnt="0"/>
      <dgm:spPr/>
    </dgm:pt>
    <dgm:pt modelId="{A3DACB58-8BF0-4B4F-8DA6-A07C46F7D226}" type="pres">
      <dgm:prSet presAssocID="{10812B03-58AF-4C08-86CE-DBB92254A621}" presName="LevelOneTextNode" presStyleLbl="node0" presStyleIdx="0" presStyleCnt="1" custScaleX="191127">
        <dgm:presLayoutVars>
          <dgm:chPref val="3"/>
        </dgm:presLayoutVars>
      </dgm:prSet>
      <dgm:spPr/>
      <dgm:t>
        <a:bodyPr/>
        <a:lstStyle/>
        <a:p>
          <a:endParaRPr lang="zh-CN" altLang="en-US"/>
        </a:p>
      </dgm:t>
    </dgm:pt>
    <dgm:pt modelId="{1EB684E5-4E2E-4D32-A40B-35B0550C6FA9}" type="pres">
      <dgm:prSet presAssocID="{10812B03-58AF-4C08-86CE-DBB92254A621}" presName="level2hierChild" presStyleCnt="0"/>
      <dgm:spPr/>
    </dgm:pt>
    <dgm:pt modelId="{0ED2F30C-1ECD-4ADC-988D-254E05B975D8}" type="pres">
      <dgm:prSet presAssocID="{C6CD7612-84F0-4AE0-8CCB-1C49FBC3A20C}" presName="conn2-1" presStyleLbl="parChTrans1D2" presStyleIdx="0" presStyleCnt="5"/>
      <dgm:spPr/>
      <dgm:t>
        <a:bodyPr/>
        <a:lstStyle/>
        <a:p>
          <a:endParaRPr lang="zh-CN" altLang="en-US"/>
        </a:p>
      </dgm:t>
    </dgm:pt>
    <dgm:pt modelId="{7A6CAE77-827C-4165-BBDD-4D8996FCD485}" type="pres">
      <dgm:prSet presAssocID="{C6CD7612-84F0-4AE0-8CCB-1C49FBC3A20C}" presName="connTx" presStyleLbl="parChTrans1D2" presStyleIdx="0" presStyleCnt="5"/>
      <dgm:spPr/>
      <dgm:t>
        <a:bodyPr/>
        <a:lstStyle/>
        <a:p>
          <a:endParaRPr lang="zh-CN" altLang="en-US"/>
        </a:p>
      </dgm:t>
    </dgm:pt>
    <dgm:pt modelId="{90C98F54-EC50-4399-A410-F2DEBD2B92DE}" type="pres">
      <dgm:prSet presAssocID="{BA5F4D14-FC56-4E7A-90BA-9DC125593F65}" presName="root2" presStyleCnt="0"/>
      <dgm:spPr/>
    </dgm:pt>
    <dgm:pt modelId="{18B3AA66-F5A7-4002-BE39-529BC23F97DD}" type="pres">
      <dgm:prSet presAssocID="{BA5F4D14-FC56-4E7A-90BA-9DC125593F65}" presName="LevelTwoTextNode" presStyleLbl="node2" presStyleIdx="0" presStyleCnt="5" custScaleX="191127">
        <dgm:presLayoutVars>
          <dgm:chPref val="3"/>
        </dgm:presLayoutVars>
      </dgm:prSet>
      <dgm:spPr/>
      <dgm:t>
        <a:bodyPr/>
        <a:lstStyle/>
        <a:p>
          <a:endParaRPr lang="zh-CN" altLang="en-US"/>
        </a:p>
      </dgm:t>
    </dgm:pt>
    <dgm:pt modelId="{3AE6A180-1417-48E5-B46D-57C1D2730006}" type="pres">
      <dgm:prSet presAssocID="{BA5F4D14-FC56-4E7A-90BA-9DC125593F65}" presName="level3hierChild" presStyleCnt="0"/>
      <dgm:spPr/>
    </dgm:pt>
    <dgm:pt modelId="{14364BED-6276-4F9F-B400-ED03C236398F}" type="pres">
      <dgm:prSet presAssocID="{EBAAC137-372A-43FF-B749-6EFA51374C0D}" presName="conn2-1" presStyleLbl="parChTrans1D3" presStyleIdx="0" presStyleCnt="15"/>
      <dgm:spPr/>
      <dgm:t>
        <a:bodyPr/>
        <a:lstStyle/>
        <a:p>
          <a:endParaRPr lang="zh-CN" altLang="en-US"/>
        </a:p>
      </dgm:t>
    </dgm:pt>
    <dgm:pt modelId="{B6EDD0BE-35DE-44D7-82CF-F844C709C9B2}" type="pres">
      <dgm:prSet presAssocID="{EBAAC137-372A-43FF-B749-6EFA51374C0D}" presName="connTx" presStyleLbl="parChTrans1D3" presStyleIdx="0" presStyleCnt="15"/>
      <dgm:spPr/>
      <dgm:t>
        <a:bodyPr/>
        <a:lstStyle/>
        <a:p>
          <a:endParaRPr lang="zh-CN" altLang="en-US"/>
        </a:p>
      </dgm:t>
    </dgm:pt>
    <dgm:pt modelId="{984269FF-6EDB-42E6-A571-E72BE8DFDC83}" type="pres">
      <dgm:prSet presAssocID="{4BCB154B-C5EC-418B-AEFE-EE449F390ABE}" presName="root2" presStyleCnt="0"/>
      <dgm:spPr/>
    </dgm:pt>
    <dgm:pt modelId="{BD239A3E-3C96-45AD-8257-C95646B84A22}" type="pres">
      <dgm:prSet presAssocID="{4BCB154B-C5EC-418B-AEFE-EE449F390ABE}" presName="LevelTwoTextNode" presStyleLbl="node3" presStyleIdx="0" presStyleCnt="15" custScaleX="191127">
        <dgm:presLayoutVars>
          <dgm:chPref val="3"/>
        </dgm:presLayoutVars>
      </dgm:prSet>
      <dgm:spPr/>
      <dgm:t>
        <a:bodyPr/>
        <a:lstStyle/>
        <a:p>
          <a:endParaRPr lang="zh-CN" altLang="en-US"/>
        </a:p>
      </dgm:t>
    </dgm:pt>
    <dgm:pt modelId="{8F609E46-4A15-4434-9C13-AE63EB66ACE3}" type="pres">
      <dgm:prSet presAssocID="{4BCB154B-C5EC-418B-AEFE-EE449F390ABE}" presName="level3hierChild" presStyleCnt="0"/>
      <dgm:spPr/>
    </dgm:pt>
    <dgm:pt modelId="{3F82D0A5-C711-4E43-835E-5EDEDB3D3183}" type="pres">
      <dgm:prSet presAssocID="{24FA4FF6-3206-4A2D-843C-0920A2BD0AE5}" presName="conn2-1" presStyleLbl="parChTrans1D3" presStyleIdx="1" presStyleCnt="15"/>
      <dgm:spPr/>
      <dgm:t>
        <a:bodyPr/>
        <a:lstStyle/>
        <a:p>
          <a:endParaRPr lang="zh-CN" altLang="en-US"/>
        </a:p>
      </dgm:t>
    </dgm:pt>
    <dgm:pt modelId="{35B6A580-59F3-4B46-8BEA-8ABCC52E9D5B}" type="pres">
      <dgm:prSet presAssocID="{24FA4FF6-3206-4A2D-843C-0920A2BD0AE5}" presName="connTx" presStyleLbl="parChTrans1D3" presStyleIdx="1" presStyleCnt="15"/>
      <dgm:spPr/>
      <dgm:t>
        <a:bodyPr/>
        <a:lstStyle/>
        <a:p>
          <a:endParaRPr lang="zh-CN" altLang="en-US"/>
        </a:p>
      </dgm:t>
    </dgm:pt>
    <dgm:pt modelId="{285A45EF-C3F2-4140-A49B-855281CE6DD1}" type="pres">
      <dgm:prSet presAssocID="{1DD86BF0-581D-440E-A751-0ADB246D9CA7}" presName="root2" presStyleCnt="0"/>
      <dgm:spPr/>
    </dgm:pt>
    <dgm:pt modelId="{EEAE20B9-DFCC-4083-A196-DEC1513F5CCA}" type="pres">
      <dgm:prSet presAssocID="{1DD86BF0-581D-440E-A751-0ADB246D9CA7}" presName="LevelTwoTextNode" presStyleLbl="node3" presStyleIdx="1" presStyleCnt="15" custScaleX="192488">
        <dgm:presLayoutVars>
          <dgm:chPref val="3"/>
        </dgm:presLayoutVars>
      </dgm:prSet>
      <dgm:spPr/>
      <dgm:t>
        <a:bodyPr/>
        <a:lstStyle/>
        <a:p>
          <a:endParaRPr lang="zh-CN" altLang="en-US"/>
        </a:p>
      </dgm:t>
    </dgm:pt>
    <dgm:pt modelId="{ED89EF31-71F4-482C-88F6-B8BA2027FDA3}" type="pres">
      <dgm:prSet presAssocID="{1DD86BF0-581D-440E-A751-0ADB246D9CA7}" presName="level3hierChild" presStyleCnt="0"/>
      <dgm:spPr/>
    </dgm:pt>
    <dgm:pt modelId="{62252B0B-FC9B-4820-8036-504F92F28931}" type="pres">
      <dgm:prSet presAssocID="{42A5AC29-14A4-478E-B648-868DCF9F736A}" presName="conn2-1" presStyleLbl="parChTrans1D3" presStyleIdx="2" presStyleCnt="15"/>
      <dgm:spPr/>
      <dgm:t>
        <a:bodyPr/>
        <a:lstStyle/>
        <a:p>
          <a:endParaRPr lang="zh-CN" altLang="en-US"/>
        </a:p>
      </dgm:t>
    </dgm:pt>
    <dgm:pt modelId="{11CE4596-DC36-4941-87AC-B1A980F50F4E}" type="pres">
      <dgm:prSet presAssocID="{42A5AC29-14A4-478E-B648-868DCF9F736A}" presName="connTx" presStyleLbl="parChTrans1D3" presStyleIdx="2" presStyleCnt="15"/>
      <dgm:spPr/>
      <dgm:t>
        <a:bodyPr/>
        <a:lstStyle/>
        <a:p>
          <a:endParaRPr lang="zh-CN" altLang="en-US"/>
        </a:p>
      </dgm:t>
    </dgm:pt>
    <dgm:pt modelId="{8D72AA78-3409-4CA2-BBF8-7E1C0E88ACC4}" type="pres">
      <dgm:prSet presAssocID="{EBA2DF46-BB03-442A-BB37-1AAB91EB161E}" presName="root2" presStyleCnt="0"/>
      <dgm:spPr/>
    </dgm:pt>
    <dgm:pt modelId="{A8134DE3-4594-405A-93A4-D4E9B42F0EF3}" type="pres">
      <dgm:prSet presAssocID="{EBA2DF46-BB03-442A-BB37-1AAB91EB161E}" presName="LevelTwoTextNode" presStyleLbl="node3" presStyleIdx="2" presStyleCnt="15" custScaleX="190711">
        <dgm:presLayoutVars>
          <dgm:chPref val="3"/>
        </dgm:presLayoutVars>
      </dgm:prSet>
      <dgm:spPr/>
      <dgm:t>
        <a:bodyPr/>
        <a:lstStyle/>
        <a:p>
          <a:endParaRPr lang="zh-CN" altLang="en-US"/>
        </a:p>
      </dgm:t>
    </dgm:pt>
    <dgm:pt modelId="{746262F7-8B81-4D2D-AA41-55F8528E9AB9}" type="pres">
      <dgm:prSet presAssocID="{EBA2DF46-BB03-442A-BB37-1AAB91EB161E}" presName="level3hierChild" presStyleCnt="0"/>
      <dgm:spPr/>
    </dgm:pt>
    <dgm:pt modelId="{BEB8378B-91B4-4ED5-BE82-A3B1CB950B49}" type="pres">
      <dgm:prSet presAssocID="{923E61E3-819A-42DD-9C87-9D96764B2054}" presName="conn2-1" presStyleLbl="parChTrans1D3" presStyleIdx="3" presStyleCnt="15"/>
      <dgm:spPr/>
      <dgm:t>
        <a:bodyPr/>
        <a:lstStyle/>
        <a:p>
          <a:endParaRPr lang="zh-CN" altLang="en-US"/>
        </a:p>
      </dgm:t>
    </dgm:pt>
    <dgm:pt modelId="{24EB854C-2848-4556-8C9E-6DA079308A4B}" type="pres">
      <dgm:prSet presAssocID="{923E61E3-819A-42DD-9C87-9D96764B2054}" presName="connTx" presStyleLbl="parChTrans1D3" presStyleIdx="3" presStyleCnt="15"/>
      <dgm:spPr/>
      <dgm:t>
        <a:bodyPr/>
        <a:lstStyle/>
        <a:p>
          <a:endParaRPr lang="zh-CN" altLang="en-US"/>
        </a:p>
      </dgm:t>
    </dgm:pt>
    <dgm:pt modelId="{26EAFE43-8008-4F49-B4C3-4695310E0837}" type="pres">
      <dgm:prSet presAssocID="{382111EF-4099-46AE-BF66-F8CF0A8E62F0}" presName="root2" presStyleCnt="0"/>
      <dgm:spPr/>
    </dgm:pt>
    <dgm:pt modelId="{70AFC941-D66D-4A66-88C8-0D8AEA5E4275}" type="pres">
      <dgm:prSet presAssocID="{382111EF-4099-46AE-BF66-F8CF0A8E62F0}" presName="LevelTwoTextNode" presStyleLbl="node3" presStyleIdx="3" presStyleCnt="15" custScaleX="190711">
        <dgm:presLayoutVars>
          <dgm:chPref val="3"/>
        </dgm:presLayoutVars>
      </dgm:prSet>
      <dgm:spPr/>
      <dgm:t>
        <a:bodyPr/>
        <a:lstStyle/>
        <a:p>
          <a:endParaRPr lang="zh-CN" altLang="en-US"/>
        </a:p>
      </dgm:t>
    </dgm:pt>
    <dgm:pt modelId="{142887CA-2311-48C3-B0AF-11C826D3733D}" type="pres">
      <dgm:prSet presAssocID="{382111EF-4099-46AE-BF66-F8CF0A8E62F0}" presName="level3hierChild" presStyleCnt="0"/>
      <dgm:spPr/>
    </dgm:pt>
    <dgm:pt modelId="{96169FE9-EFAF-4846-8A7E-88C7024B20D4}" type="pres">
      <dgm:prSet presAssocID="{84DB0305-CCC1-4CB1-84CD-AAFAFE89706D}" presName="conn2-1" presStyleLbl="parChTrans1D3" presStyleIdx="4" presStyleCnt="15"/>
      <dgm:spPr/>
      <dgm:t>
        <a:bodyPr/>
        <a:lstStyle/>
        <a:p>
          <a:endParaRPr lang="zh-CN" altLang="en-US"/>
        </a:p>
      </dgm:t>
    </dgm:pt>
    <dgm:pt modelId="{E64D3076-ED90-4A31-A5F4-F6BB0277439C}" type="pres">
      <dgm:prSet presAssocID="{84DB0305-CCC1-4CB1-84CD-AAFAFE89706D}" presName="connTx" presStyleLbl="parChTrans1D3" presStyleIdx="4" presStyleCnt="15"/>
      <dgm:spPr/>
      <dgm:t>
        <a:bodyPr/>
        <a:lstStyle/>
        <a:p>
          <a:endParaRPr lang="zh-CN" altLang="en-US"/>
        </a:p>
      </dgm:t>
    </dgm:pt>
    <dgm:pt modelId="{457A8704-41AF-41B5-9FB1-E1EA5B1C0622}" type="pres">
      <dgm:prSet presAssocID="{0E5EBF70-B4BB-4BB9-A86C-EEC18818862B}" presName="root2" presStyleCnt="0"/>
      <dgm:spPr/>
    </dgm:pt>
    <dgm:pt modelId="{D6AEEDEC-52BE-47C8-B8C7-7AA905806994}" type="pres">
      <dgm:prSet presAssocID="{0E5EBF70-B4BB-4BB9-A86C-EEC18818862B}" presName="LevelTwoTextNode" presStyleLbl="node3" presStyleIdx="4" presStyleCnt="15" custScaleX="190711">
        <dgm:presLayoutVars>
          <dgm:chPref val="3"/>
        </dgm:presLayoutVars>
      </dgm:prSet>
      <dgm:spPr/>
      <dgm:t>
        <a:bodyPr/>
        <a:lstStyle/>
        <a:p>
          <a:endParaRPr lang="zh-CN" altLang="en-US"/>
        </a:p>
      </dgm:t>
    </dgm:pt>
    <dgm:pt modelId="{24DC70CC-2C45-488F-A810-9304C265A80F}" type="pres">
      <dgm:prSet presAssocID="{0E5EBF70-B4BB-4BB9-A86C-EEC18818862B}" presName="level3hierChild" presStyleCnt="0"/>
      <dgm:spPr/>
    </dgm:pt>
    <dgm:pt modelId="{6A93DA41-6DF2-492B-8937-796DD1AEA2C8}" type="pres">
      <dgm:prSet presAssocID="{5A279CCB-3C40-4DA7-AD2A-E5C25E139100}" presName="conn2-1" presStyleLbl="parChTrans1D2" presStyleIdx="1" presStyleCnt="5"/>
      <dgm:spPr/>
      <dgm:t>
        <a:bodyPr/>
        <a:lstStyle/>
        <a:p>
          <a:endParaRPr lang="zh-CN" altLang="en-US"/>
        </a:p>
      </dgm:t>
    </dgm:pt>
    <dgm:pt modelId="{EB0D81AC-A4D9-4536-97CF-07BC947318AC}" type="pres">
      <dgm:prSet presAssocID="{5A279CCB-3C40-4DA7-AD2A-E5C25E139100}" presName="connTx" presStyleLbl="parChTrans1D2" presStyleIdx="1" presStyleCnt="5"/>
      <dgm:spPr/>
      <dgm:t>
        <a:bodyPr/>
        <a:lstStyle/>
        <a:p>
          <a:endParaRPr lang="zh-CN" altLang="en-US"/>
        </a:p>
      </dgm:t>
    </dgm:pt>
    <dgm:pt modelId="{6589F88D-F3F7-41B7-B70E-9E5C9A499423}" type="pres">
      <dgm:prSet presAssocID="{710DC7C9-7B6F-47DD-88D4-15AE6996CEF5}" presName="root2" presStyleCnt="0"/>
      <dgm:spPr/>
    </dgm:pt>
    <dgm:pt modelId="{61995D20-A952-433D-AB4E-4D373F0BC229}" type="pres">
      <dgm:prSet presAssocID="{710DC7C9-7B6F-47DD-88D4-15AE6996CEF5}" presName="LevelTwoTextNode" presStyleLbl="node2" presStyleIdx="1" presStyleCnt="5" custScaleX="191127">
        <dgm:presLayoutVars>
          <dgm:chPref val="3"/>
        </dgm:presLayoutVars>
      </dgm:prSet>
      <dgm:spPr/>
      <dgm:t>
        <a:bodyPr/>
        <a:lstStyle/>
        <a:p>
          <a:endParaRPr lang="zh-CN" altLang="en-US"/>
        </a:p>
      </dgm:t>
    </dgm:pt>
    <dgm:pt modelId="{EA80B7E9-D16E-45CA-8B86-673C0E942B44}" type="pres">
      <dgm:prSet presAssocID="{710DC7C9-7B6F-47DD-88D4-15AE6996CEF5}" presName="level3hierChild" presStyleCnt="0"/>
      <dgm:spPr/>
    </dgm:pt>
    <dgm:pt modelId="{32F6A480-A728-4ED5-8CCF-F31B39E934E3}" type="pres">
      <dgm:prSet presAssocID="{D84DC488-1EDA-4DDA-92F4-D3CB9363186A}" presName="conn2-1" presStyleLbl="parChTrans1D3" presStyleIdx="5" presStyleCnt="15"/>
      <dgm:spPr/>
      <dgm:t>
        <a:bodyPr/>
        <a:lstStyle/>
        <a:p>
          <a:endParaRPr lang="zh-CN" altLang="en-US"/>
        </a:p>
      </dgm:t>
    </dgm:pt>
    <dgm:pt modelId="{7F446D01-3681-4D28-836E-F2A03D7CA8CD}" type="pres">
      <dgm:prSet presAssocID="{D84DC488-1EDA-4DDA-92F4-D3CB9363186A}" presName="connTx" presStyleLbl="parChTrans1D3" presStyleIdx="5" presStyleCnt="15"/>
      <dgm:spPr/>
      <dgm:t>
        <a:bodyPr/>
        <a:lstStyle/>
        <a:p>
          <a:endParaRPr lang="zh-CN" altLang="en-US"/>
        </a:p>
      </dgm:t>
    </dgm:pt>
    <dgm:pt modelId="{856B15BF-C424-4CA1-9C07-0DCC9B0A6740}" type="pres">
      <dgm:prSet presAssocID="{B114024D-246C-44CF-9D14-AA8F3A72D99E}" presName="root2" presStyleCnt="0"/>
      <dgm:spPr/>
    </dgm:pt>
    <dgm:pt modelId="{72CE3964-1193-428C-9DE5-CA1748533943}" type="pres">
      <dgm:prSet presAssocID="{B114024D-246C-44CF-9D14-AA8F3A72D99E}" presName="LevelTwoTextNode" presStyleLbl="node3" presStyleIdx="5" presStyleCnt="15" custScaleX="191127">
        <dgm:presLayoutVars>
          <dgm:chPref val="3"/>
        </dgm:presLayoutVars>
      </dgm:prSet>
      <dgm:spPr/>
      <dgm:t>
        <a:bodyPr/>
        <a:lstStyle/>
        <a:p>
          <a:endParaRPr lang="zh-CN" altLang="en-US"/>
        </a:p>
      </dgm:t>
    </dgm:pt>
    <dgm:pt modelId="{FB209269-5F6A-419B-B4CE-EA6FC24951C1}" type="pres">
      <dgm:prSet presAssocID="{B114024D-246C-44CF-9D14-AA8F3A72D99E}" presName="level3hierChild" presStyleCnt="0"/>
      <dgm:spPr/>
    </dgm:pt>
    <dgm:pt modelId="{B560D883-8CFC-40F3-842B-2A8C316599FA}" type="pres">
      <dgm:prSet presAssocID="{2E89D425-41F2-4FD0-AD25-D7D7ACADE740}" presName="conn2-1" presStyleLbl="parChTrans1D3" presStyleIdx="6" presStyleCnt="15"/>
      <dgm:spPr/>
      <dgm:t>
        <a:bodyPr/>
        <a:lstStyle/>
        <a:p>
          <a:endParaRPr lang="zh-CN" altLang="en-US"/>
        </a:p>
      </dgm:t>
    </dgm:pt>
    <dgm:pt modelId="{E7662248-2876-4915-8737-82CB038B4910}" type="pres">
      <dgm:prSet presAssocID="{2E89D425-41F2-4FD0-AD25-D7D7ACADE740}" presName="connTx" presStyleLbl="parChTrans1D3" presStyleIdx="6" presStyleCnt="15"/>
      <dgm:spPr/>
      <dgm:t>
        <a:bodyPr/>
        <a:lstStyle/>
        <a:p>
          <a:endParaRPr lang="zh-CN" altLang="en-US"/>
        </a:p>
      </dgm:t>
    </dgm:pt>
    <dgm:pt modelId="{41145722-62A3-4A53-B53C-2420F46A0571}" type="pres">
      <dgm:prSet presAssocID="{150504D9-04B7-42D1-8976-3D2027359C1C}" presName="root2" presStyleCnt="0"/>
      <dgm:spPr/>
    </dgm:pt>
    <dgm:pt modelId="{EDC582BB-1316-4661-AF2F-59176A111F92}" type="pres">
      <dgm:prSet presAssocID="{150504D9-04B7-42D1-8976-3D2027359C1C}" presName="LevelTwoTextNode" presStyleLbl="node3" presStyleIdx="6" presStyleCnt="15" custScaleX="192488">
        <dgm:presLayoutVars>
          <dgm:chPref val="3"/>
        </dgm:presLayoutVars>
      </dgm:prSet>
      <dgm:spPr/>
      <dgm:t>
        <a:bodyPr/>
        <a:lstStyle/>
        <a:p>
          <a:endParaRPr lang="zh-CN" altLang="en-US"/>
        </a:p>
      </dgm:t>
    </dgm:pt>
    <dgm:pt modelId="{D7027ED7-85A3-4CED-881C-13177CBD2B1E}" type="pres">
      <dgm:prSet presAssocID="{150504D9-04B7-42D1-8976-3D2027359C1C}" presName="level3hierChild" presStyleCnt="0"/>
      <dgm:spPr/>
    </dgm:pt>
    <dgm:pt modelId="{6FAB1E0F-C47E-4C0A-850E-30148FDF8B60}" type="pres">
      <dgm:prSet presAssocID="{8A5FB5BD-88FF-4F73-9D13-B515AA07AF63}" presName="conn2-1" presStyleLbl="parChTrans1D2" presStyleIdx="2" presStyleCnt="5"/>
      <dgm:spPr/>
      <dgm:t>
        <a:bodyPr/>
        <a:lstStyle/>
        <a:p>
          <a:endParaRPr lang="zh-CN" altLang="en-US"/>
        </a:p>
      </dgm:t>
    </dgm:pt>
    <dgm:pt modelId="{61E88ED5-6016-4349-859C-3180AE1A9211}" type="pres">
      <dgm:prSet presAssocID="{8A5FB5BD-88FF-4F73-9D13-B515AA07AF63}" presName="connTx" presStyleLbl="parChTrans1D2" presStyleIdx="2" presStyleCnt="5"/>
      <dgm:spPr/>
      <dgm:t>
        <a:bodyPr/>
        <a:lstStyle/>
        <a:p>
          <a:endParaRPr lang="zh-CN" altLang="en-US"/>
        </a:p>
      </dgm:t>
    </dgm:pt>
    <dgm:pt modelId="{930543EA-FA63-4571-92BF-3017D228F029}" type="pres">
      <dgm:prSet presAssocID="{7606EAF5-2555-4F82-A045-7346707763AA}" presName="root2" presStyleCnt="0"/>
      <dgm:spPr/>
    </dgm:pt>
    <dgm:pt modelId="{0187155A-5B4F-468F-A00E-ADE162833C98}" type="pres">
      <dgm:prSet presAssocID="{7606EAF5-2555-4F82-A045-7346707763AA}" presName="LevelTwoTextNode" presStyleLbl="node2" presStyleIdx="2" presStyleCnt="5" custScaleX="191127">
        <dgm:presLayoutVars>
          <dgm:chPref val="3"/>
        </dgm:presLayoutVars>
      </dgm:prSet>
      <dgm:spPr/>
      <dgm:t>
        <a:bodyPr/>
        <a:lstStyle/>
        <a:p>
          <a:endParaRPr lang="zh-CN" altLang="en-US"/>
        </a:p>
      </dgm:t>
    </dgm:pt>
    <dgm:pt modelId="{FBE21C06-43AD-4E34-93F7-304EB05FC58C}" type="pres">
      <dgm:prSet presAssocID="{7606EAF5-2555-4F82-A045-7346707763AA}" presName="level3hierChild" presStyleCnt="0"/>
      <dgm:spPr/>
    </dgm:pt>
    <dgm:pt modelId="{B1207B1A-CB41-4949-837A-DEDC46ED28D5}" type="pres">
      <dgm:prSet presAssocID="{403F4E9D-26D7-46C1-B619-3B659B85878B}" presName="conn2-1" presStyleLbl="parChTrans1D3" presStyleIdx="7" presStyleCnt="15"/>
      <dgm:spPr/>
      <dgm:t>
        <a:bodyPr/>
        <a:lstStyle/>
        <a:p>
          <a:endParaRPr lang="zh-CN" altLang="en-US"/>
        </a:p>
      </dgm:t>
    </dgm:pt>
    <dgm:pt modelId="{00F1A97E-DE05-48AD-8BC2-092F63F548C3}" type="pres">
      <dgm:prSet presAssocID="{403F4E9D-26D7-46C1-B619-3B659B85878B}" presName="connTx" presStyleLbl="parChTrans1D3" presStyleIdx="7" presStyleCnt="15"/>
      <dgm:spPr/>
      <dgm:t>
        <a:bodyPr/>
        <a:lstStyle/>
        <a:p>
          <a:endParaRPr lang="zh-CN" altLang="en-US"/>
        </a:p>
      </dgm:t>
    </dgm:pt>
    <dgm:pt modelId="{7BD26E3E-F251-495A-B597-4D322FCA9387}" type="pres">
      <dgm:prSet presAssocID="{41033ADE-7BC9-4DD8-9F30-ACFBF09D10CF}" presName="root2" presStyleCnt="0"/>
      <dgm:spPr/>
    </dgm:pt>
    <dgm:pt modelId="{899CA313-3E28-44B5-9318-A357F5FBEA3F}" type="pres">
      <dgm:prSet presAssocID="{41033ADE-7BC9-4DD8-9F30-ACFBF09D10CF}" presName="LevelTwoTextNode" presStyleLbl="node3" presStyleIdx="7" presStyleCnt="15" custScaleX="191127">
        <dgm:presLayoutVars>
          <dgm:chPref val="3"/>
        </dgm:presLayoutVars>
      </dgm:prSet>
      <dgm:spPr/>
      <dgm:t>
        <a:bodyPr/>
        <a:lstStyle/>
        <a:p>
          <a:endParaRPr lang="zh-CN" altLang="en-US"/>
        </a:p>
      </dgm:t>
    </dgm:pt>
    <dgm:pt modelId="{79864E99-1C2E-45FF-996C-56D2623FBB43}" type="pres">
      <dgm:prSet presAssocID="{41033ADE-7BC9-4DD8-9F30-ACFBF09D10CF}" presName="level3hierChild" presStyleCnt="0"/>
      <dgm:spPr/>
    </dgm:pt>
    <dgm:pt modelId="{79B7C586-ECE9-4255-B79E-033CAAA190C1}" type="pres">
      <dgm:prSet presAssocID="{E9729004-01F2-40D6-960D-EE76C52ABCA0}" presName="conn2-1" presStyleLbl="parChTrans1D3" presStyleIdx="8" presStyleCnt="15"/>
      <dgm:spPr/>
      <dgm:t>
        <a:bodyPr/>
        <a:lstStyle/>
        <a:p>
          <a:endParaRPr lang="zh-CN" altLang="en-US"/>
        </a:p>
      </dgm:t>
    </dgm:pt>
    <dgm:pt modelId="{7468A315-F61A-48B8-A706-61E58EFE3084}" type="pres">
      <dgm:prSet presAssocID="{E9729004-01F2-40D6-960D-EE76C52ABCA0}" presName="connTx" presStyleLbl="parChTrans1D3" presStyleIdx="8" presStyleCnt="15"/>
      <dgm:spPr/>
      <dgm:t>
        <a:bodyPr/>
        <a:lstStyle/>
        <a:p>
          <a:endParaRPr lang="zh-CN" altLang="en-US"/>
        </a:p>
      </dgm:t>
    </dgm:pt>
    <dgm:pt modelId="{D2C54FBC-3604-4D7D-AC6C-9669BAB8D333}" type="pres">
      <dgm:prSet presAssocID="{8BF0B186-45FD-48BC-ACDD-167C2F9F91FF}" presName="root2" presStyleCnt="0"/>
      <dgm:spPr/>
    </dgm:pt>
    <dgm:pt modelId="{829B5CE8-2B61-4661-800D-F47CA5C592B6}" type="pres">
      <dgm:prSet presAssocID="{8BF0B186-45FD-48BC-ACDD-167C2F9F91FF}" presName="LevelTwoTextNode" presStyleLbl="node3" presStyleIdx="8" presStyleCnt="15" custScaleX="191127">
        <dgm:presLayoutVars>
          <dgm:chPref val="3"/>
        </dgm:presLayoutVars>
      </dgm:prSet>
      <dgm:spPr/>
      <dgm:t>
        <a:bodyPr/>
        <a:lstStyle/>
        <a:p>
          <a:endParaRPr lang="zh-CN" altLang="en-US"/>
        </a:p>
      </dgm:t>
    </dgm:pt>
    <dgm:pt modelId="{A6405F87-D62C-4C4B-B0B5-31497D048B26}" type="pres">
      <dgm:prSet presAssocID="{8BF0B186-45FD-48BC-ACDD-167C2F9F91FF}" presName="level3hierChild" presStyleCnt="0"/>
      <dgm:spPr/>
    </dgm:pt>
    <dgm:pt modelId="{284901F2-0767-4DA8-9120-32295F0DBB23}" type="pres">
      <dgm:prSet presAssocID="{A75EA19A-679F-4DFB-8A84-74790561B7DA}" presName="conn2-1" presStyleLbl="parChTrans1D2" presStyleIdx="3" presStyleCnt="5"/>
      <dgm:spPr/>
      <dgm:t>
        <a:bodyPr/>
        <a:lstStyle/>
        <a:p>
          <a:endParaRPr lang="zh-CN" altLang="en-US"/>
        </a:p>
      </dgm:t>
    </dgm:pt>
    <dgm:pt modelId="{0BB85D96-966D-43CF-8C62-C1C2A29C16FA}" type="pres">
      <dgm:prSet presAssocID="{A75EA19A-679F-4DFB-8A84-74790561B7DA}" presName="connTx" presStyleLbl="parChTrans1D2" presStyleIdx="3" presStyleCnt="5"/>
      <dgm:spPr/>
      <dgm:t>
        <a:bodyPr/>
        <a:lstStyle/>
        <a:p>
          <a:endParaRPr lang="zh-CN" altLang="en-US"/>
        </a:p>
      </dgm:t>
    </dgm:pt>
    <dgm:pt modelId="{10F89956-122B-48EA-92D1-399F13C412A4}" type="pres">
      <dgm:prSet presAssocID="{31D6FC4F-AB2A-41B1-B5D3-45402007A8C9}" presName="root2" presStyleCnt="0"/>
      <dgm:spPr/>
    </dgm:pt>
    <dgm:pt modelId="{A70B92CA-E375-4FE8-9438-BA76EAB6F16C}" type="pres">
      <dgm:prSet presAssocID="{31D6FC4F-AB2A-41B1-B5D3-45402007A8C9}" presName="LevelTwoTextNode" presStyleLbl="node2" presStyleIdx="3" presStyleCnt="5" custScaleX="191127">
        <dgm:presLayoutVars>
          <dgm:chPref val="3"/>
        </dgm:presLayoutVars>
      </dgm:prSet>
      <dgm:spPr/>
      <dgm:t>
        <a:bodyPr/>
        <a:lstStyle/>
        <a:p>
          <a:endParaRPr lang="zh-CN" altLang="en-US"/>
        </a:p>
      </dgm:t>
    </dgm:pt>
    <dgm:pt modelId="{B708362D-4794-4CC8-AFB9-885948210D04}" type="pres">
      <dgm:prSet presAssocID="{31D6FC4F-AB2A-41B1-B5D3-45402007A8C9}" presName="level3hierChild" presStyleCnt="0"/>
      <dgm:spPr/>
    </dgm:pt>
    <dgm:pt modelId="{71B8D5A5-BC24-47E5-832E-3F9BD6AB7F03}" type="pres">
      <dgm:prSet presAssocID="{1D76EBB3-05BC-43F2-A1C2-947362131CCC}" presName="conn2-1" presStyleLbl="parChTrans1D3" presStyleIdx="9" presStyleCnt="15"/>
      <dgm:spPr/>
      <dgm:t>
        <a:bodyPr/>
        <a:lstStyle/>
        <a:p>
          <a:endParaRPr lang="zh-CN" altLang="en-US"/>
        </a:p>
      </dgm:t>
    </dgm:pt>
    <dgm:pt modelId="{B5743CD1-5DAF-451F-822D-3D584E2A75BB}" type="pres">
      <dgm:prSet presAssocID="{1D76EBB3-05BC-43F2-A1C2-947362131CCC}" presName="connTx" presStyleLbl="parChTrans1D3" presStyleIdx="9" presStyleCnt="15"/>
      <dgm:spPr/>
      <dgm:t>
        <a:bodyPr/>
        <a:lstStyle/>
        <a:p>
          <a:endParaRPr lang="zh-CN" altLang="en-US"/>
        </a:p>
      </dgm:t>
    </dgm:pt>
    <dgm:pt modelId="{40AED858-B84F-407F-BA56-68EBAA54162B}" type="pres">
      <dgm:prSet presAssocID="{70863E43-4758-4800-A5B2-8B93DFF8EE9C}" presName="root2" presStyleCnt="0"/>
      <dgm:spPr/>
    </dgm:pt>
    <dgm:pt modelId="{F068E03C-BB3C-4863-BF6B-E2877E1F331D}" type="pres">
      <dgm:prSet presAssocID="{70863E43-4758-4800-A5B2-8B93DFF8EE9C}" presName="LevelTwoTextNode" presStyleLbl="node3" presStyleIdx="9" presStyleCnt="15" custScaleX="191127">
        <dgm:presLayoutVars>
          <dgm:chPref val="3"/>
        </dgm:presLayoutVars>
      </dgm:prSet>
      <dgm:spPr/>
      <dgm:t>
        <a:bodyPr/>
        <a:lstStyle/>
        <a:p>
          <a:endParaRPr lang="zh-CN" altLang="en-US"/>
        </a:p>
      </dgm:t>
    </dgm:pt>
    <dgm:pt modelId="{325A2371-F76C-4055-8C1A-497D5A52028E}" type="pres">
      <dgm:prSet presAssocID="{70863E43-4758-4800-A5B2-8B93DFF8EE9C}" presName="level3hierChild" presStyleCnt="0"/>
      <dgm:spPr/>
    </dgm:pt>
    <dgm:pt modelId="{2B6E5606-8477-4A02-BEFB-A7A67DFD21B7}" type="pres">
      <dgm:prSet presAssocID="{F3B5FB99-F00D-4751-BD15-DD3BBFAA9E3F}" presName="conn2-1" presStyleLbl="parChTrans1D3" presStyleIdx="10" presStyleCnt="15"/>
      <dgm:spPr/>
      <dgm:t>
        <a:bodyPr/>
        <a:lstStyle/>
        <a:p>
          <a:endParaRPr lang="zh-CN" altLang="en-US"/>
        </a:p>
      </dgm:t>
    </dgm:pt>
    <dgm:pt modelId="{A76ABAE3-FF56-473D-95C9-D18F2B758550}" type="pres">
      <dgm:prSet presAssocID="{F3B5FB99-F00D-4751-BD15-DD3BBFAA9E3F}" presName="connTx" presStyleLbl="parChTrans1D3" presStyleIdx="10" presStyleCnt="15"/>
      <dgm:spPr/>
      <dgm:t>
        <a:bodyPr/>
        <a:lstStyle/>
        <a:p>
          <a:endParaRPr lang="zh-CN" altLang="en-US"/>
        </a:p>
      </dgm:t>
    </dgm:pt>
    <dgm:pt modelId="{D73C722E-C3AF-410F-911F-DC7E805FDF54}" type="pres">
      <dgm:prSet presAssocID="{84C690F9-0EA6-4AC1-BCFF-1AB53656EFFA}" presName="root2" presStyleCnt="0"/>
      <dgm:spPr/>
    </dgm:pt>
    <dgm:pt modelId="{3A294CEE-3628-42E6-BE3E-79132FB9608E}" type="pres">
      <dgm:prSet presAssocID="{84C690F9-0EA6-4AC1-BCFF-1AB53656EFFA}" presName="LevelTwoTextNode" presStyleLbl="node3" presStyleIdx="10" presStyleCnt="15" custScaleX="191127">
        <dgm:presLayoutVars>
          <dgm:chPref val="3"/>
        </dgm:presLayoutVars>
      </dgm:prSet>
      <dgm:spPr/>
      <dgm:t>
        <a:bodyPr/>
        <a:lstStyle/>
        <a:p>
          <a:endParaRPr lang="zh-CN" altLang="en-US"/>
        </a:p>
      </dgm:t>
    </dgm:pt>
    <dgm:pt modelId="{8CBACBBE-D8E4-4553-8F65-221BC8FB4721}" type="pres">
      <dgm:prSet presAssocID="{84C690F9-0EA6-4AC1-BCFF-1AB53656EFFA}" presName="level3hierChild" presStyleCnt="0"/>
      <dgm:spPr/>
    </dgm:pt>
    <dgm:pt modelId="{AF98D9C8-C1AA-4F1D-BEA5-052A65416803}" type="pres">
      <dgm:prSet presAssocID="{96DE9A8F-450B-45D4-910E-7275E9480324}" presName="conn2-1" presStyleLbl="parChTrans1D2" presStyleIdx="4" presStyleCnt="5"/>
      <dgm:spPr/>
      <dgm:t>
        <a:bodyPr/>
        <a:lstStyle/>
        <a:p>
          <a:endParaRPr lang="zh-CN" altLang="en-US"/>
        </a:p>
      </dgm:t>
    </dgm:pt>
    <dgm:pt modelId="{42155F48-BE4E-4C60-81C7-00A429044DA1}" type="pres">
      <dgm:prSet presAssocID="{96DE9A8F-450B-45D4-910E-7275E9480324}" presName="connTx" presStyleLbl="parChTrans1D2" presStyleIdx="4" presStyleCnt="5"/>
      <dgm:spPr/>
      <dgm:t>
        <a:bodyPr/>
        <a:lstStyle/>
        <a:p>
          <a:endParaRPr lang="zh-CN" altLang="en-US"/>
        </a:p>
      </dgm:t>
    </dgm:pt>
    <dgm:pt modelId="{ADBFF6E4-EE26-456B-B2F4-07071D32DE83}" type="pres">
      <dgm:prSet presAssocID="{3ABC3F15-890F-44AA-BCA6-79FF6EA00BBA}" presName="root2" presStyleCnt="0"/>
      <dgm:spPr/>
    </dgm:pt>
    <dgm:pt modelId="{D2A0035C-2303-4763-BF30-561DF9A6DFBB}" type="pres">
      <dgm:prSet presAssocID="{3ABC3F15-890F-44AA-BCA6-79FF6EA00BBA}" presName="LevelTwoTextNode" presStyleLbl="node2" presStyleIdx="4" presStyleCnt="5" custScaleX="191127">
        <dgm:presLayoutVars>
          <dgm:chPref val="3"/>
        </dgm:presLayoutVars>
      </dgm:prSet>
      <dgm:spPr/>
      <dgm:t>
        <a:bodyPr/>
        <a:lstStyle/>
        <a:p>
          <a:endParaRPr lang="zh-CN" altLang="en-US"/>
        </a:p>
      </dgm:t>
    </dgm:pt>
    <dgm:pt modelId="{DEA67200-EEA2-4E5D-BD30-65959D88C990}" type="pres">
      <dgm:prSet presAssocID="{3ABC3F15-890F-44AA-BCA6-79FF6EA00BBA}" presName="level3hierChild" presStyleCnt="0"/>
      <dgm:spPr/>
    </dgm:pt>
    <dgm:pt modelId="{34B352EF-6D0E-4C95-A79C-353202372E8C}" type="pres">
      <dgm:prSet presAssocID="{C7B7007D-2435-4253-A9DB-D23CC194B91A}" presName="conn2-1" presStyleLbl="parChTrans1D3" presStyleIdx="11" presStyleCnt="15"/>
      <dgm:spPr/>
      <dgm:t>
        <a:bodyPr/>
        <a:lstStyle/>
        <a:p>
          <a:endParaRPr lang="zh-CN" altLang="en-US"/>
        </a:p>
      </dgm:t>
    </dgm:pt>
    <dgm:pt modelId="{82785A94-1D89-4DED-85E2-8996689FE566}" type="pres">
      <dgm:prSet presAssocID="{C7B7007D-2435-4253-A9DB-D23CC194B91A}" presName="connTx" presStyleLbl="parChTrans1D3" presStyleIdx="11" presStyleCnt="15"/>
      <dgm:spPr/>
      <dgm:t>
        <a:bodyPr/>
        <a:lstStyle/>
        <a:p>
          <a:endParaRPr lang="zh-CN" altLang="en-US"/>
        </a:p>
      </dgm:t>
    </dgm:pt>
    <dgm:pt modelId="{44A2D0D3-3257-4C8D-9687-504659A15DFC}" type="pres">
      <dgm:prSet presAssocID="{321DFAE0-BBC4-449E-BD65-D050654B1EFD}" presName="root2" presStyleCnt="0"/>
      <dgm:spPr/>
    </dgm:pt>
    <dgm:pt modelId="{FCC0EC03-991F-4E21-A0EC-0CADB59AD7FC}" type="pres">
      <dgm:prSet presAssocID="{321DFAE0-BBC4-449E-BD65-D050654B1EFD}" presName="LevelTwoTextNode" presStyleLbl="node3" presStyleIdx="11" presStyleCnt="15" custScaleX="191127">
        <dgm:presLayoutVars>
          <dgm:chPref val="3"/>
        </dgm:presLayoutVars>
      </dgm:prSet>
      <dgm:spPr/>
      <dgm:t>
        <a:bodyPr/>
        <a:lstStyle/>
        <a:p>
          <a:endParaRPr lang="zh-CN" altLang="en-US"/>
        </a:p>
      </dgm:t>
    </dgm:pt>
    <dgm:pt modelId="{E11D5679-7F26-4163-8B63-84F66D726E98}" type="pres">
      <dgm:prSet presAssocID="{321DFAE0-BBC4-449E-BD65-D050654B1EFD}" presName="level3hierChild" presStyleCnt="0"/>
      <dgm:spPr/>
    </dgm:pt>
    <dgm:pt modelId="{2A661CA8-DC43-4188-8EA5-CE12297306C1}" type="pres">
      <dgm:prSet presAssocID="{ECFA7233-8E89-47C5-9164-8A464657CC30}" presName="conn2-1" presStyleLbl="parChTrans1D3" presStyleIdx="12" presStyleCnt="15"/>
      <dgm:spPr/>
      <dgm:t>
        <a:bodyPr/>
        <a:lstStyle/>
        <a:p>
          <a:endParaRPr lang="zh-CN" altLang="en-US"/>
        </a:p>
      </dgm:t>
    </dgm:pt>
    <dgm:pt modelId="{AFBC782D-8F15-4DC8-80B4-B7663FAEDB02}" type="pres">
      <dgm:prSet presAssocID="{ECFA7233-8E89-47C5-9164-8A464657CC30}" presName="connTx" presStyleLbl="parChTrans1D3" presStyleIdx="12" presStyleCnt="15"/>
      <dgm:spPr/>
      <dgm:t>
        <a:bodyPr/>
        <a:lstStyle/>
        <a:p>
          <a:endParaRPr lang="zh-CN" altLang="en-US"/>
        </a:p>
      </dgm:t>
    </dgm:pt>
    <dgm:pt modelId="{830431FB-F6DC-429B-8CDF-B2D9509C3DBD}" type="pres">
      <dgm:prSet presAssocID="{57DED9E1-42E8-4AD0-AE0F-0E4C5FB64C6B}" presName="root2" presStyleCnt="0"/>
      <dgm:spPr/>
    </dgm:pt>
    <dgm:pt modelId="{DDBD1926-4B88-4D41-BFC1-8AA6C9921EC3}" type="pres">
      <dgm:prSet presAssocID="{57DED9E1-42E8-4AD0-AE0F-0E4C5FB64C6B}" presName="LevelTwoTextNode" presStyleLbl="node3" presStyleIdx="12" presStyleCnt="15" custScaleX="191127">
        <dgm:presLayoutVars>
          <dgm:chPref val="3"/>
        </dgm:presLayoutVars>
      </dgm:prSet>
      <dgm:spPr/>
      <dgm:t>
        <a:bodyPr/>
        <a:lstStyle/>
        <a:p>
          <a:endParaRPr lang="zh-CN" altLang="en-US"/>
        </a:p>
      </dgm:t>
    </dgm:pt>
    <dgm:pt modelId="{0CE0EE34-FA37-44A6-96B2-308655DB4197}" type="pres">
      <dgm:prSet presAssocID="{57DED9E1-42E8-4AD0-AE0F-0E4C5FB64C6B}" presName="level3hierChild" presStyleCnt="0"/>
      <dgm:spPr/>
    </dgm:pt>
    <dgm:pt modelId="{4A2F83F5-6B81-46C2-81BA-DB4A564B8236}" type="pres">
      <dgm:prSet presAssocID="{CB57A5BA-8588-40DA-90CC-96619954AAA8}" presName="conn2-1" presStyleLbl="parChTrans1D3" presStyleIdx="13" presStyleCnt="15"/>
      <dgm:spPr/>
      <dgm:t>
        <a:bodyPr/>
        <a:lstStyle/>
        <a:p>
          <a:endParaRPr lang="zh-CN" altLang="en-US"/>
        </a:p>
      </dgm:t>
    </dgm:pt>
    <dgm:pt modelId="{60772F17-EC67-4EDC-9E8B-8FA36DA5EF78}" type="pres">
      <dgm:prSet presAssocID="{CB57A5BA-8588-40DA-90CC-96619954AAA8}" presName="connTx" presStyleLbl="parChTrans1D3" presStyleIdx="13" presStyleCnt="15"/>
      <dgm:spPr/>
      <dgm:t>
        <a:bodyPr/>
        <a:lstStyle/>
        <a:p>
          <a:endParaRPr lang="zh-CN" altLang="en-US"/>
        </a:p>
      </dgm:t>
    </dgm:pt>
    <dgm:pt modelId="{C0CA5631-068F-4FCF-8493-6E5F33EF6F97}" type="pres">
      <dgm:prSet presAssocID="{CEB8D115-47FB-40C0-9E6D-E260A25C389E}" presName="root2" presStyleCnt="0"/>
      <dgm:spPr/>
    </dgm:pt>
    <dgm:pt modelId="{8A99FA87-C78F-423E-B8DC-D51C3E865555}" type="pres">
      <dgm:prSet presAssocID="{CEB8D115-47FB-40C0-9E6D-E260A25C389E}" presName="LevelTwoTextNode" presStyleLbl="node3" presStyleIdx="13" presStyleCnt="15" custScaleX="191127">
        <dgm:presLayoutVars>
          <dgm:chPref val="3"/>
        </dgm:presLayoutVars>
      </dgm:prSet>
      <dgm:spPr/>
      <dgm:t>
        <a:bodyPr/>
        <a:lstStyle/>
        <a:p>
          <a:endParaRPr lang="zh-CN" altLang="en-US"/>
        </a:p>
      </dgm:t>
    </dgm:pt>
    <dgm:pt modelId="{0D305C2E-42E4-49B8-8A87-87DB635B6658}" type="pres">
      <dgm:prSet presAssocID="{CEB8D115-47FB-40C0-9E6D-E260A25C389E}" presName="level3hierChild" presStyleCnt="0"/>
      <dgm:spPr/>
    </dgm:pt>
    <dgm:pt modelId="{1D72B82A-BD8E-4F9C-9E6D-F13CE0F4729B}" type="pres">
      <dgm:prSet presAssocID="{C40EE1DD-F3AF-4807-919E-786414A17CB3}" presName="conn2-1" presStyleLbl="parChTrans1D3" presStyleIdx="14" presStyleCnt="15"/>
      <dgm:spPr/>
      <dgm:t>
        <a:bodyPr/>
        <a:lstStyle/>
        <a:p>
          <a:endParaRPr lang="zh-CN" altLang="en-US"/>
        </a:p>
      </dgm:t>
    </dgm:pt>
    <dgm:pt modelId="{D90F45F4-B865-4D1A-89B3-F4FB427984C3}" type="pres">
      <dgm:prSet presAssocID="{C40EE1DD-F3AF-4807-919E-786414A17CB3}" presName="connTx" presStyleLbl="parChTrans1D3" presStyleIdx="14" presStyleCnt="15"/>
      <dgm:spPr/>
      <dgm:t>
        <a:bodyPr/>
        <a:lstStyle/>
        <a:p>
          <a:endParaRPr lang="zh-CN" altLang="en-US"/>
        </a:p>
      </dgm:t>
    </dgm:pt>
    <dgm:pt modelId="{03A4CD40-C33F-4E73-81B8-4E3FE7D55A05}" type="pres">
      <dgm:prSet presAssocID="{2CD8A6A9-E570-405F-A5CC-573C69EF470E}" presName="root2" presStyleCnt="0"/>
      <dgm:spPr/>
    </dgm:pt>
    <dgm:pt modelId="{F00071B2-61DD-4BDC-A219-51543444E0A4}" type="pres">
      <dgm:prSet presAssocID="{2CD8A6A9-E570-405F-A5CC-573C69EF470E}" presName="LevelTwoTextNode" presStyleLbl="node3" presStyleIdx="14" presStyleCnt="15" custScaleX="190711">
        <dgm:presLayoutVars>
          <dgm:chPref val="3"/>
        </dgm:presLayoutVars>
      </dgm:prSet>
      <dgm:spPr/>
      <dgm:t>
        <a:bodyPr/>
        <a:lstStyle/>
        <a:p>
          <a:endParaRPr lang="zh-CN" altLang="en-US"/>
        </a:p>
      </dgm:t>
    </dgm:pt>
    <dgm:pt modelId="{E7C98771-AE8E-43CD-A620-17F592BDA0DD}" type="pres">
      <dgm:prSet presAssocID="{2CD8A6A9-E570-405F-A5CC-573C69EF470E}" presName="level3hierChild" presStyleCnt="0"/>
      <dgm:spPr/>
    </dgm:pt>
  </dgm:ptLst>
  <dgm:cxnLst>
    <dgm:cxn modelId="{6150F621-B840-49AD-8E86-D55CB8DA6B5F}" type="presOf" srcId="{C7B7007D-2435-4253-A9DB-D23CC194B91A}" destId="{82785A94-1D89-4DED-85E2-8996689FE566}" srcOrd="1" destOrd="0" presId="urn:microsoft.com/office/officeart/2008/layout/HorizontalMultiLevelHierarchy"/>
    <dgm:cxn modelId="{E67F7028-1375-4E07-80C1-ED9EF2961A35}" type="presOf" srcId="{24FA4FF6-3206-4A2D-843C-0920A2BD0AE5}" destId="{3F82D0A5-C711-4E43-835E-5EDEDB3D3183}" srcOrd="0" destOrd="0" presId="urn:microsoft.com/office/officeart/2008/layout/HorizontalMultiLevelHierarchy"/>
    <dgm:cxn modelId="{3B0284A1-A39F-4CA1-A4C6-1E8EF7B68E39}" type="presOf" srcId="{10812B03-58AF-4C08-86CE-DBB92254A621}" destId="{A3DACB58-8BF0-4B4F-8DA6-A07C46F7D226}" srcOrd="0" destOrd="0" presId="urn:microsoft.com/office/officeart/2008/layout/HorizontalMultiLevelHierarchy"/>
    <dgm:cxn modelId="{D2ACAC87-BD55-47FF-B62B-36D9B3B608A5}" type="presOf" srcId="{1D76EBB3-05BC-43F2-A1C2-947362131CCC}" destId="{71B8D5A5-BC24-47E5-832E-3F9BD6AB7F03}" srcOrd="0" destOrd="0" presId="urn:microsoft.com/office/officeart/2008/layout/HorizontalMultiLevelHierarchy"/>
    <dgm:cxn modelId="{0BB10994-F2DC-4326-BCBF-553B2C9DF2AB}" type="presOf" srcId="{E9729004-01F2-40D6-960D-EE76C52ABCA0}" destId="{7468A315-F61A-48B8-A706-61E58EFE3084}" srcOrd="1" destOrd="0" presId="urn:microsoft.com/office/officeart/2008/layout/HorizontalMultiLevelHierarchy"/>
    <dgm:cxn modelId="{B3BF9F6D-6AE0-48CF-A241-4B6174A9CEA4}" type="presOf" srcId="{710DC7C9-7B6F-47DD-88D4-15AE6996CEF5}" destId="{61995D20-A952-433D-AB4E-4D373F0BC229}" srcOrd="0" destOrd="0" presId="urn:microsoft.com/office/officeart/2008/layout/HorizontalMultiLevelHierarchy"/>
    <dgm:cxn modelId="{0CA42403-32E8-4E4B-82AF-B680C01415D3}" type="presOf" srcId="{BA5F4D14-FC56-4E7A-90BA-9DC125593F65}" destId="{18B3AA66-F5A7-4002-BE39-529BC23F97DD}" srcOrd="0" destOrd="0" presId="urn:microsoft.com/office/officeart/2008/layout/HorizontalMultiLevelHierarchy"/>
    <dgm:cxn modelId="{4F7AE394-EEA8-4591-B396-9946DE555981}" type="presOf" srcId="{403F4E9D-26D7-46C1-B619-3B659B85878B}" destId="{B1207B1A-CB41-4949-837A-DEDC46ED28D5}" srcOrd="0" destOrd="0" presId="urn:microsoft.com/office/officeart/2008/layout/HorizontalMultiLevelHierarchy"/>
    <dgm:cxn modelId="{53A62C41-4B52-49A9-945A-2673758008ED}" type="presOf" srcId="{0E5EBF70-B4BB-4BB9-A86C-EEC18818862B}" destId="{D6AEEDEC-52BE-47C8-B8C7-7AA905806994}" srcOrd="0" destOrd="0" presId="urn:microsoft.com/office/officeart/2008/layout/HorizontalMultiLevelHierarchy"/>
    <dgm:cxn modelId="{D4B6C084-0617-4B05-9964-818DEF63B984}" srcId="{7606EAF5-2555-4F82-A045-7346707763AA}" destId="{41033ADE-7BC9-4DD8-9F30-ACFBF09D10CF}" srcOrd="0" destOrd="0" parTransId="{403F4E9D-26D7-46C1-B619-3B659B85878B}" sibTransId="{D2E58929-DADB-44FF-AD13-2252A54328C1}"/>
    <dgm:cxn modelId="{3F509AEA-3175-4904-A409-5A576271483E}" type="presOf" srcId="{EBA2DF46-BB03-442A-BB37-1AAB91EB161E}" destId="{A8134DE3-4594-405A-93A4-D4E9B42F0EF3}" srcOrd="0" destOrd="0" presId="urn:microsoft.com/office/officeart/2008/layout/HorizontalMultiLevelHierarchy"/>
    <dgm:cxn modelId="{FABB0CEA-0F9D-4433-A5E4-43B724D0C264}" type="presOf" srcId="{D84DC488-1EDA-4DDA-92F4-D3CB9363186A}" destId="{32F6A480-A728-4ED5-8CCF-F31B39E934E3}" srcOrd="0" destOrd="0" presId="urn:microsoft.com/office/officeart/2008/layout/HorizontalMultiLevelHierarchy"/>
    <dgm:cxn modelId="{A9B03EA5-97FA-4844-B4FD-77818484B3CA}" srcId="{BA5F4D14-FC56-4E7A-90BA-9DC125593F65}" destId="{1DD86BF0-581D-440E-A751-0ADB246D9CA7}" srcOrd="1" destOrd="0" parTransId="{24FA4FF6-3206-4A2D-843C-0920A2BD0AE5}" sibTransId="{EFC01F12-1A97-4B99-947F-F68B9D9800DF}"/>
    <dgm:cxn modelId="{A0BB658C-9758-4D4D-8F98-A0F08B5840A5}" type="presOf" srcId="{7606EAF5-2555-4F82-A045-7346707763AA}" destId="{0187155A-5B4F-468F-A00E-ADE162833C98}" srcOrd="0" destOrd="0" presId="urn:microsoft.com/office/officeart/2008/layout/HorizontalMultiLevelHierarchy"/>
    <dgm:cxn modelId="{6D010410-26B4-4FEC-BAC1-6A84B04B93F3}" type="presOf" srcId="{42A5AC29-14A4-478E-B648-868DCF9F736A}" destId="{11CE4596-DC36-4941-87AC-B1A980F50F4E}" srcOrd="1" destOrd="0" presId="urn:microsoft.com/office/officeart/2008/layout/HorizontalMultiLevelHierarchy"/>
    <dgm:cxn modelId="{1F160997-101D-4021-BCEF-0FE69B61A79A}" type="presOf" srcId="{5A279CCB-3C40-4DA7-AD2A-E5C25E139100}" destId="{6A93DA41-6DF2-492B-8937-796DD1AEA2C8}" srcOrd="0" destOrd="0" presId="urn:microsoft.com/office/officeart/2008/layout/HorizontalMultiLevelHierarchy"/>
    <dgm:cxn modelId="{B688003F-F7E7-4303-9411-4DC049EA671D}" type="presOf" srcId="{C7B7007D-2435-4253-A9DB-D23CC194B91A}" destId="{34B352EF-6D0E-4C95-A79C-353202372E8C}" srcOrd="0" destOrd="0" presId="urn:microsoft.com/office/officeart/2008/layout/HorizontalMultiLevelHierarchy"/>
    <dgm:cxn modelId="{11B7F13B-6F5C-4831-ADF1-34E400600C58}" srcId="{3ABC3F15-890F-44AA-BCA6-79FF6EA00BBA}" destId="{2CD8A6A9-E570-405F-A5CC-573C69EF470E}" srcOrd="3" destOrd="0" parTransId="{C40EE1DD-F3AF-4807-919E-786414A17CB3}" sibTransId="{AFC86614-1B08-489B-88AF-8E65E86AB702}"/>
    <dgm:cxn modelId="{8B7E5DD0-3249-4C0F-B572-E248D2A28D91}" type="presOf" srcId="{321DFAE0-BBC4-449E-BD65-D050654B1EFD}" destId="{FCC0EC03-991F-4E21-A0EC-0CADB59AD7FC}" srcOrd="0" destOrd="0" presId="urn:microsoft.com/office/officeart/2008/layout/HorizontalMultiLevelHierarchy"/>
    <dgm:cxn modelId="{C13DEF73-9E5B-44DA-B1C4-CF7DF5DBA567}" type="presOf" srcId="{A75EA19A-679F-4DFB-8A84-74790561B7DA}" destId="{0BB85D96-966D-43CF-8C62-C1C2A29C16FA}" srcOrd="1" destOrd="0" presId="urn:microsoft.com/office/officeart/2008/layout/HorizontalMultiLevelHierarchy"/>
    <dgm:cxn modelId="{71EC4380-53AA-4EEC-A273-41C1120A547F}" type="presOf" srcId="{24FA4FF6-3206-4A2D-843C-0920A2BD0AE5}" destId="{35B6A580-59F3-4B46-8BEA-8ABCC52E9D5B}" srcOrd="1" destOrd="0" presId="urn:microsoft.com/office/officeart/2008/layout/HorizontalMultiLevelHierarchy"/>
    <dgm:cxn modelId="{94EC039F-BD03-4821-AA52-134ABE5BF898}" srcId="{3ABC3F15-890F-44AA-BCA6-79FF6EA00BBA}" destId="{CEB8D115-47FB-40C0-9E6D-E260A25C389E}" srcOrd="2" destOrd="0" parTransId="{CB57A5BA-8588-40DA-90CC-96619954AAA8}" sibTransId="{9E3E6A81-77E6-4D8E-8658-027DB13725DE}"/>
    <dgm:cxn modelId="{62AFEAEE-00BB-46E1-B228-7CFD119ACB5F}" type="presOf" srcId="{C40EE1DD-F3AF-4807-919E-786414A17CB3}" destId="{1D72B82A-BD8E-4F9C-9E6D-F13CE0F4729B}" srcOrd="0" destOrd="0" presId="urn:microsoft.com/office/officeart/2008/layout/HorizontalMultiLevelHierarchy"/>
    <dgm:cxn modelId="{30C34642-8EF5-4D1C-BDE8-012F7E38A237}" type="presOf" srcId="{403F4E9D-26D7-46C1-B619-3B659B85878B}" destId="{00F1A97E-DE05-48AD-8BC2-092F63F548C3}" srcOrd="1" destOrd="0" presId="urn:microsoft.com/office/officeart/2008/layout/HorizontalMultiLevelHierarchy"/>
    <dgm:cxn modelId="{7F13266D-BAFE-4F6C-BB13-44881E9C0C45}" type="presOf" srcId="{2E89D425-41F2-4FD0-AD25-D7D7ACADE740}" destId="{E7662248-2876-4915-8737-82CB038B4910}" srcOrd="1" destOrd="0" presId="urn:microsoft.com/office/officeart/2008/layout/HorizontalMultiLevelHierarchy"/>
    <dgm:cxn modelId="{33B9DC72-7C7B-4749-B1E5-A3E95F1F68F3}" srcId="{BA5F4D14-FC56-4E7A-90BA-9DC125593F65}" destId="{EBA2DF46-BB03-442A-BB37-1AAB91EB161E}" srcOrd="2" destOrd="0" parTransId="{42A5AC29-14A4-478E-B648-868DCF9F736A}" sibTransId="{42AB0816-EA8D-4831-9995-C7500C2621F3}"/>
    <dgm:cxn modelId="{F39757D6-7D06-4EEA-BB11-7481E43C1BB7}" type="presOf" srcId="{1DD86BF0-581D-440E-A751-0ADB246D9CA7}" destId="{EEAE20B9-DFCC-4083-A196-DEC1513F5CCA}" srcOrd="0" destOrd="0" presId="urn:microsoft.com/office/officeart/2008/layout/HorizontalMultiLevelHierarchy"/>
    <dgm:cxn modelId="{E55C2917-190D-4C59-9284-B5AA673BF55E}" type="presOf" srcId="{84DB0305-CCC1-4CB1-84CD-AAFAFE89706D}" destId="{96169FE9-EFAF-4846-8A7E-88C7024B20D4}" srcOrd="0" destOrd="0" presId="urn:microsoft.com/office/officeart/2008/layout/HorizontalMultiLevelHierarchy"/>
    <dgm:cxn modelId="{F258BDA9-34F7-454D-94FF-FA44BCE9B01A}" type="presOf" srcId="{96DE9A8F-450B-45D4-910E-7275E9480324}" destId="{42155F48-BE4E-4C60-81C7-00A429044DA1}" srcOrd="1" destOrd="0" presId="urn:microsoft.com/office/officeart/2008/layout/HorizontalMultiLevelHierarchy"/>
    <dgm:cxn modelId="{21BBC4FD-5042-46F9-B1AE-76CF82603257}" type="presOf" srcId="{1D76EBB3-05BC-43F2-A1C2-947362131CCC}" destId="{B5743CD1-5DAF-451F-822D-3D584E2A75BB}" srcOrd="1" destOrd="0" presId="urn:microsoft.com/office/officeart/2008/layout/HorizontalMultiLevelHierarchy"/>
    <dgm:cxn modelId="{6CF035E8-966D-493D-B104-8B9BB38ABA91}" srcId="{7606EAF5-2555-4F82-A045-7346707763AA}" destId="{8BF0B186-45FD-48BC-ACDD-167C2F9F91FF}" srcOrd="1" destOrd="0" parTransId="{E9729004-01F2-40D6-960D-EE76C52ABCA0}" sibTransId="{1D90C273-FABF-491F-8FF4-ACC0AE6C0E47}"/>
    <dgm:cxn modelId="{0001DCD1-71FC-4A11-84CA-F961F3CFECCC}" type="presOf" srcId="{EBAAC137-372A-43FF-B749-6EFA51374C0D}" destId="{14364BED-6276-4F9F-B400-ED03C236398F}" srcOrd="0" destOrd="0" presId="urn:microsoft.com/office/officeart/2008/layout/HorizontalMultiLevelHierarchy"/>
    <dgm:cxn modelId="{4840EDB7-03DC-45C7-A564-C72391D10397}" type="presOf" srcId="{4BCB154B-C5EC-418B-AEFE-EE449F390ABE}" destId="{BD239A3E-3C96-45AD-8257-C95646B84A22}" srcOrd="0" destOrd="0" presId="urn:microsoft.com/office/officeart/2008/layout/HorizontalMultiLevelHierarchy"/>
    <dgm:cxn modelId="{E9E39623-C26C-4831-A976-FAD101384C20}" type="presOf" srcId="{57DED9E1-42E8-4AD0-AE0F-0E4C5FB64C6B}" destId="{DDBD1926-4B88-4D41-BFC1-8AA6C9921EC3}" srcOrd="0" destOrd="0" presId="urn:microsoft.com/office/officeart/2008/layout/HorizontalMultiLevelHierarchy"/>
    <dgm:cxn modelId="{F66931CA-02BE-4F00-9D5A-C210BA9FDFAB}" srcId="{BA5F4D14-FC56-4E7A-90BA-9DC125593F65}" destId="{0E5EBF70-B4BB-4BB9-A86C-EEC18818862B}" srcOrd="4" destOrd="0" parTransId="{84DB0305-CCC1-4CB1-84CD-AAFAFE89706D}" sibTransId="{2723C325-7E7C-4664-A9A7-21857C83B354}"/>
    <dgm:cxn modelId="{34E90BE9-B41F-4BF4-90E9-A51754C66A7F}" type="presOf" srcId="{C6CD7612-84F0-4AE0-8CCB-1C49FBC3A20C}" destId="{7A6CAE77-827C-4165-BBDD-4D8996FCD485}" srcOrd="1" destOrd="0" presId="urn:microsoft.com/office/officeart/2008/layout/HorizontalMultiLevelHierarchy"/>
    <dgm:cxn modelId="{E7DD51DF-9936-4BC8-9179-211325AA67FD}" type="presOf" srcId="{F3B5FB99-F00D-4751-BD15-DD3BBFAA9E3F}" destId="{A76ABAE3-FF56-473D-95C9-D18F2B758550}" srcOrd="1" destOrd="0" presId="urn:microsoft.com/office/officeart/2008/layout/HorizontalMultiLevelHierarchy"/>
    <dgm:cxn modelId="{1E2CC083-9BE9-42A4-8548-A9F622E02A8E}" type="presOf" srcId="{8A5FB5BD-88FF-4F73-9D13-B515AA07AF63}" destId="{61E88ED5-6016-4349-859C-3180AE1A9211}" srcOrd="1" destOrd="0" presId="urn:microsoft.com/office/officeart/2008/layout/HorizontalMultiLevelHierarchy"/>
    <dgm:cxn modelId="{A205B73A-7C2A-4B21-BDA5-F4D62EA5E435}" type="presOf" srcId="{42A5AC29-14A4-478E-B648-868DCF9F736A}" destId="{62252B0B-FC9B-4820-8036-504F92F28931}" srcOrd="0" destOrd="0" presId="urn:microsoft.com/office/officeart/2008/layout/HorizontalMultiLevelHierarchy"/>
    <dgm:cxn modelId="{167939B1-6202-448C-94E0-438A366FD22C}" srcId="{10812B03-58AF-4C08-86CE-DBB92254A621}" destId="{3ABC3F15-890F-44AA-BCA6-79FF6EA00BBA}" srcOrd="4" destOrd="0" parTransId="{96DE9A8F-450B-45D4-910E-7275E9480324}" sibTransId="{60045C40-D16C-4F0A-9FC2-6C57924C5300}"/>
    <dgm:cxn modelId="{A95A7329-9543-4A76-B9F3-32DE954735CA}" srcId="{31D6FC4F-AB2A-41B1-B5D3-45402007A8C9}" destId="{84C690F9-0EA6-4AC1-BCFF-1AB53656EFFA}" srcOrd="1" destOrd="0" parTransId="{F3B5FB99-F00D-4751-BD15-DD3BBFAA9E3F}" sibTransId="{AD00FFF3-0852-48C0-AD4C-FAF9EC2328A3}"/>
    <dgm:cxn modelId="{27C40590-90BC-4C93-BBEE-8A4DA9E232E4}" srcId="{3ABC3F15-890F-44AA-BCA6-79FF6EA00BBA}" destId="{57DED9E1-42E8-4AD0-AE0F-0E4C5FB64C6B}" srcOrd="1" destOrd="0" parTransId="{ECFA7233-8E89-47C5-9164-8A464657CC30}" sibTransId="{EF78BF58-56CF-4F68-9E3D-B865AF6E4A51}"/>
    <dgm:cxn modelId="{A2860595-E4F8-4154-B908-0C64C7863CD7}" type="presOf" srcId="{A75EA19A-679F-4DFB-8A84-74790561B7DA}" destId="{284901F2-0767-4DA8-9120-32295F0DBB23}" srcOrd="0" destOrd="0" presId="urn:microsoft.com/office/officeart/2008/layout/HorizontalMultiLevelHierarchy"/>
    <dgm:cxn modelId="{6E7D874E-25F5-40C7-B8F9-163803C23190}" type="presOf" srcId="{150504D9-04B7-42D1-8976-3D2027359C1C}" destId="{EDC582BB-1316-4661-AF2F-59176A111F92}" srcOrd="0" destOrd="0" presId="urn:microsoft.com/office/officeart/2008/layout/HorizontalMultiLevelHierarchy"/>
    <dgm:cxn modelId="{1C8BA195-9F7E-4AB7-9DAC-B1AA28057BC7}" type="presOf" srcId="{41033ADE-7BC9-4DD8-9F30-ACFBF09D10CF}" destId="{899CA313-3E28-44B5-9318-A357F5FBEA3F}" srcOrd="0" destOrd="0" presId="urn:microsoft.com/office/officeart/2008/layout/HorizontalMultiLevelHierarchy"/>
    <dgm:cxn modelId="{92DC5632-8CE0-44DF-84B9-C26CE3B0556E}" type="presOf" srcId="{C6CD7612-84F0-4AE0-8CCB-1C49FBC3A20C}" destId="{0ED2F30C-1ECD-4ADC-988D-254E05B975D8}" srcOrd="0" destOrd="0" presId="urn:microsoft.com/office/officeart/2008/layout/HorizontalMultiLevelHierarchy"/>
    <dgm:cxn modelId="{B3B201C9-E778-4EFB-B859-9EC2D48EE038}" srcId="{A6B98A22-AD37-4D14-A436-9FC0EB0AA351}" destId="{10812B03-58AF-4C08-86CE-DBB92254A621}" srcOrd="0" destOrd="0" parTransId="{CBD4630B-B730-4A0A-ADE8-A40096297529}" sibTransId="{90152851-E015-452A-AD22-DF12E3916135}"/>
    <dgm:cxn modelId="{74CA70C8-4E1E-41DA-AEBE-64D39F4E4ECC}" type="presOf" srcId="{923E61E3-819A-42DD-9C87-9D96764B2054}" destId="{24EB854C-2848-4556-8C9E-6DA079308A4B}" srcOrd="1" destOrd="0" presId="urn:microsoft.com/office/officeart/2008/layout/HorizontalMultiLevelHierarchy"/>
    <dgm:cxn modelId="{CA84ACAC-73A3-477B-B2AC-CA5761504E9D}" srcId="{BA5F4D14-FC56-4E7A-90BA-9DC125593F65}" destId="{382111EF-4099-46AE-BF66-F8CF0A8E62F0}" srcOrd="3" destOrd="0" parTransId="{923E61E3-819A-42DD-9C87-9D96764B2054}" sibTransId="{7AED1CE3-6BF5-4C23-B37D-75FC8564121E}"/>
    <dgm:cxn modelId="{501B8410-5324-4D92-8383-CF89DCAE1D87}" type="presOf" srcId="{96DE9A8F-450B-45D4-910E-7275E9480324}" destId="{AF98D9C8-C1AA-4F1D-BEA5-052A65416803}" srcOrd="0" destOrd="0" presId="urn:microsoft.com/office/officeart/2008/layout/HorizontalMultiLevelHierarchy"/>
    <dgm:cxn modelId="{2A78794B-14B3-46C6-9D27-CC1288BFE0E7}" type="presOf" srcId="{ECFA7233-8E89-47C5-9164-8A464657CC30}" destId="{2A661CA8-DC43-4188-8EA5-CE12297306C1}" srcOrd="0" destOrd="0" presId="urn:microsoft.com/office/officeart/2008/layout/HorizontalMultiLevelHierarchy"/>
    <dgm:cxn modelId="{F3E99229-4D62-49A1-B093-80C96B0724C7}" srcId="{3ABC3F15-890F-44AA-BCA6-79FF6EA00BBA}" destId="{321DFAE0-BBC4-449E-BD65-D050654B1EFD}" srcOrd="0" destOrd="0" parTransId="{C7B7007D-2435-4253-A9DB-D23CC194B91A}" sibTransId="{B445DD75-4A8D-4A00-B8D9-B2172E2A23E6}"/>
    <dgm:cxn modelId="{82EB9292-2686-4A74-ADEF-3F9444CB12EC}" type="presOf" srcId="{C40EE1DD-F3AF-4807-919E-786414A17CB3}" destId="{D90F45F4-B865-4D1A-89B3-F4FB427984C3}" srcOrd="1" destOrd="0" presId="urn:microsoft.com/office/officeart/2008/layout/HorizontalMultiLevelHierarchy"/>
    <dgm:cxn modelId="{98AE481F-0EB2-40AF-8675-FC55D4C3707A}" type="presOf" srcId="{F3B5FB99-F00D-4751-BD15-DD3BBFAA9E3F}" destId="{2B6E5606-8477-4A02-BEFB-A7A67DFD21B7}" srcOrd="0" destOrd="0" presId="urn:microsoft.com/office/officeart/2008/layout/HorizontalMultiLevelHierarchy"/>
    <dgm:cxn modelId="{D05E6F73-FC38-4089-9BF2-540BA9C8E07B}" type="presOf" srcId="{31D6FC4F-AB2A-41B1-B5D3-45402007A8C9}" destId="{A70B92CA-E375-4FE8-9438-BA76EAB6F16C}" srcOrd="0" destOrd="0" presId="urn:microsoft.com/office/officeart/2008/layout/HorizontalMultiLevelHierarchy"/>
    <dgm:cxn modelId="{76662C14-E111-422E-8DDC-6C1E198FCF7D}" type="presOf" srcId="{CEB8D115-47FB-40C0-9E6D-E260A25C389E}" destId="{8A99FA87-C78F-423E-B8DC-D51C3E865555}" srcOrd="0" destOrd="0" presId="urn:microsoft.com/office/officeart/2008/layout/HorizontalMultiLevelHierarchy"/>
    <dgm:cxn modelId="{12A7E8F7-C0EF-4063-896F-9B208048C060}" srcId="{10812B03-58AF-4C08-86CE-DBB92254A621}" destId="{BA5F4D14-FC56-4E7A-90BA-9DC125593F65}" srcOrd="0" destOrd="0" parTransId="{C6CD7612-84F0-4AE0-8CCB-1C49FBC3A20C}" sibTransId="{36ADE8CC-231B-40C5-BE30-8C4A7DBB2ABB}"/>
    <dgm:cxn modelId="{5B4F619D-1AC3-4935-B90E-FEB18A1DE85C}" srcId="{10812B03-58AF-4C08-86CE-DBB92254A621}" destId="{710DC7C9-7B6F-47DD-88D4-15AE6996CEF5}" srcOrd="1" destOrd="0" parTransId="{5A279CCB-3C40-4DA7-AD2A-E5C25E139100}" sibTransId="{36BC0DB4-7B92-4487-8BAC-FFA29C2DEDE7}"/>
    <dgm:cxn modelId="{FD20247D-AEA6-4E3A-BC4A-A5E96A3C36A3}" type="presOf" srcId="{382111EF-4099-46AE-BF66-F8CF0A8E62F0}" destId="{70AFC941-D66D-4A66-88C8-0D8AEA5E4275}" srcOrd="0" destOrd="0" presId="urn:microsoft.com/office/officeart/2008/layout/HorizontalMultiLevelHierarchy"/>
    <dgm:cxn modelId="{2FA23825-7536-4456-99ED-BF4A491B9BF8}" type="presOf" srcId="{5A279CCB-3C40-4DA7-AD2A-E5C25E139100}" destId="{EB0D81AC-A4D9-4536-97CF-07BC947318AC}" srcOrd="1" destOrd="0" presId="urn:microsoft.com/office/officeart/2008/layout/HorizontalMultiLevelHierarchy"/>
    <dgm:cxn modelId="{57A0AF36-847B-44A2-97AE-92FF2E57E5EF}" type="presOf" srcId="{84DB0305-CCC1-4CB1-84CD-AAFAFE89706D}" destId="{E64D3076-ED90-4A31-A5F4-F6BB0277439C}" srcOrd="1" destOrd="0" presId="urn:microsoft.com/office/officeart/2008/layout/HorizontalMultiLevelHierarchy"/>
    <dgm:cxn modelId="{B23DC81C-4955-4783-BB7E-14664308BA87}" type="presOf" srcId="{ECFA7233-8E89-47C5-9164-8A464657CC30}" destId="{AFBC782D-8F15-4DC8-80B4-B7663FAEDB02}" srcOrd="1" destOrd="0" presId="urn:microsoft.com/office/officeart/2008/layout/HorizontalMultiLevelHierarchy"/>
    <dgm:cxn modelId="{C4D16463-84E3-48B4-96C9-D8110B430D83}" type="presOf" srcId="{8BF0B186-45FD-48BC-ACDD-167C2F9F91FF}" destId="{829B5CE8-2B61-4661-800D-F47CA5C592B6}" srcOrd="0" destOrd="0" presId="urn:microsoft.com/office/officeart/2008/layout/HorizontalMultiLevelHierarchy"/>
    <dgm:cxn modelId="{7B56FBC8-EC6B-4CAE-BF48-739698269F08}" type="presOf" srcId="{70863E43-4758-4800-A5B2-8B93DFF8EE9C}" destId="{F068E03C-BB3C-4863-BF6B-E2877E1F331D}" srcOrd="0" destOrd="0" presId="urn:microsoft.com/office/officeart/2008/layout/HorizontalMultiLevelHierarchy"/>
    <dgm:cxn modelId="{36D4CB2F-99D9-4526-908E-2B4F2F37F4EA}" type="presOf" srcId="{E9729004-01F2-40D6-960D-EE76C52ABCA0}" destId="{79B7C586-ECE9-4255-B79E-033CAAA190C1}" srcOrd="0" destOrd="0" presId="urn:microsoft.com/office/officeart/2008/layout/HorizontalMultiLevelHierarchy"/>
    <dgm:cxn modelId="{CCA643F7-B905-4CB8-B76B-DF5C02C1CABC}" srcId="{10812B03-58AF-4C08-86CE-DBB92254A621}" destId="{31D6FC4F-AB2A-41B1-B5D3-45402007A8C9}" srcOrd="3" destOrd="0" parTransId="{A75EA19A-679F-4DFB-8A84-74790561B7DA}" sibTransId="{37C329E6-582C-474E-ACC9-1BFE56B367B3}"/>
    <dgm:cxn modelId="{CE9441E3-2595-4948-B694-0100E285C2DA}" type="presOf" srcId="{84C690F9-0EA6-4AC1-BCFF-1AB53656EFFA}" destId="{3A294CEE-3628-42E6-BE3E-79132FB9608E}" srcOrd="0" destOrd="0" presId="urn:microsoft.com/office/officeart/2008/layout/HorizontalMultiLevelHierarchy"/>
    <dgm:cxn modelId="{CCE469A3-6C4A-474E-A000-1981EA8F7810}" srcId="{710DC7C9-7B6F-47DD-88D4-15AE6996CEF5}" destId="{B114024D-246C-44CF-9D14-AA8F3A72D99E}" srcOrd="0" destOrd="0" parTransId="{D84DC488-1EDA-4DDA-92F4-D3CB9363186A}" sibTransId="{3B41A3DC-7554-4035-80BE-FB6E4EF97FBA}"/>
    <dgm:cxn modelId="{6E305B23-4222-4A08-ADF6-0DFEF1BAFF0D}" type="presOf" srcId="{3ABC3F15-890F-44AA-BCA6-79FF6EA00BBA}" destId="{D2A0035C-2303-4763-BF30-561DF9A6DFBB}" srcOrd="0" destOrd="0" presId="urn:microsoft.com/office/officeart/2008/layout/HorizontalMultiLevelHierarchy"/>
    <dgm:cxn modelId="{0F834AC9-6F68-4EC8-9184-4D59C97DA827}" srcId="{BA5F4D14-FC56-4E7A-90BA-9DC125593F65}" destId="{4BCB154B-C5EC-418B-AEFE-EE449F390ABE}" srcOrd="0" destOrd="0" parTransId="{EBAAC137-372A-43FF-B749-6EFA51374C0D}" sibTransId="{C4A4A792-7371-428A-A282-434049B97D8A}"/>
    <dgm:cxn modelId="{21E86414-12E1-4106-AF6D-85CA7A58E2F5}" type="presOf" srcId="{8A5FB5BD-88FF-4F73-9D13-B515AA07AF63}" destId="{6FAB1E0F-C47E-4C0A-850E-30148FDF8B60}" srcOrd="0" destOrd="0" presId="urn:microsoft.com/office/officeart/2008/layout/HorizontalMultiLevelHierarchy"/>
    <dgm:cxn modelId="{E0A4D2AD-B650-4379-B33C-75E8F086438A}" srcId="{710DC7C9-7B6F-47DD-88D4-15AE6996CEF5}" destId="{150504D9-04B7-42D1-8976-3D2027359C1C}" srcOrd="1" destOrd="0" parTransId="{2E89D425-41F2-4FD0-AD25-D7D7ACADE740}" sibTransId="{C27573F8-8DEB-405E-98D3-5CC4C43D4286}"/>
    <dgm:cxn modelId="{BB8C630C-1656-477D-BC11-CC1EA1A2C017}" srcId="{31D6FC4F-AB2A-41B1-B5D3-45402007A8C9}" destId="{70863E43-4758-4800-A5B2-8B93DFF8EE9C}" srcOrd="0" destOrd="0" parTransId="{1D76EBB3-05BC-43F2-A1C2-947362131CCC}" sibTransId="{37626703-A5C1-4F77-8D4E-9006A90FFE71}"/>
    <dgm:cxn modelId="{216DB156-09CB-435F-B207-98D623F94B18}" type="presOf" srcId="{CB57A5BA-8588-40DA-90CC-96619954AAA8}" destId="{4A2F83F5-6B81-46C2-81BA-DB4A564B8236}" srcOrd="0" destOrd="0" presId="urn:microsoft.com/office/officeart/2008/layout/HorizontalMultiLevelHierarchy"/>
    <dgm:cxn modelId="{FACA0D5D-0A01-4EA5-84E5-E9BBD7B0CC95}" type="presOf" srcId="{CB57A5BA-8588-40DA-90CC-96619954AAA8}" destId="{60772F17-EC67-4EDC-9E8B-8FA36DA5EF78}" srcOrd="1" destOrd="0" presId="urn:microsoft.com/office/officeart/2008/layout/HorizontalMultiLevelHierarchy"/>
    <dgm:cxn modelId="{96617F7D-F885-43E5-9FCB-2E65C82A3FD4}" type="presOf" srcId="{2CD8A6A9-E570-405F-A5CC-573C69EF470E}" destId="{F00071B2-61DD-4BDC-A219-51543444E0A4}" srcOrd="0" destOrd="0" presId="urn:microsoft.com/office/officeart/2008/layout/HorizontalMultiLevelHierarchy"/>
    <dgm:cxn modelId="{24B13616-8AB6-45DD-ACC0-5A008D0F411A}" type="presOf" srcId="{A6B98A22-AD37-4D14-A436-9FC0EB0AA351}" destId="{DE45D40F-513F-4099-9169-2A26B90AB1C3}" srcOrd="0" destOrd="0" presId="urn:microsoft.com/office/officeart/2008/layout/HorizontalMultiLevelHierarchy"/>
    <dgm:cxn modelId="{DECED821-FA98-4DDF-BA3B-FEDB87FB423D}" type="presOf" srcId="{EBAAC137-372A-43FF-B749-6EFA51374C0D}" destId="{B6EDD0BE-35DE-44D7-82CF-F844C709C9B2}" srcOrd="1" destOrd="0" presId="urn:microsoft.com/office/officeart/2008/layout/HorizontalMultiLevelHierarchy"/>
    <dgm:cxn modelId="{6DA8CCA2-88E5-49A4-B36E-3B66E9E40FE5}" type="presOf" srcId="{923E61E3-819A-42DD-9C87-9D96764B2054}" destId="{BEB8378B-91B4-4ED5-BE82-A3B1CB950B49}" srcOrd="0" destOrd="0" presId="urn:microsoft.com/office/officeart/2008/layout/HorizontalMultiLevelHierarchy"/>
    <dgm:cxn modelId="{8AF7C57D-C2F4-45CF-BCBC-720B76D7BC90}" srcId="{10812B03-58AF-4C08-86CE-DBB92254A621}" destId="{7606EAF5-2555-4F82-A045-7346707763AA}" srcOrd="2" destOrd="0" parTransId="{8A5FB5BD-88FF-4F73-9D13-B515AA07AF63}" sibTransId="{22F9E9E6-061A-455F-BE85-549A32894B31}"/>
    <dgm:cxn modelId="{7A888B92-A2F7-4DE8-89B2-9773CBFE51C6}" type="presOf" srcId="{2E89D425-41F2-4FD0-AD25-D7D7ACADE740}" destId="{B560D883-8CFC-40F3-842B-2A8C316599FA}" srcOrd="0" destOrd="0" presId="urn:microsoft.com/office/officeart/2008/layout/HorizontalMultiLevelHierarchy"/>
    <dgm:cxn modelId="{23A277CB-DD63-4A23-9094-958E7160F0F3}" type="presOf" srcId="{B114024D-246C-44CF-9D14-AA8F3A72D99E}" destId="{72CE3964-1193-428C-9DE5-CA1748533943}" srcOrd="0" destOrd="0" presId="urn:microsoft.com/office/officeart/2008/layout/HorizontalMultiLevelHierarchy"/>
    <dgm:cxn modelId="{05DEDD5A-6A38-4C3C-ABC0-1E3C6E853EF9}" type="presOf" srcId="{D84DC488-1EDA-4DDA-92F4-D3CB9363186A}" destId="{7F446D01-3681-4D28-836E-F2A03D7CA8CD}" srcOrd="1" destOrd="0" presId="urn:microsoft.com/office/officeart/2008/layout/HorizontalMultiLevelHierarchy"/>
    <dgm:cxn modelId="{1441C870-048F-4814-A255-5A17C3015D0E}" type="presParOf" srcId="{DE45D40F-513F-4099-9169-2A26B90AB1C3}" destId="{C7F23F12-5508-44E4-9A2F-37827EB5089B}" srcOrd="0" destOrd="0" presId="urn:microsoft.com/office/officeart/2008/layout/HorizontalMultiLevelHierarchy"/>
    <dgm:cxn modelId="{3C97E3CA-67FF-4034-87E4-A314D2A85B27}" type="presParOf" srcId="{C7F23F12-5508-44E4-9A2F-37827EB5089B}" destId="{A3DACB58-8BF0-4B4F-8DA6-A07C46F7D226}" srcOrd="0" destOrd="0" presId="urn:microsoft.com/office/officeart/2008/layout/HorizontalMultiLevelHierarchy"/>
    <dgm:cxn modelId="{FF0CC021-8B75-4279-B9E3-5A3BF271B6B4}" type="presParOf" srcId="{C7F23F12-5508-44E4-9A2F-37827EB5089B}" destId="{1EB684E5-4E2E-4D32-A40B-35B0550C6FA9}" srcOrd="1" destOrd="0" presId="urn:microsoft.com/office/officeart/2008/layout/HorizontalMultiLevelHierarchy"/>
    <dgm:cxn modelId="{13926298-C57B-4394-BBB6-B93478CDF2C7}" type="presParOf" srcId="{1EB684E5-4E2E-4D32-A40B-35B0550C6FA9}" destId="{0ED2F30C-1ECD-4ADC-988D-254E05B975D8}" srcOrd="0" destOrd="0" presId="urn:microsoft.com/office/officeart/2008/layout/HorizontalMultiLevelHierarchy"/>
    <dgm:cxn modelId="{FCCBEA15-489F-42BE-8368-CB6B3C0696EB}" type="presParOf" srcId="{0ED2F30C-1ECD-4ADC-988D-254E05B975D8}" destId="{7A6CAE77-827C-4165-BBDD-4D8996FCD485}" srcOrd="0" destOrd="0" presId="urn:microsoft.com/office/officeart/2008/layout/HorizontalMultiLevelHierarchy"/>
    <dgm:cxn modelId="{8F1D3055-CDDE-4408-81C1-B6A975890713}" type="presParOf" srcId="{1EB684E5-4E2E-4D32-A40B-35B0550C6FA9}" destId="{90C98F54-EC50-4399-A410-F2DEBD2B92DE}" srcOrd="1" destOrd="0" presId="urn:microsoft.com/office/officeart/2008/layout/HorizontalMultiLevelHierarchy"/>
    <dgm:cxn modelId="{86B1B566-94F2-4F1F-AAEE-A98014007DA6}" type="presParOf" srcId="{90C98F54-EC50-4399-A410-F2DEBD2B92DE}" destId="{18B3AA66-F5A7-4002-BE39-529BC23F97DD}" srcOrd="0" destOrd="0" presId="urn:microsoft.com/office/officeart/2008/layout/HorizontalMultiLevelHierarchy"/>
    <dgm:cxn modelId="{4D555348-0F34-4556-9557-AB62561B914C}" type="presParOf" srcId="{90C98F54-EC50-4399-A410-F2DEBD2B92DE}" destId="{3AE6A180-1417-48E5-B46D-57C1D2730006}" srcOrd="1" destOrd="0" presId="urn:microsoft.com/office/officeart/2008/layout/HorizontalMultiLevelHierarchy"/>
    <dgm:cxn modelId="{3ED23055-9FBD-439F-BB4D-AC32712C8D1E}" type="presParOf" srcId="{3AE6A180-1417-48E5-B46D-57C1D2730006}" destId="{14364BED-6276-4F9F-B400-ED03C236398F}" srcOrd="0" destOrd="0" presId="urn:microsoft.com/office/officeart/2008/layout/HorizontalMultiLevelHierarchy"/>
    <dgm:cxn modelId="{A7364939-718D-4E06-8CB1-9C126502C920}" type="presParOf" srcId="{14364BED-6276-4F9F-B400-ED03C236398F}" destId="{B6EDD0BE-35DE-44D7-82CF-F844C709C9B2}" srcOrd="0" destOrd="0" presId="urn:microsoft.com/office/officeart/2008/layout/HorizontalMultiLevelHierarchy"/>
    <dgm:cxn modelId="{135BC434-69F5-4774-8940-02034A0BE4A8}" type="presParOf" srcId="{3AE6A180-1417-48E5-B46D-57C1D2730006}" destId="{984269FF-6EDB-42E6-A571-E72BE8DFDC83}" srcOrd="1" destOrd="0" presId="urn:microsoft.com/office/officeart/2008/layout/HorizontalMultiLevelHierarchy"/>
    <dgm:cxn modelId="{7E0B8BD3-775A-4631-A83D-6641E2834679}" type="presParOf" srcId="{984269FF-6EDB-42E6-A571-E72BE8DFDC83}" destId="{BD239A3E-3C96-45AD-8257-C95646B84A22}" srcOrd="0" destOrd="0" presId="urn:microsoft.com/office/officeart/2008/layout/HorizontalMultiLevelHierarchy"/>
    <dgm:cxn modelId="{BF632EBE-2ABF-4F0B-AC4F-BD1BFBCFBF66}" type="presParOf" srcId="{984269FF-6EDB-42E6-A571-E72BE8DFDC83}" destId="{8F609E46-4A15-4434-9C13-AE63EB66ACE3}" srcOrd="1" destOrd="0" presId="urn:microsoft.com/office/officeart/2008/layout/HorizontalMultiLevelHierarchy"/>
    <dgm:cxn modelId="{BBAD510D-0384-4F96-89EE-D7804E89C682}" type="presParOf" srcId="{3AE6A180-1417-48E5-B46D-57C1D2730006}" destId="{3F82D0A5-C711-4E43-835E-5EDEDB3D3183}" srcOrd="2" destOrd="0" presId="urn:microsoft.com/office/officeart/2008/layout/HorizontalMultiLevelHierarchy"/>
    <dgm:cxn modelId="{D89EE924-22A5-4D03-BEA7-23555D12E67C}" type="presParOf" srcId="{3F82D0A5-C711-4E43-835E-5EDEDB3D3183}" destId="{35B6A580-59F3-4B46-8BEA-8ABCC52E9D5B}" srcOrd="0" destOrd="0" presId="urn:microsoft.com/office/officeart/2008/layout/HorizontalMultiLevelHierarchy"/>
    <dgm:cxn modelId="{D2F90BEE-AE3F-4F35-B845-0F03C63FD913}" type="presParOf" srcId="{3AE6A180-1417-48E5-B46D-57C1D2730006}" destId="{285A45EF-C3F2-4140-A49B-855281CE6DD1}" srcOrd="3" destOrd="0" presId="urn:microsoft.com/office/officeart/2008/layout/HorizontalMultiLevelHierarchy"/>
    <dgm:cxn modelId="{688D003D-4B6D-4F50-8A32-77A68CA39444}" type="presParOf" srcId="{285A45EF-C3F2-4140-A49B-855281CE6DD1}" destId="{EEAE20B9-DFCC-4083-A196-DEC1513F5CCA}" srcOrd="0" destOrd="0" presId="urn:microsoft.com/office/officeart/2008/layout/HorizontalMultiLevelHierarchy"/>
    <dgm:cxn modelId="{DAB5BE33-1784-4D38-8566-E5D46C4E955A}" type="presParOf" srcId="{285A45EF-C3F2-4140-A49B-855281CE6DD1}" destId="{ED89EF31-71F4-482C-88F6-B8BA2027FDA3}" srcOrd="1" destOrd="0" presId="urn:microsoft.com/office/officeart/2008/layout/HorizontalMultiLevelHierarchy"/>
    <dgm:cxn modelId="{14DB0E43-9985-491D-A4F6-F6AD89A269E0}" type="presParOf" srcId="{3AE6A180-1417-48E5-B46D-57C1D2730006}" destId="{62252B0B-FC9B-4820-8036-504F92F28931}" srcOrd="4" destOrd="0" presId="urn:microsoft.com/office/officeart/2008/layout/HorizontalMultiLevelHierarchy"/>
    <dgm:cxn modelId="{24651D16-E3A7-4990-861E-CFD7083B67E5}" type="presParOf" srcId="{62252B0B-FC9B-4820-8036-504F92F28931}" destId="{11CE4596-DC36-4941-87AC-B1A980F50F4E}" srcOrd="0" destOrd="0" presId="urn:microsoft.com/office/officeart/2008/layout/HorizontalMultiLevelHierarchy"/>
    <dgm:cxn modelId="{DF0DD735-FE80-40EC-B0CD-1AA7773A83EF}" type="presParOf" srcId="{3AE6A180-1417-48E5-B46D-57C1D2730006}" destId="{8D72AA78-3409-4CA2-BBF8-7E1C0E88ACC4}" srcOrd="5" destOrd="0" presId="urn:microsoft.com/office/officeart/2008/layout/HorizontalMultiLevelHierarchy"/>
    <dgm:cxn modelId="{575DA877-6E78-44F2-805D-F7306BA1C882}" type="presParOf" srcId="{8D72AA78-3409-4CA2-BBF8-7E1C0E88ACC4}" destId="{A8134DE3-4594-405A-93A4-D4E9B42F0EF3}" srcOrd="0" destOrd="0" presId="urn:microsoft.com/office/officeart/2008/layout/HorizontalMultiLevelHierarchy"/>
    <dgm:cxn modelId="{770BC351-D05A-4C4F-B67E-3A2585DBCCD0}" type="presParOf" srcId="{8D72AA78-3409-4CA2-BBF8-7E1C0E88ACC4}" destId="{746262F7-8B81-4D2D-AA41-55F8528E9AB9}" srcOrd="1" destOrd="0" presId="urn:microsoft.com/office/officeart/2008/layout/HorizontalMultiLevelHierarchy"/>
    <dgm:cxn modelId="{BEAEF374-6899-438B-83E7-A5370ED84DA0}" type="presParOf" srcId="{3AE6A180-1417-48E5-B46D-57C1D2730006}" destId="{BEB8378B-91B4-4ED5-BE82-A3B1CB950B49}" srcOrd="6" destOrd="0" presId="urn:microsoft.com/office/officeart/2008/layout/HorizontalMultiLevelHierarchy"/>
    <dgm:cxn modelId="{F02959A1-6D60-4512-AC82-4BB102604D70}" type="presParOf" srcId="{BEB8378B-91B4-4ED5-BE82-A3B1CB950B49}" destId="{24EB854C-2848-4556-8C9E-6DA079308A4B}" srcOrd="0" destOrd="0" presId="urn:microsoft.com/office/officeart/2008/layout/HorizontalMultiLevelHierarchy"/>
    <dgm:cxn modelId="{648F56D8-0983-4C3E-BDA1-A8577F61AD9C}" type="presParOf" srcId="{3AE6A180-1417-48E5-B46D-57C1D2730006}" destId="{26EAFE43-8008-4F49-B4C3-4695310E0837}" srcOrd="7" destOrd="0" presId="urn:microsoft.com/office/officeart/2008/layout/HorizontalMultiLevelHierarchy"/>
    <dgm:cxn modelId="{F1BA30EA-38E0-4E37-9825-E781FE6EDF7D}" type="presParOf" srcId="{26EAFE43-8008-4F49-B4C3-4695310E0837}" destId="{70AFC941-D66D-4A66-88C8-0D8AEA5E4275}" srcOrd="0" destOrd="0" presId="urn:microsoft.com/office/officeart/2008/layout/HorizontalMultiLevelHierarchy"/>
    <dgm:cxn modelId="{08A446AA-8A78-4AB1-8200-4643960DE265}" type="presParOf" srcId="{26EAFE43-8008-4F49-B4C3-4695310E0837}" destId="{142887CA-2311-48C3-B0AF-11C826D3733D}" srcOrd="1" destOrd="0" presId="urn:microsoft.com/office/officeart/2008/layout/HorizontalMultiLevelHierarchy"/>
    <dgm:cxn modelId="{64AAAF73-60ED-40C7-A503-D5CD0B8C1CBC}" type="presParOf" srcId="{3AE6A180-1417-48E5-B46D-57C1D2730006}" destId="{96169FE9-EFAF-4846-8A7E-88C7024B20D4}" srcOrd="8" destOrd="0" presId="urn:microsoft.com/office/officeart/2008/layout/HorizontalMultiLevelHierarchy"/>
    <dgm:cxn modelId="{CEE37C34-7F1D-4375-9624-3C8D581920A3}" type="presParOf" srcId="{96169FE9-EFAF-4846-8A7E-88C7024B20D4}" destId="{E64D3076-ED90-4A31-A5F4-F6BB0277439C}" srcOrd="0" destOrd="0" presId="urn:microsoft.com/office/officeart/2008/layout/HorizontalMultiLevelHierarchy"/>
    <dgm:cxn modelId="{225A78A3-903C-4576-82C7-D0B6CF5F28D8}" type="presParOf" srcId="{3AE6A180-1417-48E5-B46D-57C1D2730006}" destId="{457A8704-41AF-41B5-9FB1-E1EA5B1C0622}" srcOrd="9" destOrd="0" presId="urn:microsoft.com/office/officeart/2008/layout/HorizontalMultiLevelHierarchy"/>
    <dgm:cxn modelId="{346D10DC-92FC-42B9-8B49-21A04C1DBA21}" type="presParOf" srcId="{457A8704-41AF-41B5-9FB1-E1EA5B1C0622}" destId="{D6AEEDEC-52BE-47C8-B8C7-7AA905806994}" srcOrd="0" destOrd="0" presId="urn:microsoft.com/office/officeart/2008/layout/HorizontalMultiLevelHierarchy"/>
    <dgm:cxn modelId="{721AC41D-8CE8-468D-8C6B-25CA3EB67AA4}" type="presParOf" srcId="{457A8704-41AF-41B5-9FB1-E1EA5B1C0622}" destId="{24DC70CC-2C45-488F-A810-9304C265A80F}" srcOrd="1" destOrd="0" presId="urn:microsoft.com/office/officeart/2008/layout/HorizontalMultiLevelHierarchy"/>
    <dgm:cxn modelId="{C564160F-3939-4CAD-81E0-5F1051661C9C}" type="presParOf" srcId="{1EB684E5-4E2E-4D32-A40B-35B0550C6FA9}" destId="{6A93DA41-6DF2-492B-8937-796DD1AEA2C8}" srcOrd="2" destOrd="0" presId="urn:microsoft.com/office/officeart/2008/layout/HorizontalMultiLevelHierarchy"/>
    <dgm:cxn modelId="{A66A9530-6F6A-420A-B17E-67C52B33369E}" type="presParOf" srcId="{6A93DA41-6DF2-492B-8937-796DD1AEA2C8}" destId="{EB0D81AC-A4D9-4536-97CF-07BC947318AC}" srcOrd="0" destOrd="0" presId="urn:microsoft.com/office/officeart/2008/layout/HorizontalMultiLevelHierarchy"/>
    <dgm:cxn modelId="{7D44F6AA-CDED-48DB-9F24-86291262EA81}" type="presParOf" srcId="{1EB684E5-4E2E-4D32-A40B-35B0550C6FA9}" destId="{6589F88D-F3F7-41B7-B70E-9E5C9A499423}" srcOrd="3" destOrd="0" presId="urn:microsoft.com/office/officeart/2008/layout/HorizontalMultiLevelHierarchy"/>
    <dgm:cxn modelId="{B9E5573A-08A8-4B71-A006-20719B32CBFF}" type="presParOf" srcId="{6589F88D-F3F7-41B7-B70E-9E5C9A499423}" destId="{61995D20-A952-433D-AB4E-4D373F0BC229}" srcOrd="0" destOrd="0" presId="urn:microsoft.com/office/officeart/2008/layout/HorizontalMultiLevelHierarchy"/>
    <dgm:cxn modelId="{014AA431-10E1-4885-A2EB-01965EF9B664}" type="presParOf" srcId="{6589F88D-F3F7-41B7-B70E-9E5C9A499423}" destId="{EA80B7E9-D16E-45CA-8B86-673C0E942B44}" srcOrd="1" destOrd="0" presId="urn:microsoft.com/office/officeart/2008/layout/HorizontalMultiLevelHierarchy"/>
    <dgm:cxn modelId="{70E0B0BF-3FAC-421F-A84F-4D8A25FCCF26}" type="presParOf" srcId="{EA80B7E9-D16E-45CA-8B86-673C0E942B44}" destId="{32F6A480-A728-4ED5-8CCF-F31B39E934E3}" srcOrd="0" destOrd="0" presId="urn:microsoft.com/office/officeart/2008/layout/HorizontalMultiLevelHierarchy"/>
    <dgm:cxn modelId="{8FBDAE7A-EB33-4B23-AC91-FC709290F903}" type="presParOf" srcId="{32F6A480-A728-4ED5-8CCF-F31B39E934E3}" destId="{7F446D01-3681-4D28-836E-F2A03D7CA8CD}" srcOrd="0" destOrd="0" presId="urn:microsoft.com/office/officeart/2008/layout/HorizontalMultiLevelHierarchy"/>
    <dgm:cxn modelId="{5CA30B50-C84E-400A-B724-ED8697C2172B}" type="presParOf" srcId="{EA80B7E9-D16E-45CA-8B86-673C0E942B44}" destId="{856B15BF-C424-4CA1-9C07-0DCC9B0A6740}" srcOrd="1" destOrd="0" presId="urn:microsoft.com/office/officeart/2008/layout/HorizontalMultiLevelHierarchy"/>
    <dgm:cxn modelId="{BF79B251-47C3-4020-89E0-EA83C55309FF}" type="presParOf" srcId="{856B15BF-C424-4CA1-9C07-0DCC9B0A6740}" destId="{72CE3964-1193-428C-9DE5-CA1748533943}" srcOrd="0" destOrd="0" presId="urn:microsoft.com/office/officeart/2008/layout/HorizontalMultiLevelHierarchy"/>
    <dgm:cxn modelId="{15BB04D0-9857-4988-B8DE-0878C2174278}" type="presParOf" srcId="{856B15BF-C424-4CA1-9C07-0DCC9B0A6740}" destId="{FB209269-5F6A-419B-B4CE-EA6FC24951C1}" srcOrd="1" destOrd="0" presId="urn:microsoft.com/office/officeart/2008/layout/HorizontalMultiLevelHierarchy"/>
    <dgm:cxn modelId="{418CD4F3-C17A-45AC-A6E8-103EEE40B782}" type="presParOf" srcId="{EA80B7E9-D16E-45CA-8B86-673C0E942B44}" destId="{B560D883-8CFC-40F3-842B-2A8C316599FA}" srcOrd="2" destOrd="0" presId="urn:microsoft.com/office/officeart/2008/layout/HorizontalMultiLevelHierarchy"/>
    <dgm:cxn modelId="{F01F8C18-E31E-4DEB-93F2-781EC3093642}" type="presParOf" srcId="{B560D883-8CFC-40F3-842B-2A8C316599FA}" destId="{E7662248-2876-4915-8737-82CB038B4910}" srcOrd="0" destOrd="0" presId="urn:microsoft.com/office/officeart/2008/layout/HorizontalMultiLevelHierarchy"/>
    <dgm:cxn modelId="{922C2C3C-1861-4628-8222-236A6CC568DC}" type="presParOf" srcId="{EA80B7E9-D16E-45CA-8B86-673C0E942B44}" destId="{41145722-62A3-4A53-B53C-2420F46A0571}" srcOrd="3" destOrd="0" presId="urn:microsoft.com/office/officeart/2008/layout/HorizontalMultiLevelHierarchy"/>
    <dgm:cxn modelId="{685422BD-5154-4D37-9897-E8D1D4E96A40}" type="presParOf" srcId="{41145722-62A3-4A53-B53C-2420F46A0571}" destId="{EDC582BB-1316-4661-AF2F-59176A111F92}" srcOrd="0" destOrd="0" presId="urn:microsoft.com/office/officeart/2008/layout/HorizontalMultiLevelHierarchy"/>
    <dgm:cxn modelId="{7D2D232F-8603-42B7-811F-5CED43372CC0}" type="presParOf" srcId="{41145722-62A3-4A53-B53C-2420F46A0571}" destId="{D7027ED7-85A3-4CED-881C-13177CBD2B1E}" srcOrd="1" destOrd="0" presId="urn:microsoft.com/office/officeart/2008/layout/HorizontalMultiLevelHierarchy"/>
    <dgm:cxn modelId="{BA978051-C156-415F-B122-C9A1C60FA543}" type="presParOf" srcId="{1EB684E5-4E2E-4D32-A40B-35B0550C6FA9}" destId="{6FAB1E0F-C47E-4C0A-850E-30148FDF8B60}" srcOrd="4" destOrd="0" presId="urn:microsoft.com/office/officeart/2008/layout/HorizontalMultiLevelHierarchy"/>
    <dgm:cxn modelId="{FA8FCF83-C6E1-4051-BEAC-68576901C36C}" type="presParOf" srcId="{6FAB1E0F-C47E-4C0A-850E-30148FDF8B60}" destId="{61E88ED5-6016-4349-859C-3180AE1A9211}" srcOrd="0" destOrd="0" presId="urn:microsoft.com/office/officeart/2008/layout/HorizontalMultiLevelHierarchy"/>
    <dgm:cxn modelId="{0ED854E4-DFC1-4780-A62D-F607F11AD05C}" type="presParOf" srcId="{1EB684E5-4E2E-4D32-A40B-35B0550C6FA9}" destId="{930543EA-FA63-4571-92BF-3017D228F029}" srcOrd="5" destOrd="0" presId="urn:microsoft.com/office/officeart/2008/layout/HorizontalMultiLevelHierarchy"/>
    <dgm:cxn modelId="{04DC309D-5D61-4CC7-BE23-2CD231E26527}" type="presParOf" srcId="{930543EA-FA63-4571-92BF-3017D228F029}" destId="{0187155A-5B4F-468F-A00E-ADE162833C98}" srcOrd="0" destOrd="0" presId="urn:microsoft.com/office/officeart/2008/layout/HorizontalMultiLevelHierarchy"/>
    <dgm:cxn modelId="{FBE328C3-2DC8-43D5-BAB0-977742B469FB}" type="presParOf" srcId="{930543EA-FA63-4571-92BF-3017D228F029}" destId="{FBE21C06-43AD-4E34-93F7-304EB05FC58C}" srcOrd="1" destOrd="0" presId="urn:microsoft.com/office/officeart/2008/layout/HorizontalMultiLevelHierarchy"/>
    <dgm:cxn modelId="{AF2EA0C6-57EE-4E31-A61C-36741D67B0D6}" type="presParOf" srcId="{FBE21C06-43AD-4E34-93F7-304EB05FC58C}" destId="{B1207B1A-CB41-4949-837A-DEDC46ED28D5}" srcOrd="0" destOrd="0" presId="urn:microsoft.com/office/officeart/2008/layout/HorizontalMultiLevelHierarchy"/>
    <dgm:cxn modelId="{A01075F2-143D-4C93-9EC6-5E3019B146BF}" type="presParOf" srcId="{B1207B1A-CB41-4949-837A-DEDC46ED28D5}" destId="{00F1A97E-DE05-48AD-8BC2-092F63F548C3}" srcOrd="0" destOrd="0" presId="urn:microsoft.com/office/officeart/2008/layout/HorizontalMultiLevelHierarchy"/>
    <dgm:cxn modelId="{A1F8F26A-8F21-4A87-ADE3-3F1DF4F50571}" type="presParOf" srcId="{FBE21C06-43AD-4E34-93F7-304EB05FC58C}" destId="{7BD26E3E-F251-495A-B597-4D322FCA9387}" srcOrd="1" destOrd="0" presId="urn:microsoft.com/office/officeart/2008/layout/HorizontalMultiLevelHierarchy"/>
    <dgm:cxn modelId="{D90E2CE7-5CD1-4319-B3E5-8429FDF8B2CE}" type="presParOf" srcId="{7BD26E3E-F251-495A-B597-4D322FCA9387}" destId="{899CA313-3E28-44B5-9318-A357F5FBEA3F}" srcOrd="0" destOrd="0" presId="urn:microsoft.com/office/officeart/2008/layout/HorizontalMultiLevelHierarchy"/>
    <dgm:cxn modelId="{2053AC83-099C-4199-88F8-586BBBEEEC6B}" type="presParOf" srcId="{7BD26E3E-F251-495A-B597-4D322FCA9387}" destId="{79864E99-1C2E-45FF-996C-56D2623FBB43}" srcOrd="1" destOrd="0" presId="urn:microsoft.com/office/officeart/2008/layout/HorizontalMultiLevelHierarchy"/>
    <dgm:cxn modelId="{DB08EE90-18E2-4959-ADE6-762B066B18D1}" type="presParOf" srcId="{FBE21C06-43AD-4E34-93F7-304EB05FC58C}" destId="{79B7C586-ECE9-4255-B79E-033CAAA190C1}" srcOrd="2" destOrd="0" presId="urn:microsoft.com/office/officeart/2008/layout/HorizontalMultiLevelHierarchy"/>
    <dgm:cxn modelId="{7FDC2B3F-A01A-4574-87C7-31F52A0174BF}" type="presParOf" srcId="{79B7C586-ECE9-4255-B79E-033CAAA190C1}" destId="{7468A315-F61A-48B8-A706-61E58EFE3084}" srcOrd="0" destOrd="0" presId="urn:microsoft.com/office/officeart/2008/layout/HorizontalMultiLevelHierarchy"/>
    <dgm:cxn modelId="{5D428066-F448-49ED-8D9C-3A70A2B2983F}" type="presParOf" srcId="{FBE21C06-43AD-4E34-93F7-304EB05FC58C}" destId="{D2C54FBC-3604-4D7D-AC6C-9669BAB8D333}" srcOrd="3" destOrd="0" presId="urn:microsoft.com/office/officeart/2008/layout/HorizontalMultiLevelHierarchy"/>
    <dgm:cxn modelId="{AE7C98DD-01A9-453E-BD5A-14D8B03825D3}" type="presParOf" srcId="{D2C54FBC-3604-4D7D-AC6C-9669BAB8D333}" destId="{829B5CE8-2B61-4661-800D-F47CA5C592B6}" srcOrd="0" destOrd="0" presId="urn:microsoft.com/office/officeart/2008/layout/HorizontalMultiLevelHierarchy"/>
    <dgm:cxn modelId="{FF1B2099-55B4-4A0A-AC1D-F43F7839A1D6}" type="presParOf" srcId="{D2C54FBC-3604-4D7D-AC6C-9669BAB8D333}" destId="{A6405F87-D62C-4C4B-B0B5-31497D048B26}" srcOrd="1" destOrd="0" presId="urn:microsoft.com/office/officeart/2008/layout/HorizontalMultiLevelHierarchy"/>
    <dgm:cxn modelId="{E8DCD7AD-58AC-4846-8369-C31B46C1CD11}" type="presParOf" srcId="{1EB684E5-4E2E-4D32-A40B-35B0550C6FA9}" destId="{284901F2-0767-4DA8-9120-32295F0DBB23}" srcOrd="6" destOrd="0" presId="urn:microsoft.com/office/officeart/2008/layout/HorizontalMultiLevelHierarchy"/>
    <dgm:cxn modelId="{93C999BD-D5B3-40CC-84BA-3044BBF11B21}" type="presParOf" srcId="{284901F2-0767-4DA8-9120-32295F0DBB23}" destId="{0BB85D96-966D-43CF-8C62-C1C2A29C16FA}" srcOrd="0" destOrd="0" presId="urn:microsoft.com/office/officeart/2008/layout/HorizontalMultiLevelHierarchy"/>
    <dgm:cxn modelId="{98B202CA-42F9-459F-8875-11DC09D4E986}" type="presParOf" srcId="{1EB684E5-4E2E-4D32-A40B-35B0550C6FA9}" destId="{10F89956-122B-48EA-92D1-399F13C412A4}" srcOrd="7" destOrd="0" presId="urn:microsoft.com/office/officeart/2008/layout/HorizontalMultiLevelHierarchy"/>
    <dgm:cxn modelId="{A8204664-9ECD-455F-9F1A-40291DDDF126}" type="presParOf" srcId="{10F89956-122B-48EA-92D1-399F13C412A4}" destId="{A70B92CA-E375-4FE8-9438-BA76EAB6F16C}" srcOrd="0" destOrd="0" presId="urn:microsoft.com/office/officeart/2008/layout/HorizontalMultiLevelHierarchy"/>
    <dgm:cxn modelId="{409D62DA-CC8C-4031-8BAB-B1AAF18ADE1A}" type="presParOf" srcId="{10F89956-122B-48EA-92D1-399F13C412A4}" destId="{B708362D-4794-4CC8-AFB9-885948210D04}" srcOrd="1" destOrd="0" presId="urn:microsoft.com/office/officeart/2008/layout/HorizontalMultiLevelHierarchy"/>
    <dgm:cxn modelId="{72B94DF8-E256-436B-9483-6DAF3409C7CF}" type="presParOf" srcId="{B708362D-4794-4CC8-AFB9-885948210D04}" destId="{71B8D5A5-BC24-47E5-832E-3F9BD6AB7F03}" srcOrd="0" destOrd="0" presId="urn:microsoft.com/office/officeart/2008/layout/HorizontalMultiLevelHierarchy"/>
    <dgm:cxn modelId="{94942629-3DD7-4A61-AD64-2D9399FEFC84}" type="presParOf" srcId="{71B8D5A5-BC24-47E5-832E-3F9BD6AB7F03}" destId="{B5743CD1-5DAF-451F-822D-3D584E2A75BB}" srcOrd="0" destOrd="0" presId="urn:microsoft.com/office/officeart/2008/layout/HorizontalMultiLevelHierarchy"/>
    <dgm:cxn modelId="{8A3C377F-D523-4D8A-BBAA-4AF4A89911F6}" type="presParOf" srcId="{B708362D-4794-4CC8-AFB9-885948210D04}" destId="{40AED858-B84F-407F-BA56-68EBAA54162B}" srcOrd="1" destOrd="0" presId="urn:microsoft.com/office/officeart/2008/layout/HorizontalMultiLevelHierarchy"/>
    <dgm:cxn modelId="{EDB12E9D-A6EF-47D3-A9B2-095258E91D4C}" type="presParOf" srcId="{40AED858-B84F-407F-BA56-68EBAA54162B}" destId="{F068E03C-BB3C-4863-BF6B-E2877E1F331D}" srcOrd="0" destOrd="0" presId="urn:microsoft.com/office/officeart/2008/layout/HorizontalMultiLevelHierarchy"/>
    <dgm:cxn modelId="{B72BB803-66A5-4FBC-B332-7090D86F5C05}" type="presParOf" srcId="{40AED858-B84F-407F-BA56-68EBAA54162B}" destId="{325A2371-F76C-4055-8C1A-497D5A52028E}" srcOrd="1" destOrd="0" presId="urn:microsoft.com/office/officeart/2008/layout/HorizontalMultiLevelHierarchy"/>
    <dgm:cxn modelId="{5D34753B-E6E7-49FE-8A0B-EE939E135EC8}" type="presParOf" srcId="{B708362D-4794-4CC8-AFB9-885948210D04}" destId="{2B6E5606-8477-4A02-BEFB-A7A67DFD21B7}" srcOrd="2" destOrd="0" presId="urn:microsoft.com/office/officeart/2008/layout/HorizontalMultiLevelHierarchy"/>
    <dgm:cxn modelId="{1EB13379-3937-408B-8600-A836E588ABC0}" type="presParOf" srcId="{2B6E5606-8477-4A02-BEFB-A7A67DFD21B7}" destId="{A76ABAE3-FF56-473D-95C9-D18F2B758550}" srcOrd="0" destOrd="0" presId="urn:microsoft.com/office/officeart/2008/layout/HorizontalMultiLevelHierarchy"/>
    <dgm:cxn modelId="{EB49D528-44BE-4674-8370-A2853CA4EB38}" type="presParOf" srcId="{B708362D-4794-4CC8-AFB9-885948210D04}" destId="{D73C722E-C3AF-410F-911F-DC7E805FDF54}" srcOrd="3" destOrd="0" presId="urn:microsoft.com/office/officeart/2008/layout/HorizontalMultiLevelHierarchy"/>
    <dgm:cxn modelId="{7406BFEE-8625-46AD-8DA1-CAB69620852A}" type="presParOf" srcId="{D73C722E-C3AF-410F-911F-DC7E805FDF54}" destId="{3A294CEE-3628-42E6-BE3E-79132FB9608E}" srcOrd="0" destOrd="0" presId="urn:microsoft.com/office/officeart/2008/layout/HorizontalMultiLevelHierarchy"/>
    <dgm:cxn modelId="{3A5686AB-CAF2-4235-83DD-53ED6F8B07CD}" type="presParOf" srcId="{D73C722E-C3AF-410F-911F-DC7E805FDF54}" destId="{8CBACBBE-D8E4-4553-8F65-221BC8FB4721}" srcOrd="1" destOrd="0" presId="urn:microsoft.com/office/officeart/2008/layout/HorizontalMultiLevelHierarchy"/>
    <dgm:cxn modelId="{FCBC4D2A-52A3-49CE-967A-D56B00E64289}" type="presParOf" srcId="{1EB684E5-4E2E-4D32-A40B-35B0550C6FA9}" destId="{AF98D9C8-C1AA-4F1D-BEA5-052A65416803}" srcOrd="8" destOrd="0" presId="urn:microsoft.com/office/officeart/2008/layout/HorizontalMultiLevelHierarchy"/>
    <dgm:cxn modelId="{4D50E7D4-8AE3-4B03-8F1E-F599E9CE1AA7}" type="presParOf" srcId="{AF98D9C8-C1AA-4F1D-BEA5-052A65416803}" destId="{42155F48-BE4E-4C60-81C7-00A429044DA1}" srcOrd="0" destOrd="0" presId="urn:microsoft.com/office/officeart/2008/layout/HorizontalMultiLevelHierarchy"/>
    <dgm:cxn modelId="{037324B1-C29B-4487-AEC0-2B2FAE1F7BB6}" type="presParOf" srcId="{1EB684E5-4E2E-4D32-A40B-35B0550C6FA9}" destId="{ADBFF6E4-EE26-456B-B2F4-07071D32DE83}" srcOrd="9" destOrd="0" presId="urn:microsoft.com/office/officeart/2008/layout/HorizontalMultiLevelHierarchy"/>
    <dgm:cxn modelId="{1A934646-7092-4779-8CD2-81830AA55D61}" type="presParOf" srcId="{ADBFF6E4-EE26-456B-B2F4-07071D32DE83}" destId="{D2A0035C-2303-4763-BF30-561DF9A6DFBB}" srcOrd="0" destOrd="0" presId="urn:microsoft.com/office/officeart/2008/layout/HorizontalMultiLevelHierarchy"/>
    <dgm:cxn modelId="{C9A2D16D-417A-4418-A3FB-0B40A5FCCD1B}" type="presParOf" srcId="{ADBFF6E4-EE26-456B-B2F4-07071D32DE83}" destId="{DEA67200-EEA2-4E5D-BD30-65959D88C990}" srcOrd="1" destOrd="0" presId="urn:microsoft.com/office/officeart/2008/layout/HorizontalMultiLevelHierarchy"/>
    <dgm:cxn modelId="{C5F58C70-D369-4F87-9550-8CFB29BCCB2C}" type="presParOf" srcId="{DEA67200-EEA2-4E5D-BD30-65959D88C990}" destId="{34B352EF-6D0E-4C95-A79C-353202372E8C}" srcOrd="0" destOrd="0" presId="urn:microsoft.com/office/officeart/2008/layout/HorizontalMultiLevelHierarchy"/>
    <dgm:cxn modelId="{09DC34A8-5F90-4210-A9A6-43CC3C6BB924}" type="presParOf" srcId="{34B352EF-6D0E-4C95-A79C-353202372E8C}" destId="{82785A94-1D89-4DED-85E2-8996689FE566}" srcOrd="0" destOrd="0" presId="urn:microsoft.com/office/officeart/2008/layout/HorizontalMultiLevelHierarchy"/>
    <dgm:cxn modelId="{88A82939-7367-47CD-BB4B-0282E0D859FC}" type="presParOf" srcId="{DEA67200-EEA2-4E5D-BD30-65959D88C990}" destId="{44A2D0D3-3257-4C8D-9687-504659A15DFC}" srcOrd="1" destOrd="0" presId="urn:microsoft.com/office/officeart/2008/layout/HorizontalMultiLevelHierarchy"/>
    <dgm:cxn modelId="{845E9143-D323-45F4-8FBF-B2A0549B1CBF}" type="presParOf" srcId="{44A2D0D3-3257-4C8D-9687-504659A15DFC}" destId="{FCC0EC03-991F-4E21-A0EC-0CADB59AD7FC}" srcOrd="0" destOrd="0" presId="urn:microsoft.com/office/officeart/2008/layout/HorizontalMultiLevelHierarchy"/>
    <dgm:cxn modelId="{CEB2326E-B54C-4274-925B-DDFB506BD72F}" type="presParOf" srcId="{44A2D0D3-3257-4C8D-9687-504659A15DFC}" destId="{E11D5679-7F26-4163-8B63-84F66D726E98}" srcOrd="1" destOrd="0" presId="urn:microsoft.com/office/officeart/2008/layout/HorizontalMultiLevelHierarchy"/>
    <dgm:cxn modelId="{8102A85A-41EC-4861-8230-8D937F889043}" type="presParOf" srcId="{DEA67200-EEA2-4E5D-BD30-65959D88C990}" destId="{2A661CA8-DC43-4188-8EA5-CE12297306C1}" srcOrd="2" destOrd="0" presId="urn:microsoft.com/office/officeart/2008/layout/HorizontalMultiLevelHierarchy"/>
    <dgm:cxn modelId="{712A7AAE-75E9-41E7-A317-1736A4E4BA53}" type="presParOf" srcId="{2A661CA8-DC43-4188-8EA5-CE12297306C1}" destId="{AFBC782D-8F15-4DC8-80B4-B7663FAEDB02}" srcOrd="0" destOrd="0" presId="urn:microsoft.com/office/officeart/2008/layout/HorizontalMultiLevelHierarchy"/>
    <dgm:cxn modelId="{BDC4EA90-C63A-492E-BFE4-2E88DAC83DDF}" type="presParOf" srcId="{DEA67200-EEA2-4E5D-BD30-65959D88C990}" destId="{830431FB-F6DC-429B-8CDF-B2D9509C3DBD}" srcOrd="3" destOrd="0" presId="urn:microsoft.com/office/officeart/2008/layout/HorizontalMultiLevelHierarchy"/>
    <dgm:cxn modelId="{A3E44F52-9E3C-4AD6-96C4-96E279D3BC17}" type="presParOf" srcId="{830431FB-F6DC-429B-8CDF-B2D9509C3DBD}" destId="{DDBD1926-4B88-4D41-BFC1-8AA6C9921EC3}" srcOrd="0" destOrd="0" presId="urn:microsoft.com/office/officeart/2008/layout/HorizontalMultiLevelHierarchy"/>
    <dgm:cxn modelId="{798AD146-3B3C-4152-860A-020A1B5E7118}" type="presParOf" srcId="{830431FB-F6DC-429B-8CDF-B2D9509C3DBD}" destId="{0CE0EE34-FA37-44A6-96B2-308655DB4197}" srcOrd="1" destOrd="0" presId="urn:microsoft.com/office/officeart/2008/layout/HorizontalMultiLevelHierarchy"/>
    <dgm:cxn modelId="{4416E25B-29C4-4389-8583-0151C5A23662}" type="presParOf" srcId="{DEA67200-EEA2-4E5D-BD30-65959D88C990}" destId="{4A2F83F5-6B81-46C2-81BA-DB4A564B8236}" srcOrd="4" destOrd="0" presId="urn:microsoft.com/office/officeart/2008/layout/HorizontalMultiLevelHierarchy"/>
    <dgm:cxn modelId="{93B7B349-4B81-49C1-9988-A90272EDC044}" type="presParOf" srcId="{4A2F83F5-6B81-46C2-81BA-DB4A564B8236}" destId="{60772F17-EC67-4EDC-9E8B-8FA36DA5EF78}" srcOrd="0" destOrd="0" presId="urn:microsoft.com/office/officeart/2008/layout/HorizontalMultiLevelHierarchy"/>
    <dgm:cxn modelId="{FC33FC6A-CDA6-4AFC-ABB7-77CE240126F2}" type="presParOf" srcId="{DEA67200-EEA2-4E5D-BD30-65959D88C990}" destId="{C0CA5631-068F-4FCF-8493-6E5F33EF6F97}" srcOrd="5" destOrd="0" presId="urn:microsoft.com/office/officeart/2008/layout/HorizontalMultiLevelHierarchy"/>
    <dgm:cxn modelId="{C31644D3-8258-4826-BD9E-B22E8CEB8C22}" type="presParOf" srcId="{C0CA5631-068F-4FCF-8493-6E5F33EF6F97}" destId="{8A99FA87-C78F-423E-B8DC-D51C3E865555}" srcOrd="0" destOrd="0" presId="urn:microsoft.com/office/officeart/2008/layout/HorizontalMultiLevelHierarchy"/>
    <dgm:cxn modelId="{570B87CC-8F58-4D99-8CCF-79F38AEA618C}" type="presParOf" srcId="{C0CA5631-068F-4FCF-8493-6E5F33EF6F97}" destId="{0D305C2E-42E4-49B8-8A87-87DB635B6658}" srcOrd="1" destOrd="0" presId="urn:microsoft.com/office/officeart/2008/layout/HorizontalMultiLevelHierarchy"/>
    <dgm:cxn modelId="{FDD31B05-4D55-4662-AD79-73F1CFE0F002}" type="presParOf" srcId="{DEA67200-EEA2-4E5D-BD30-65959D88C990}" destId="{1D72B82A-BD8E-4F9C-9E6D-F13CE0F4729B}" srcOrd="6" destOrd="0" presId="urn:microsoft.com/office/officeart/2008/layout/HorizontalMultiLevelHierarchy"/>
    <dgm:cxn modelId="{2907E4EF-E474-4217-A7B9-B0483C5214C7}" type="presParOf" srcId="{1D72B82A-BD8E-4F9C-9E6D-F13CE0F4729B}" destId="{D90F45F4-B865-4D1A-89B3-F4FB427984C3}" srcOrd="0" destOrd="0" presId="urn:microsoft.com/office/officeart/2008/layout/HorizontalMultiLevelHierarchy"/>
    <dgm:cxn modelId="{F9F56D2F-A701-4835-84FE-0F78278B8B69}" type="presParOf" srcId="{DEA67200-EEA2-4E5D-BD30-65959D88C990}" destId="{03A4CD40-C33F-4E73-81B8-4E3FE7D55A05}" srcOrd="7" destOrd="0" presId="urn:microsoft.com/office/officeart/2008/layout/HorizontalMultiLevelHierarchy"/>
    <dgm:cxn modelId="{4572DDDD-B551-4B9F-9CD2-3DD93BC6F51F}" type="presParOf" srcId="{03A4CD40-C33F-4E73-81B8-4E3FE7D55A05}" destId="{F00071B2-61DD-4BDC-A219-51543444E0A4}" srcOrd="0" destOrd="0" presId="urn:microsoft.com/office/officeart/2008/layout/HorizontalMultiLevelHierarchy"/>
    <dgm:cxn modelId="{EFEDB094-9092-4629-AA28-B97AB994D4B7}" type="presParOf" srcId="{03A4CD40-C33F-4E73-81B8-4E3FE7D55A05}" destId="{E7C98771-AE8E-43CD-A620-17F592BDA0D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CBF15F-3E43-42BB-AEDD-792C4477AEBA}" type="doc">
      <dgm:prSet loTypeId="urn:microsoft.com/office/officeart/2005/8/layout/arrow2" loCatId="process" qsTypeId="urn:microsoft.com/office/officeart/2005/8/quickstyle/simple1" qsCatId="simple" csTypeId="urn:microsoft.com/office/officeart/2005/8/colors/accent1_2" csCatId="accent1" phldr="1"/>
      <dgm:spPr/>
    </dgm:pt>
    <dgm:pt modelId="{D3213E03-443C-408B-BF8D-30E0C963B574}">
      <dgm:prSet phldrT="[文本]" custT="1"/>
      <dgm:spPr/>
      <dgm:t>
        <a:bodyPr/>
        <a:lstStyle/>
        <a:p>
          <a:r>
            <a:rPr lang="en-US" altLang="zh-CN" sz="1800" dirty="0" smtClean="0"/>
            <a:t>GB</a:t>
          </a:r>
          <a:endParaRPr lang="zh-CN" altLang="en-US" sz="1800" dirty="0"/>
        </a:p>
      </dgm:t>
    </dgm:pt>
    <dgm:pt modelId="{A496B65F-E91C-4539-8D99-1D627233DB05}" type="parTrans" cxnId="{3397CF5E-9D62-44CE-AF9C-70341C0ACDE3}">
      <dgm:prSet/>
      <dgm:spPr/>
      <dgm:t>
        <a:bodyPr/>
        <a:lstStyle/>
        <a:p>
          <a:endParaRPr lang="zh-CN" altLang="en-US"/>
        </a:p>
      </dgm:t>
    </dgm:pt>
    <dgm:pt modelId="{FF13849F-C263-431C-8AFE-72C36E15774D}" type="sibTrans" cxnId="{3397CF5E-9D62-44CE-AF9C-70341C0ACDE3}">
      <dgm:prSet/>
      <dgm:spPr/>
      <dgm:t>
        <a:bodyPr/>
        <a:lstStyle/>
        <a:p>
          <a:endParaRPr lang="zh-CN" altLang="en-US"/>
        </a:p>
      </dgm:t>
    </dgm:pt>
    <dgm:pt modelId="{CD2D505B-3554-4060-A0F1-B09B400867A5}">
      <dgm:prSet phldrT="[文本]" custT="1"/>
      <dgm:spPr/>
      <dgm:t>
        <a:bodyPr/>
        <a:lstStyle/>
        <a:p>
          <a:r>
            <a:rPr lang="en-US" altLang="zh-CN" sz="2400" dirty="0" smtClean="0"/>
            <a:t>TB</a:t>
          </a:r>
          <a:endParaRPr lang="zh-CN" altLang="en-US" sz="2400" dirty="0"/>
        </a:p>
      </dgm:t>
    </dgm:pt>
    <dgm:pt modelId="{FB8BFE6F-8A3A-4493-A4EB-A015659F8BAA}" type="parTrans" cxnId="{B1345BA9-76F3-4BD5-BCCB-788F3CE33406}">
      <dgm:prSet/>
      <dgm:spPr/>
      <dgm:t>
        <a:bodyPr/>
        <a:lstStyle/>
        <a:p>
          <a:endParaRPr lang="zh-CN" altLang="en-US"/>
        </a:p>
      </dgm:t>
    </dgm:pt>
    <dgm:pt modelId="{D80081B2-6FEA-456F-B05F-A27BB5298DE1}" type="sibTrans" cxnId="{B1345BA9-76F3-4BD5-BCCB-788F3CE33406}">
      <dgm:prSet/>
      <dgm:spPr/>
      <dgm:t>
        <a:bodyPr/>
        <a:lstStyle/>
        <a:p>
          <a:endParaRPr lang="zh-CN" altLang="en-US"/>
        </a:p>
      </dgm:t>
    </dgm:pt>
    <dgm:pt modelId="{2C08D4AE-49B5-4D76-AC30-B4755CEF54B2}">
      <dgm:prSet phldrT="[文本]" custT="1"/>
      <dgm:spPr/>
      <dgm:t>
        <a:bodyPr/>
        <a:lstStyle/>
        <a:p>
          <a:r>
            <a:rPr lang="en-US" altLang="zh-CN" sz="2800" dirty="0" smtClean="0"/>
            <a:t>PB</a:t>
          </a:r>
          <a:endParaRPr lang="zh-CN" altLang="en-US" sz="2800" dirty="0"/>
        </a:p>
      </dgm:t>
    </dgm:pt>
    <dgm:pt modelId="{227825CF-ABAB-4F4A-AE51-F6FBF70BA516}" type="parTrans" cxnId="{216C72EE-55AF-4378-8DAA-C72F3043665B}">
      <dgm:prSet/>
      <dgm:spPr/>
      <dgm:t>
        <a:bodyPr/>
        <a:lstStyle/>
        <a:p>
          <a:endParaRPr lang="zh-CN" altLang="en-US"/>
        </a:p>
      </dgm:t>
    </dgm:pt>
    <dgm:pt modelId="{B2E70F28-B543-4253-BD09-F9EAA29EAFCD}" type="sibTrans" cxnId="{216C72EE-55AF-4378-8DAA-C72F3043665B}">
      <dgm:prSet/>
      <dgm:spPr/>
      <dgm:t>
        <a:bodyPr/>
        <a:lstStyle/>
        <a:p>
          <a:endParaRPr lang="zh-CN" altLang="en-US"/>
        </a:p>
      </dgm:t>
    </dgm:pt>
    <dgm:pt modelId="{4223DE39-05D8-49D8-A593-60F6F6E5060B}">
      <dgm:prSet phldrT="[文本]" custT="1"/>
      <dgm:spPr/>
      <dgm:t>
        <a:bodyPr/>
        <a:lstStyle/>
        <a:p>
          <a:r>
            <a:rPr lang="en-US" altLang="zh-CN" sz="4000" dirty="0" smtClean="0"/>
            <a:t>ZB</a:t>
          </a:r>
          <a:endParaRPr lang="zh-CN" altLang="en-US" sz="4000" dirty="0"/>
        </a:p>
      </dgm:t>
    </dgm:pt>
    <dgm:pt modelId="{EA597581-16D1-42B1-B8D6-5042B3CB2D4F}" type="parTrans" cxnId="{A5B541E9-C535-460D-AF70-229083EA95B2}">
      <dgm:prSet/>
      <dgm:spPr/>
      <dgm:t>
        <a:bodyPr/>
        <a:lstStyle/>
        <a:p>
          <a:endParaRPr lang="zh-CN" altLang="en-US"/>
        </a:p>
      </dgm:t>
    </dgm:pt>
    <dgm:pt modelId="{B181D81F-CDEC-4EE6-8324-7D456EAF1D92}" type="sibTrans" cxnId="{A5B541E9-C535-460D-AF70-229083EA95B2}">
      <dgm:prSet/>
      <dgm:spPr/>
      <dgm:t>
        <a:bodyPr/>
        <a:lstStyle/>
        <a:p>
          <a:endParaRPr lang="zh-CN" altLang="en-US"/>
        </a:p>
      </dgm:t>
    </dgm:pt>
    <dgm:pt modelId="{2965EB1A-69AE-4B56-A7B4-37D1E15F029E}">
      <dgm:prSet phldrT="[文本]" custT="1"/>
      <dgm:spPr/>
      <dgm:t>
        <a:bodyPr/>
        <a:lstStyle/>
        <a:p>
          <a:r>
            <a:rPr lang="en-US" altLang="zh-CN" sz="3200" dirty="0" smtClean="0"/>
            <a:t>EB</a:t>
          </a:r>
          <a:endParaRPr lang="zh-CN" altLang="en-US" sz="3200" dirty="0"/>
        </a:p>
      </dgm:t>
    </dgm:pt>
    <dgm:pt modelId="{CBCF9E50-6EE6-4DBB-BDAD-5AA0A33A5012}" type="parTrans" cxnId="{F86636AC-675B-45C2-A0E3-BB71C5330433}">
      <dgm:prSet/>
      <dgm:spPr/>
      <dgm:t>
        <a:bodyPr/>
        <a:lstStyle/>
        <a:p>
          <a:endParaRPr lang="zh-CN" altLang="en-US"/>
        </a:p>
      </dgm:t>
    </dgm:pt>
    <dgm:pt modelId="{5B09A628-7B06-43EC-A415-3CF1AB33E4EF}" type="sibTrans" cxnId="{F86636AC-675B-45C2-A0E3-BB71C5330433}">
      <dgm:prSet/>
      <dgm:spPr/>
      <dgm:t>
        <a:bodyPr/>
        <a:lstStyle/>
        <a:p>
          <a:endParaRPr lang="zh-CN" altLang="en-US"/>
        </a:p>
      </dgm:t>
    </dgm:pt>
    <dgm:pt modelId="{C6F8529E-2690-4228-8615-73D57ACE8FFA}" type="pres">
      <dgm:prSet presAssocID="{67CBF15F-3E43-42BB-AEDD-792C4477AEBA}" presName="arrowDiagram" presStyleCnt="0">
        <dgm:presLayoutVars>
          <dgm:chMax val="5"/>
          <dgm:dir/>
          <dgm:resizeHandles val="exact"/>
        </dgm:presLayoutVars>
      </dgm:prSet>
      <dgm:spPr/>
    </dgm:pt>
    <dgm:pt modelId="{3436D21A-DAC8-4F66-A2E9-536B9F9F3AC3}" type="pres">
      <dgm:prSet presAssocID="{67CBF15F-3E43-42BB-AEDD-792C4477AEBA}" presName="arrow" presStyleLbl="bgShp" presStyleIdx="0" presStyleCnt="1"/>
      <dgm:spPr/>
    </dgm:pt>
    <dgm:pt modelId="{DBA76F0E-51BB-46F7-9E03-7771130BB3C4}" type="pres">
      <dgm:prSet presAssocID="{67CBF15F-3E43-42BB-AEDD-792C4477AEBA}" presName="arrowDiagram5" presStyleCnt="0"/>
      <dgm:spPr/>
    </dgm:pt>
    <dgm:pt modelId="{54CDAC66-8CC4-4CFD-932E-E5B6B198F669}" type="pres">
      <dgm:prSet presAssocID="{D3213E03-443C-408B-BF8D-30E0C963B574}" presName="bullet5a" presStyleLbl="node1" presStyleIdx="0" presStyleCnt="5"/>
      <dgm:spPr/>
    </dgm:pt>
    <dgm:pt modelId="{FCDF2DD5-97E6-4374-A9A9-7D1A7DE4E3B4}" type="pres">
      <dgm:prSet presAssocID="{D3213E03-443C-408B-BF8D-30E0C963B574}" presName="textBox5a" presStyleLbl="revTx" presStyleIdx="0" presStyleCnt="5">
        <dgm:presLayoutVars>
          <dgm:bulletEnabled val="1"/>
        </dgm:presLayoutVars>
      </dgm:prSet>
      <dgm:spPr/>
      <dgm:t>
        <a:bodyPr/>
        <a:lstStyle/>
        <a:p>
          <a:endParaRPr lang="zh-CN" altLang="en-US"/>
        </a:p>
      </dgm:t>
    </dgm:pt>
    <dgm:pt modelId="{ABB9D810-21FB-46EB-AC13-B79A601851F0}" type="pres">
      <dgm:prSet presAssocID="{CD2D505B-3554-4060-A0F1-B09B400867A5}" presName="bullet5b" presStyleLbl="node1" presStyleIdx="1" presStyleCnt="5"/>
      <dgm:spPr/>
    </dgm:pt>
    <dgm:pt modelId="{34E60271-8A25-45F2-BB71-FBF131464395}" type="pres">
      <dgm:prSet presAssocID="{CD2D505B-3554-4060-A0F1-B09B400867A5}" presName="textBox5b" presStyleLbl="revTx" presStyleIdx="1" presStyleCnt="5">
        <dgm:presLayoutVars>
          <dgm:bulletEnabled val="1"/>
        </dgm:presLayoutVars>
      </dgm:prSet>
      <dgm:spPr/>
      <dgm:t>
        <a:bodyPr/>
        <a:lstStyle/>
        <a:p>
          <a:endParaRPr lang="zh-CN" altLang="en-US"/>
        </a:p>
      </dgm:t>
    </dgm:pt>
    <dgm:pt modelId="{4F40134C-821E-4B35-9AC0-FB93606407E6}" type="pres">
      <dgm:prSet presAssocID="{2C08D4AE-49B5-4D76-AC30-B4755CEF54B2}" presName="bullet5c" presStyleLbl="node1" presStyleIdx="2" presStyleCnt="5"/>
      <dgm:spPr/>
    </dgm:pt>
    <dgm:pt modelId="{4F48BDF3-224C-435E-9A33-026BCE819292}" type="pres">
      <dgm:prSet presAssocID="{2C08D4AE-49B5-4D76-AC30-B4755CEF54B2}" presName="textBox5c" presStyleLbl="revTx" presStyleIdx="2" presStyleCnt="5">
        <dgm:presLayoutVars>
          <dgm:bulletEnabled val="1"/>
        </dgm:presLayoutVars>
      </dgm:prSet>
      <dgm:spPr/>
      <dgm:t>
        <a:bodyPr/>
        <a:lstStyle/>
        <a:p>
          <a:endParaRPr lang="zh-CN" altLang="en-US"/>
        </a:p>
      </dgm:t>
    </dgm:pt>
    <dgm:pt modelId="{D9554694-E02A-4E0A-B0F9-BCEDC8B23156}" type="pres">
      <dgm:prSet presAssocID="{2965EB1A-69AE-4B56-A7B4-37D1E15F029E}" presName="bullet5d" presStyleLbl="node1" presStyleIdx="3" presStyleCnt="5"/>
      <dgm:spPr/>
    </dgm:pt>
    <dgm:pt modelId="{4046C59F-6D0A-45A0-8B88-B8B57623365A}" type="pres">
      <dgm:prSet presAssocID="{2965EB1A-69AE-4B56-A7B4-37D1E15F029E}" presName="textBox5d" presStyleLbl="revTx" presStyleIdx="3" presStyleCnt="5">
        <dgm:presLayoutVars>
          <dgm:bulletEnabled val="1"/>
        </dgm:presLayoutVars>
      </dgm:prSet>
      <dgm:spPr/>
      <dgm:t>
        <a:bodyPr/>
        <a:lstStyle/>
        <a:p>
          <a:endParaRPr lang="zh-CN" altLang="en-US"/>
        </a:p>
      </dgm:t>
    </dgm:pt>
    <dgm:pt modelId="{F284B970-4909-4FE1-82B2-0AA86EB34364}" type="pres">
      <dgm:prSet presAssocID="{4223DE39-05D8-49D8-A593-60F6F6E5060B}" presName="bullet5e" presStyleLbl="node1" presStyleIdx="4" presStyleCnt="5"/>
      <dgm:spPr>
        <a:solidFill>
          <a:schemeClr val="accent2">
            <a:lumMod val="60000"/>
            <a:lumOff val="40000"/>
          </a:schemeClr>
        </a:solidFill>
      </dgm:spPr>
    </dgm:pt>
    <dgm:pt modelId="{E7B27A65-82F7-4DF6-87C6-9D961CAC23CF}" type="pres">
      <dgm:prSet presAssocID="{4223DE39-05D8-49D8-A593-60F6F6E5060B}" presName="textBox5e" presStyleLbl="revTx" presStyleIdx="4" presStyleCnt="5" custLinFactNeighborX="-18883" custLinFactNeighborY="2627">
        <dgm:presLayoutVars>
          <dgm:bulletEnabled val="1"/>
        </dgm:presLayoutVars>
      </dgm:prSet>
      <dgm:spPr/>
      <dgm:t>
        <a:bodyPr/>
        <a:lstStyle/>
        <a:p>
          <a:endParaRPr lang="zh-CN" altLang="en-US"/>
        </a:p>
      </dgm:t>
    </dgm:pt>
  </dgm:ptLst>
  <dgm:cxnLst>
    <dgm:cxn modelId="{3397CF5E-9D62-44CE-AF9C-70341C0ACDE3}" srcId="{67CBF15F-3E43-42BB-AEDD-792C4477AEBA}" destId="{D3213E03-443C-408B-BF8D-30E0C963B574}" srcOrd="0" destOrd="0" parTransId="{A496B65F-E91C-4539-8D99-1D627233DB05}" sibTransId="{FF13849F-C263-431C-8AFE-72C36E15774D}"/>
    <dgm:cxn modelId="{216C72EE-55AF-4378-8DAA-C72F3043665B}" srcId="{67CBF15F-3E43-42BB-AEDD-792C4477AEBA}" destId="{2C08D4AE-49B5-4D76-AC30-B4755CEF54B2}" srcOrd="2" destOrd="0" parTransId="{227825CF-ABAB-4F4A-AE51-F6FBF70BA516}" sibTransId="{B2E70F28-B543-4253-BD09-F9EAA29EAFCD}"/>
    <dgm:cxn modelId="{0F504A2C-56A6-44FC-A33F-082CAFF4073F}" type="presOf" srcId="{2965EB1A-69AE-4B56-A7B4-37D1E15F029E}" destId="{4046C59F-6D0A-45A0-8B88-B8B57623365A}" srcOrd="0" destOrd="0" presId="urn:microsoft.com/office/officeart/2005/8/layout/arrow2"/>
    <dgm:cxn modelId="{57617D8C-18C1-487A-BCB2-54D6E3CB66FB}" type="presOf" srcId="{4223DE39-05D8-49D8-A593-60F6F6E5060B}" destId="{E7B27A65-82F7-4DF6-87C6-9D961CAC23CF}" srcOrd="0" destOrd="0" presId="urn:microsoft.com/office/officeart/2005/8/layout/arrow2"/>
    <dgm:cxn modelId="{79F231CC-E129-42DE-B669-0877F0DC1C12}" type="presOf" srcId="{D3213E03-443C-408B-BF8D-30E0C963B574}" destId="{FCDF2DD5-97E6-4374-A9A9-7D1A7DE4E3B4}" srcOrd="0" destOrd="0" presId="urn:microsoft.com/office/officeart/2005/8/layout/arrow2"/>
    <dgm:cxn modelId="{A5B541E9-C535-460D-AF70-229083EA95B2}" srcId="{67CBF15F-3E43-42BB-AEDD-792C4477AEBA}" destId="{4223DE39-05D8-49D8-A593-60F6F6E5060B}" srcOrd="4" destOrd="0" parTransId="{EA597581-16D1-42B1-B8D6-5042B3CB2D4F}" sibTransId="{B181D81F-CDEC-4EE6-8324-7D456EAF1D92}"/>
    <dgm:cxn modelId="{1DBA492D-37FB-4964-8CD7-A941BC408EA8}" type="presOf" srcId="{67CBF15F-3E43-42BB-AEDD-792C4477AEBA}" destId="{C6F8529E-2690-4228-8615-73D57ACE8FFA}" srcOrd="0" destOrd="0" presId="urn:microsoft.com/office/officeart/2005/8/layout/arrow2"/>
    <dgm:cxn modelId="{B1345BA9-76F3-4BD5-BCCB-788F3CE33406}" srcId="{67CBF15F-3E43-42BB-AEDD-792C4477AEBA}" destId="{CD2D505B-3554-4060-A0F1-B09B400867A5}" srcOrd="1" destOrd="0" parTransId="{FB8BFE6F-8A3A-4493-A4EB-A015659F8BAA}" sibTransId="{D80081B2-6FEA-456F-B05F-A27BB5298DE1}"/>
    <dgm:cxn modelId="{7B2A40A0-EC1D-4612-B3B5-D1EE74D17D05}" type="presOf" srcId="{CD2D505B-3554-4060-A0F1-B09B400867A5}" destId="{34E60271-8A25-45F2-BB71-FBF131464395}" srcOrd="0" destOrd="0" presId="urn:microsoft.com/office/officeart/2005/8/layout/arrow2"/>
    <dgm:cxn modelId="{F86636AC-675B-45C2-A0E3-BB71C5330433}" srcId="{67CBF15F-3E43-42BB-AEDD-792C4477AEBA}" destId="{2965EB1A-69AE-4B56-A7B4-37D1E15F029E}" srcOrd="3" destOrd="0" parTransId="{CBCF9E50-6EE6-4DBB-BDAD-5AA0A33A5012}" sibTransId="{5B09A628-7B06-43EC-A415-3CF1AB33E4EF}"/>
    <dgm:cxn modelId="{AA866CDE-76EB-477D-8001-D9804252D209}" type="presOf" srcId="{2C08D4AE-49B5-4D76-AC30-B4755CEF54B2}" destId="{4F48BDF3-224C-435E-9A33-026BCE819292}" srcOrd="0" destOrd="0" presId="urn:microsoft.com/office/officeart/2005/8/layout/arrow2"/>
    <dgm:cxn modelId="{80D66607-DB8C-442D-B01A-B3358495974A}" type="presParOf" srcId="{C6F8529E-2690-4228-8615-73D57ACE8FFA}" destId="{3436D21A-DAC8-4F66-A2E9-536B9F9F3AC3}" srcOrd="0" destOrd="0" presId="urn:microsoft.com/office/officeart/2005/8/layout/arrow2"/>
    <dgm:cxn modelId="{8498473A-C1C7-4FCD-8C8D-77A6EF8EE25E}" type="presParOf" srcId="{C6F8529E-2690-4228-8615-73D57ACE8FFA}" destId="{DBA76F0E-51BB-46F7-9E03-7771130BB3C4}" srcOrd="1" destOrd="0" presId="urn:microsoft.com/office/officeart/2005/8/layout/arrow2"/>
    <dgm:cxn modelId="{165382A5-55F4-4700-A42F-A48945C16740}" type="presParOf" srcId="{DBA76F0E-51BB-46F7-9E03-7771130BB3C4}" destId="{54CDAC66-8CC4-4CFD-932E-E5B6B198F669}" srcOrd="0" destOrd="0" presId="urn:microsoft.com/office/officeart/2005/8/layout/arrow2"/>
    <dgm:cxn modelId="{A220F2C8-281C-439E-9FA7-D1FCAB898221}" type="presParOf" srcId="{DBA76F0E-51BB-46F7-9E03-7771130BB3C4}" destId="{FCDF2DD5-97E6-4374-A9A9-7D1A7DE4E3B4}" srcOrd="1" destOrd="0" presId="urn:microsoft.com/office/officeart/2005/8/layout/arrow2"/>
    <dgm:cxn modelId="{BE1B1695-BEDF-489E-ABBA-E8612AB0632B}" type="presParOf" srcId="{DBA76F0E-51BB-46F7-9E03-7771130BB3C4}" destId="{ABB9D810-21FB-46EB-AC13-B79A601851F0}" srcOrd="2" destOrd="0" presId="urn:microsoft.com/office/officeart/2005/8/layout/arrow2"/>
    <dgm:cxn modelId="{FB636A26-53A9-4F0E-9A52-1114DB77EDFA}" type="presParOf" srcId="{DBA76F0E-51BB-46F7-9E03-7771130BB3C4}" destId="{34E60271-8A25-45F2-BB71-FBF131464395}" srcOrd="3" destOrd="0" presId="urn:microsoft.com/office/officeart/2005/8/layout/arrow2"/>
    <dgm:cxn modelId="{788D7665-4FC2-4BB0-9AF4-5764B52405EA}" type="presParOf" srcId="{DBA76F0E-51BB-46F7-9E03-7771130BB3C4}" destId="{4F40134C-821E-4B35-9AC0-FB93606407E6}" srcOrd="4" destOrd="0" presId="urn:microsoft.com/office/officeart/2005/8/layout/arrow2"/>
    <dgm:cxn modelId="{9B751C4D-6D5A-4127-9EBC-EE75A1356312}" type="presParOf" srcId="{DBA76F0E-51BB-46F7-9E03-7771130BB3C4}" destId="{4F48BDF3-224C-435E-9A33-026BCE819292}" srcOrd="5" destOrd="0" presId="urn:microsoft.com/office/officeart/2005/8/layout/arrow2"/>
    <dgm:cxn modelId="{C71F385E-44A0-4A42-B7AD-5E2DC365BC92}" type="presParOf" srcId="{DBA76F0E-51BB-46F7-9E03-7771130BB3C4}" destId="{D9554694-E02A-4E0A-B0F9-BCEDC8B23156}" srcOrd="6" destOrd="0" presId="urn:microsoft.com/office/officeart/2005/8/layout/arrow2"/>
    <dgm:cxn modelId="{F4056676-B830-406C-87B8-50BD0C78F2E7}" type="presParOf" srcId="{DBA76F0E-51BB-46F7-9E03-7771130BB3C4}" destId="{4046C59F-6D0A-45A0-8B88-B8B57623365A}" srcOrd="7" destOrd="0" presId="urn:microsoft.com/office/officeart/2005/8/layout/arrow2"/>
    <dgm:cxn modelId="{2F12D71D-B730-44D7-B511-4249A7CEAA2F}" type="presParOf" srcId="{DBA76F0E-51BB-46F7-9E03-7771130BB3C4}" destId="{F284B970-4909-4FE1-82B2-0AA86EB34364}" srcOrd="8" destOrd="0" presId="urn:microsoft.com/office/officeart/2005/8/layout/arrow2"/>
    <dgm:cxn modelId="{DE9DC181-D620-4087-834C-6A652A446354}" type="presParOf" srcId="{DBA76F0E-51BB-46F7-9E03-7771130BB3C4}" destId="{E7B27A65-82F7-4DF6-87C6-9D961CAC23CF}"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B1EB5E-6EF2-4822-AB00-058C6AA7896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CN" altLang="en-US"/>
        </a:p>
      </dgm:t>
    </dgm:pt>
    <dgm:pt modelId="{245CA9F2-7AD2-4EA4-8823-2CD50386BD47}">
      <dgm:prSet custT="1"/>
      <dgm:spPr/>
      <dgm:t>
        <a:bodyPr/>
        <a:lstStyle/>
        <a:p>
          <a:pPr rtl="0">
            <a:lnSpc>
              <a:spcPct val="100000"/>
            </a:lnSpc>
          </a:pPr>
          <a:r>
            <a:rPr lang="zh-CN" sz="2400" dirty="0" smtClean="0">
              <a:latin typeface="黑体" panose="02010609060101010101" pitchFamily="49" charset="-122"/>
              <a:ea typeface="黑体" panose="02010609060101010101" pitchFamily="49" charset="-122"/>
            </a:rPr>
            <a:t>大数据是在传统数据库学科的分支</a:t>
          </a:r>
          <a:r>
            <a:rPr lang="en-US" sz="2400" dirty="0" smtClean="0">
              <a:latin typeface="黑体" panose="02010609060101010101" pitchFamily="49" charset="-122"/>
              <a:ea typeface="黑体" panose="02010609060101010101" pitchFamily="49" charset="-122"/>
            </a:rPr>
            <a:t>——</a:t>
          </a:r>
          <a:r>
            <a:rPr lang="zh-CN" sz="2400" dirty="0" smtClean="0">
              <a:latin typeface="黑体" panose="02010609060101010101" pitchFamily="49" charset="-122"/>
              <a:ea typeface="黑体" panose="02010609060101010101" pitchFamily="49" charset="-122"/>
            </a:rPr>
            <a:t>数据仓库与数据挖掘的基础上进一步发展起来的。但有两点比较主要的不同：</a:t>
          </a:r>
          <a:endParaRPr lang="zh-CN" sz="2400" dirty="0">
            <a:latin typeface="黑体" panose="02010609060101010101" pitchFamily="49" charset="-122"/>
            <a:ea typeface="黑体" panose="02010609060101010101" pitchFamily="49" charset="-122"/>
          </a:endParaRPr>
        </a:p>
      </dgm:t>
    </dgm:pt>
    <dgm:pt modelId="{BF5EDDA5-A397-455D-AB5E-CE827E93CE3C}" type="parTrans" cxnId="{907BEC1B-CAB3-47AC-9ACB-7255D0B37EA4}">
      <dgm:prSet/>
      <dgm:spPr/>
      <dgm:t>
        <a:bodyPr/>
        <a:lstStyle/>
        <a:p>
          <a:pPr>
            <a:lnSpc>
              <a:spcPct val="100000"/>
            </a:lnSpc>
          </a:pPr>
          <a:endParaRPr lang="zh-CN" altLang="en-US"/>
        </a:p>
      </dgm:t>
    </dgm:pt>
    <dgm:pt modelId="{25A6C7C2-35BA-4210-828F-7D2CD2E7CC1E}" type="sibTrans" cxnId="{907BEC1B-CAB3-47AC-9ACB-7255D0B37EA4}">
      <dgm:prSet/>
      <dgm:spPr/>
      <dgm:t>
        <a:bodyPr/>
        <a:lstStyle/>
        <a:p>
          <a:pPr>
            <a:lnSpc>
              <a:spcPct val="100000"/>
            </a:lnSpc>
          </a:pPr>
          <a:endParaRPr lang="zh-CN" altLang="en-US"/>
        </a:p>
      </dgm:t>
    </dgm:pt>
    <dgm:pt modelId="{F08FDDC5-F62F-438C-A4CE-598556848725}">
      <dgm:prSet/>
      <dgm:spPr/>
      <dgm:t>
        <a:bodyPr/>
        <a:lstStyle/>
        <a:p>
          <a:pPr rtl="0">
            <a:lnSpc>
              <a:spcPct val="100000"/>
            </a:lnSpc>
          </a:pPr>
          <a:r>
            <a:rPr lang="zh-CN" dirty="0" smtClean="0"/>
            <a:t>结构化程度</a:t>
          </a:r>
          <a:r>
            <a:rPr lang="zh-CN" altLang="en-US" dirty="0" smtClean="0"/>
            <a:t>：</a:t>
          </a:r>
          <a:r>
            <a:rPr lang="zh-CN" b="1" dirty="0" smtClean="0"/>
            <a:t>传统数据库保存的是结构化或者半结构化的数据，</a:t>
          </a:r>
          <a:r>
            <a:rPr lang="zh-CN" dirty="0" smtClean="0"/>
            <a:t>以二维表或者标准</a:t>
          </a:r>
          <a:r>
            <a:rPr lang="en-US" dirty="0" smtClean="0"/>
            <a:t>XML</a:t>
          </a:r>
          <a:r>
            <a:rPr lang="zh-CN" dirty="0" smtClean="0"/>
            <a:t>文件的方式存储数据，由于结构清晰，处理相对容易；</a:t>
          </a:r>
          <a:r>
            <a:rPr lang="zh-CN" b="1" dirty="0" smtClean="0"/>
            <a:t>大数据面向的是一切计算机可以存储的数据格式</a:t>
          </a:r>
          <a:r>
            <a:rPr lang="zh-CN" dirty="0" smtClean="0"/>
            <a:t>，包括互联网上的各种网页、图片、音频、视频，包括办公文档、报表，包括人们在搜索引擎中输入的关键词、在社交网络中的留言、喜好，也包括各种传感器自动收集的监控结果等等，显然不同的格式处理起来更加困难。</a:t>
          </a:r>
          <a:endParaRPr lang="zh-CN" dirty="0"/>
        </a:p>
      </dgm:t>
    </dgm:pt>
    <dgm:pt modelId="{5A489DE5-A6B6-4F5E-8DCB-D2367871AC97}" type="parTrans" cxnId="{0C5A1BC5-D72E-4CA3-8686-771A00B5FB30}">
      <dgm:prSet/>
      <dgm:spPr/>
      <dgm:t>
        <a:bodyPr/>
        <a:lstStyle/>
        <a:p>
          <a:pPr>
            <a:lnSpc>
              <a:spcPct val="100000"/>
            </a:lnSpc>
          </a:pPr>
          <a:endParaRPr lang="zh-CN" altLang="en-US"/>
        </a:p>
      </dgm:t>
    </dgm:pt>
    <dgm:pt modelId="{D2DCFE63-3300-4D03-A500-6C80F6B21F63}" type="sibTrans" cxnId="{0C5A1BC5-D72E-4CA3-8686-771A00B5FB30}">
      <dgm:prSet/>
      <dgm:spPr/>
      <dgm:t>
        <a:bodyPr/>
        <a:lstStyle/>
        <a:p>
          <a:pPr>
            <a:lnSpc>
              <a:spcPct val="100000"/>
            </a:lnSpc>
          </a:pPr>
          <a:endParaRPr lang="zh-CN" altLang="en-US"/>
        </a:p>
      </dgm:t>
    </dgm:pt>
    <dgm:pt modelId="{E99DA542-9344-4C96-8E30-B08BDE08452F}">
      <dgm:prSet/>
      <dgm:spPr/>
      <dgm:t>
        <a:bodyPr/>
        <a:lstStyle/>
        <a:p>
          <a:pPr rtl="0">
            <a:lnSpc>
              <a:spcPct val="100000"/>
            </a:lnSpc>
          </a:pPr>
          <a:r>
            <a:rPr lang="zh-CN" altLang="en-US" dirty="0" smtClean="0"/>
            <a:t>噪声（</a:t>
          </a:r>
          <a:r>
            <a:rPr lang="zh-CN" dirty="0" smtClean="0"/>
            <a:t>异常</a:t>
          </a:r>
          <a:r>
            <a:rPr lang="zh-CN" altLang="en-US" dirty="0" smtClean="0"/>
            <a:t>）</a:t>
          </a:r>
          <a:r>
            <a:rPr lang="zh-CN" dirty="0" smtClean="0"/>
            <a:t>数据的处理</a:t>
          </a:r>
          <a:r>
            <a:rPr lang="zh-CN" altLang="en-US" dirty="0" smtClean="0"/>
            <a:t>：</a:t>
          </a:r>
          <a:r>
            <a:rPr lang="zh-CN" b="1" dirty="0" smtClean="0"/>
            <a:t>传统数据库通常把异常数据先剔除</a:t>
          </a:r>
          <a:r>
            <a:rPr lang="zh-CN" dirty="0" smtClean="0"/>
            <a:t>，应用在需要高精确度的领域，如银行对每个账户的管理；</a:t>
          </a:r>
          <a:r>
            <a:rPr lang="zh-CN" b="1" dirty="0" smtClean="0"/>
            <a:t>大数据则允许异常数据存在</a:t>
          </a:r>
          <a:r>
            <a:rPr lang="zh-CN" dirty="0" smtClean="0"/>
            <a:t>，更多应用在预测方面，找出大量数据中隐藏的关联关系，少量异常数据不会对总体结果产生影响。</a:t>
          </a:r>
          <a:endParaRPr lang="zh-CN" dirty="0"/>
        </a:p>
      </dgm:t>
    </dgm:pt>
    <dgm:pt modelId="{EC71D61F-D882-4A2C-9956-470932564420}" type="parTrans" cxnId="{A3AD6CCA-2F9E-42E0-9A85-9A13601D6BD6}">
      <dgm:prSet/>
      <dgm:spPr/>
      <dgm:t>
        <a:bodyPr/>
        <a:lstStyle/>
        <a:p>
          <a:pPr>
            <a:lnSpc>
              <a:spcPct val="100000"/>
            </a:lnSpc>
          </a:pPr>
          <a:endParaRPr lang="zh-CN" altLang="en-US"/>
        </a:p>
      </dgm:t>
    </dgm:pt>
    <dgm:pt modelId="{B21801A9-1CE0-4BEC-B8C2-03C36F9F9528}" type="sibTrans" cxnId="{A3AD6CCA-2F9E-42E0-9A85-9A13601D6BD6}">
      <dgm:prSet/>
      <dgm:spPr/>
      <dgm:t>
        <a:bodyPr/>
        <a:lstStyle/>
        <a:p>
          <a:pPr>
            <a:lnSpc>
              <a:spcPct val="100000"/>
            </a:lnSpc>
          </a:pPr>
          <a:endParaRPr lang="zh-CN" altLang="en-US"/>
        </a:p>
      </dgm:t>
    </dgm:pt>
    <dgm:pt modelId="{28EDAA0F-64A4-44BF-8F87-4FD26E631B39}" type="pres">
      <dgm:prSet presAssocID="{64B1EB5E-6EF2-4822-AB00-058C6AA78964}" presName="linear" presStyleCnt="0">
        <dgm:presLayoutVars>
          <dgm:animLvl val="lvl"/>
          <dgm:resizeHandles val="exact"/>
        </dgm:presLayoutVars>
      </dgm:prSet>
      <dgm:spPr/>
      <dgm:t>
        <a:bodyPr/>
        <a:lstStyle/>
        <a:p>
          <a:endParaRPr lang="zh-CN" altLang="en-US"/>
        </a:p>
      </dgm:t>
    </dgm:pt>
    <dgm:pt modelId="{4535770F-EEE5-42C9-BBED-112D67C90032}" type="pres">
      <dgm:prSet presAssocID="{245CA9F2-7AD2-4EA4-8823-2CD50386BD47}" presName="parentText" presStyleLbl="node1" presStyleIdx="0" presStyleCnt="1" custScaleY="158586">
        <dgm:presLayoutVars>
          <dgm:chMax val="0"/>
          <dgm:bulletEnabled val="1"/>
        </dgm:presLayoutVars>
      </dgm:prSet>
      <dgm:spPr/>
      <dgm:t>
        <a:bodyPr/>
        <a:lstStyle/>
        <a:p>
          <a:endParaRPr lang="zh-CN" altLang="en-US"/>
        </a:p>
      </dgm:t>
    </dgm:pt>
    <dgm:pt modelId="{12ADD619-945A-4B8C-BEB1-28A1D2129F9E}" type="pres">
      <dgm:prSet presAssocID="{245CA9F2-7AD2-4EA4-8823-2CD50386BD47}" presName="childText" presStyleLbl="revTx" presStyleIdx="0" presStyleCnt="1">
        <dgm:presLayoutVars>
          <dgm:bulletEnabled val="1"/>
        </dgm:presLayoutVars>
      </dgm:prSet>
      <dgm:spPr/>
      <dgm:t>
        <a:bodyPr/>
        <a:lstStyle/>
        <a:p>
          <a:endParaRPr lang="zh-CN" altLang="en-US"/>
        </a:p>
      </dgm:t>
    </dgm:pt>
  </dgm:ptLst>
  <dgm:cxnLst>
    <dgm:cxn modelId="{0C5A1BC5-D72E-4CA3-8686-771A00B5FB30}" srcId="{245CA9F2-7AD2-4EA4-8823-2CD50386BD47}" destId="{F08FDDC5-F62F-438C-A4CE-598556848725}" srcOrd="0" destOrd="0" parTransId="{5A489DE5-A6B6-4F5E-8DCB-D2367871AC97}" sibTransId="{D2DCFE63-3300-4D03-A500-6C80F6B21F63}"/>
    <dgm:cxn modelId="{FE09CF8C-9101-48F0-9BA5-03A70E80B0F9}" type="presOf" srcId="{245CA9F2-7AD2-4EA4-8823-2CD50386BD47}" destId="{4535770F-EEE5-42C9-BBED-112D67C90032}" srcOrd="0" destOrd="0" presId="urn:microsoft.com/office/officeart/2005/8/layout/vList2"/>
    <dgm:cxn modelId="{A3AD6CCA-2F9E-42E0-9A85-9A13601D6BD6}" srcId="{245CA9F2-7AD2-4EA4-8823-2CD50386BD47}" destId="{E99DA542-9344-4C96-8E30-B08BDE08452F}" srcOrd="1" destOrd="0" parTransId="{EC71D61F-D882-4A2C-9956-470932564420}" sibTransId="{B21801A9-1CE0-4BEC-B8C2-03C36F9F9528}"/>
    <dgm:cxn modelId="{CE3336CE-B664-40AF-84AA-977E6999303A}" type="presOf" srcId="{E99DA542-9344-4C96-8E30-B08BDE08452F}" destId="{12ADD619-945A-4B8C-BEB1-28A1D2129F9E}" srcOrd="0" destOrd="1" presId="urn:microsoft.com/office/officeart/2005/8/layout/vList2"/>
    <dgm:cxn modelId="{907BEC1B-CAB3-47AC-9ACB-7255D0B37EA4}" srcId="{64B1EB5E-6EF2-4822-AB00-058C6AA78964}" destId="{245CA9F2-7AD2-4EA4-8823-2CD50386BD47}" srcOrd="0" destOrd="0" parTransId="{BF5EDDA5-A397-455D-AB5E-CE827E93CE3C}" sibTransId="{25A6C7C2-35BA-4210-828F-7D2CD2E7CC1E}"/>
    <dgm:cxn modelId="{848D6E74-0571-4D07-8206-FBFFDCE88195}" type="presOf" srcId="{F08FDDC5-F62F-438C-A4CE-598556848725}" destId="{12ADD619-945A-4B8C-BEB1-28A1D2129F9E}" srcOrd="0" destOrd="0" presId="urn:microsoft.com/office/officeart/2005/8/layout/vList2"/>
    <dgm:cxn modelId="{9AA73847-83ED-4D16-9285-5BE3248D8F51}" type="presOf" srcId="{64B1EB5E-6EF2-4822-AB00-058C6AA78964}" destId="{28EDAA0F-64A4-44BF-8F87-4FD26E631B39}" srcOrd="0" destOrd="0" presId="urn:microsoft.com/office/officeart/2005/8/layout/vList2"/>
    <dgm:cxn modelId="{7A9FB8BA-2F1D-4345-9794-8A7B93D6B76D}" type="presParOf" srcId="{28EDAA0F-64A4-44BF-8F87-4FD26E631B39}" destId="{4535770F-EEE5-42C9-BBED-112D67C90032}" srcOrd="0" destOrd="0" presId="urn:microsoft.com/office/officeart/2005/8/layout/vList2"/>
    <dgm:cxn modelId="{A32FB6C0-1BD2-4EA0-939C-3CF0BE160CC6}" type="presParOf" srcId="{28EDAA0F-64A4-44BF-8F87-4FD26E631B39}" destId="{12ADD619-945A-4B8C-BEB1-28A1D2129F9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pt>
    <dgm:pt modelId="{0D0C9DDE-32DE-4B20-8587-E863AC39056E}">
      <dgm:prSet phldrT="[文本]" custT="1"/>
      <dgm:spPr/>
      <dgm:t>
        <a:bodyPr/>
        <a:lstStyle/>
        <a:p>
          <a:r>
            <a:rPr lang="zh-CN" altLang="en-US" sz="1400" dirty="0" smtClean="0">
              <a:latin typeface="微软雅黑" pitchFamily="34" charset="-122"/>
              <a:ea typeface="微软雅黑" pitchFamily="34" charset="-122"/>
            </a:rPr>
            <a:t>数据采集</a:t>
          </a:r>
          <a:endParaRPr lang="zh-CN" altLang="en-US" sz="1400" dirty="0">
            <a:latin typeface="微软雅黑" pitchFamily="34" charset="-122"/>
            <a:ea typeface="微软雅黑" pitchFamily="34" charset="-122"/>
          </a:endParaRPr>
        </a:p>
      </dgm:t>
    </dgm:pt>
    <dgm:pt modelId="{77299482-8D9D-42B3-B556-2B13C65441BC}" type="parTrans" cxnId="{C50329DE-A614-49CA-B6BC-72382E75A198}">
      <dgm:prSet/>
      <dgm:spPr/>
      <dgm:t>
        <a:bodyPr/>
        <a:lstStyle/>
        <a:p>
          <a:endParaRPr lang="zh-CN" altLang="en-US" sz="1400">
            <a:latin typeface="微软雅黑" pitchFamily="34" charset="-122"/>
            <a:ea typeface="微软雅黑" pitchFamily="34" charset="-122"/>
          </a:endParaRPr>
        </a:p>
      </dgm:t>
    </dgm:pt>
    <dgm:pt modelId="{15C8A4A0-0697-4E60-AF51-1C4C19E235B8}" type="sibTrans" cxnId="{C50329DE-A614-49CA-B6BC-72382E75A198}">
      <dgm:prSet/>
      <dgm:spPr/>
      <dgm:t>
        <a:bodyPr/>
        <a:lstStyle/>
        <a:p>
          <a:endParaRPr lang="zh-CN" altLang="en-US" sz="1400">
            <a:latin typeface="微软雅黑" pitchFamily="34" charset="-122"/>
            <a:ea typeface="微软雅黑" pitchFamily="34" charset="-122"/>
          </a:endParaRPr>
        </a:p>
      </dgm:t>
    </dgm:pt>
    <dgm:pt modelId="{1BDAB359-4124-4952-B2D1-64B08DE6A44E}">
      <dgm:prSet phldrT="[文本]" custT="1"/>
      <dgm:spPr/>
      <dgm:t>
        <a:bodyPr/>
        <a:lstStyle/>
        <a:p>
          <a:r>
            <a:rPr lang="zh-CN" altLang="en-US" sz="1400" dirty="0" smtClean="0">
              <a:latin typeface="微软雅黑" pitchFamily="34" charset="-122"/>
              <a:ea typeface="微软雅黑" pitchFamily="34" charset="-122"/>
            </a:rPr>
            <a:t>数据储存</a:t>
          </a:r>
          <a:endParaRPr lang="zh-CN" altLang="en-US" sz="1400" dirty="0">
            <a:latin typeface="微软雅黑" pitchFamily="34" charset="-122"/>
            <a:ea typeface="微软雅黑" pitchFamily="34" charset="-122"/>
          </a:endParaRPr>
        </a:p>
      </dgm:t>
    </dgm:pt>
    <dgm:pt modelId="{D467E858-E8F3-4792-924F-DDB0015DD040}" type="parTrans" cxnId="{B9B835A1-1DE8-4C00-B99D-93EB4AE85CBE}">
      <dgm:prSet/>
      <dgm:spPr/>
      <dgm:t>
        <a:bodyPr/>
        <a:lstStyle/>
        <a:p>
          <a:endParaRPr lang="zh-CN" altLang="en-US" sz="1400">
            <a:latin typeface="微软雅黑" pitchFamily="34" charset="-122"/>
            <a:ea typeface="微软雅黑" pitchFamily="34" charset="-122"/>
          </a:endParaRPr>
        </a:p>
      </dgm:t>
    </dgm:pt>
    <dgm:pt modelId="{20FF6B83-0F05-466E-90FE-77575F0C423A}" type="sibTrans" cxnId="{B9B835A1-1DE8-4C00-B99D-93EB4AE85CBE}">
      <dgm:prSet/>
      <dgm:spPr/>
      <dgm:t>
        <a:bodyPr/>
        <a:lstStyle/>
        <a:p>
          <a:endParaRPr lang="zh-CN" altLang="en-US" sz="1400">
            <a:latin typeface="微软雅黑" pitchFamily="34" charset="-122"/>
            <a:ea typeface="微软雅黑" pitchFamily="34" charset="-122"/>
          </a:endParaRPr>
        </a:p>
      </dgm:t>
    </dgm:pt>
    <dgm:pt modelId="{6B636814-8A0F-4FB8-966D-C807EA9D35FC}">
      <dgm:prSet phldrT="[文本]" custT="1"/>
      <dgm:spPr/>
      <dgm:t>
        <a:bodyPr/>
        <a:lstStyle/>
        <a:p>
          <a:r>
            <a:rPr lang="zh-CN" altLang="en-US" sz="1400" dirty="0" smtClean="0">
              <a:latin typeface="微软雅黑" pitchFamily="34" charset="-122"/>
              <a:ea typeface="微软雅黑" pitchFamily="34" charset="-122"/>
            </a:rPr>
            <a:t>数据管理</a:t>
          </a:r>
          <a:endParaRPr lang="zh-CN" altLang="en-US" sz="1400" dirty="0">
            <a:latin typeface="微软雅黑" pitchFamily="34" charset="-122"/>
            <a:ea typeface="微软雅黑" pitchFamily="34" charset="-122"/>
          </a:endParaRPr>
        </a:p>
      </dgm:t>
    </dgm:pt>
    <dgm:pt modelId="{AC725B00-9953-4CE7-B9FC-7F4B170A7553}" type="parTrans" cxnId="{626908FA-0F76-4458-89A5-F8C03D45ECA9}">
      <dgm:prSet/>
      <dgm:spPr/>
      <dgm:t>
        <a:bodyPr/>
        <a:lstStyle/>
        <a:p>
          <a:endParaRPr lang="zh-CN" altLang="en-US" sz="1400">
            <a:latin typeface="微软雅黑" pitchFamily="34" charset="-122"/>
            <a:ea typeface="微软雅黑" pitchFamily="34" charset="-122"/>
          </a:endParaRPr>
        </a:p>
      </dgm:t>
    </dgm:pt>
    <dgm:pt modelId="{3A3A8C95-2587-4031-B0EE-59577F9CE446}" type="sibTrans" cxnId="{626908FA-0F76-4458-89A5-F8C03D45ECA9}">
      <dgm:prSet/>
      <dgm:spPr/>
      <dgm:t>
        <a:bodyPr/>
        <a:lstStyle/>
        <a:p>
          <a:endParaRPr lang="zh-CN" altLang="en-US" sz="1400">
            <a:latin typeface="微软雅黑" pitchFamily="34" charset="-122"/>
            <a:ea typeface="微软雅黑" pitchFamily="34" charset="-122"/>
          </a:endParaRPr>
        </a:p>
      </dgm:t>
    </dgm:pt>
    <dgm:pt modelId="{70EF60A8-584C-46A2-A250-F53D0C01AE09}">
      <dgm:prSet phldrT="[文本]" custT="1"/>
      <dgm:spPr/>
      <dgm:t>
        <a:bodyPr/>
        <a:lstStyle/>
        <a:p>
          <a:r>
            <a:rPr lang="zh-CN" altLang="en-US" sz="1400" dirty="0" smtClean="0">
              <a:latin typeface="微软雅黑" pitchFamily="34" charset="-122"/>
              <a:ea typeface="微软雅黑" pitchFamily="34" charset="-122"/>
            </a:rPr>
            <a:t>数据分析与挖掘</a:t>
          </a:r>
          <a:endParaRPr lang="zh-CN" altLang="en-US" sz="1400" dirty="0">
            <a:latin typeface="微软雅黑" pitchFamily="34" charset="-122"/>
            <a:ea typeface="微软雅黑" pitchFamily="34" charset="-122"/>
          </a:endParaRPr>
        </a:p>
      </dgm:t>
    </dgm:pt>
    <dgm:pt modelId="{04E80955-0FC6-42B1-805C-CAC16BB6CE11}" type="parTrans" cxnId="{0A6AD22A-CF62-45C2-A42D-4DF7842AF47E}">
      <dgm:prSet/>
      <dgm:spPr/>
      <dgm:t>
        <a:bodyPr/>
        <a:lstStyle/>
        <a:p>
          <a:endParaRPr lang="zh-CN" altLang="en-US" sz="1400">
            <a:latin typeface="微软雅黑" pitchFamily="34" charset="-122"/>
            <a:ea typeface="微软雅黑" pitchFamily="34" charset="-122"/>
          </a:endParaRPr>
        </a:p>
      </dgm:t>
    </dgm:pt>
    <dgm:pt modelId="{C4505F6F-13BB-4942-8991-B71087C56E0A}" type="sibTrans" cxnId="{0A6AD22A-CF62-45C2-A42D-4DF7842AF47E}">
      <dgm:prSet/>
      <dgm:spPr/>
      <dgm:t>
        <a:bodyPr/>
        <a:lstStyle/>
        <a:p>
          <a:endParaRPr lang="zh-CN" altLang="en-US" sz="1400">
            <a:latin typeface="微软雅黑" pitchFamily="34" charset="-122"/>
            <a:ea typeface="微软雅黑" pitchFamily="34" charset="-122"/>
          </a:endParaRPr>
        </a:p>
      </dgm:t>
    </dgm:pt>
    <dgm:pt modelId="{7208DC23-693D-4641-99D4-D972E4EF6F94}" type="pres">
      <dgm:prSet presAssocID="{BCCBA827-B404-49EE-AF8A-E427DB9BD81F}" presName="Name0" presStyleCnt="0">
        <dgm:presLayoutVars>
          <dgm:dir/>
          <dgm:resizeHandles val="exact"/>
        </dgm:presLayoutVars>
      </dgm:prSet>
      <dgm:spPr/>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ln/>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D09A51E1-9EEB-4E9D-AE97-FCDA67B2C6AE}" type="presOf" srcId="{BCCBA827-B404-49EE-AF8A-E427DB9BD81F}" destId="{7208DC23-693D-4641-99D4-D972E4EF6F94}" srcOrd="0" destOrd="0" presId="urn:microsoft.com/office/officeart/2005/8/layout/hProcess11"/>
    <dgm:cxn modelId="{D8678E3C-0960-4367-9002-3676C074025E}" type="presOf" srcId="{70EF60A8-584C-46A2-A250-F53D0C01AE09}" destId="{62E5EB8D-E423-4FBA-A479-97A42AD49610}" srcOrd="0" destOrd="0" presId="urn:microsoft.com/office/officeart/2005/8/layout/hProcess11"/>
    <dgm:cxn modelId="{21C2AF12-2062-4690-9280-112B9834E2FA}" type="presOf" srcId="{0D0C9DDE-32DE-4B20-8587-E863AC39056E}" destId="{D718B4DB-221A-4DF9-B7FE-90E4478F23A0}" srcOrd="0" destOrd="0" presId="urn:microsoft.com/office/officeart/2005/8/layout/hProcess11"/>
    <dgm:cxn modelId="{0A6AD22A-CF62-45C2-A42D-4DF7842AF47E}" srcId="{BCCBA827-B404-49EE-AF8A-E427DB9BD81F}" destId="{70EF60A8-584C-46A2-A250-F53D0C01AE09}" srcOrd="3" destOrd="0" parTransId="{04E80955-0FC6-42B1-805C-CAC16BB6CE11}" sibTransId="{C4505F6F-13BB-4942-8991-B71087C56E0A}"/>
    <dgm:cxn modelId="{654E4352-8A34-434D-A098-8BDE05F8EEDA}" type="presOf" srcId="{6B636814-8A0F-4FB8-966D-C807EA9D35FC}" destId="{8B7B90EC-D658-4241-A252-86294E9944E2}" srcOrd="0" destOrd="0" presId="urn:microsoft.com/office/officeart/2005/8/layout/hProcess11"/>
    <dgm:cxn modelId="{651E151F-69AC-4500-9351-FA9B8C07B8FA}" type="presOf" srcId="{1BDAB359-4124-4952-B2D1-64B08DE6A44E}" destId="{92559568-0E55-4250-BE01-2C930194C1B0}"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626908FA-0F76-4458-89A5-F8C03D45ECA9}" srcId="{BCCBA827-B404-49EE-AF8A-E427DB9BD81F}" destId="{6B636814-8A0F-4FB8-966D-C807EA9D35FC}" srcOrd="2" destOrd="0" parTransId="{AC725B00-9953-4CE7-B9FC-7F4B170A7553}" sibTransId="{3A3A8C95-2587-4031-B0EE-59577F9CE446}"/>
    <dgm:cxn modelId="{B9B835A1-1DE8-4C00-B99D-93EB4AE85CBE}" srcId="{BCCBA827-B404-49EE-AF8A-E427DB9BD81F}" destId="{1BDAB359-4124-4952-B2D1-64B08DE6A44E}" srcOrd="1" destOrd="0" parTransId="{D467E858-E8F3-4792-924F-DDB0015DD040}" sibTransId="{20FF6B83-0F05-466E-90FE-77575F0C423A}"/>
    <dgm:cxn modelId="{F57C5D4C-4B7F-4BE6-98D7-5DE662AF9DCA}" type="presParOf" srcId="{7208DC23-693D-4641-99D4-D972E4EF6F94}" destId="{CB0007A1-71C7-4465-8744-B8ECC3148487}" srcOrd="0" destOrd="0" presId="urn:microsoft.com/office/officeart/2005/8/layout/hProcess11"/>
    <dgm:cxn modelId="{F2BD3DEA-7F5F-4B90-9276-6A5DA3023915}" type="presParOf" srcId="{7208DC23-693D-4641-99D4-D972E4EF6F94}" destId="{84856DFD-6CD8-4FEF-ACE0-D67E1AAF3D9D}" srcOrd="1" destOrd="0" presId="urn:microsoft.com/office/officeart/2005/8/layout/hProcess11"/>
    <dgm:cxn modelId="{6C499ADB-239D-46AF-8C15-527655639AE2}" type="presParOf" srcId="{84856DFD-6CD8-4FEF-ACE0-D67E1AAF3D9D}" destId="{1CC0AF25-F3B1-44E4-A1BE-18125076B936}" srcOrd="0" destOrd="0" presId="urn:microsoft.com/office/officeart/2005/8/layout/hProcess11"/>
    <dgm:cxn modelId="{192E106A-13CF-4EE9-BADE-4E44A04C8B98}" type="presParOf" srcId="{1CC0AF25-F3B1-44E4-A1BE-18125076B936}" destId="{D718B4DB-221A-4DF9-B7FE-90E4478F23A0}" srcOrd="0" destOrd="0" presId="urn:microsoft.com/office/officeart/2005/8/layout/hProcess11"/>
    <dgm:cxn modelId="{31195E5E-2596-4737-81D0-1A8EFC6EA11F}" type="presParOf" srcId="{1CC0AF25-F3B1-44E4-A1BE-18125076B936}" destId="{3AB709DD-1851-4ED4-BBAA-10979980A3DF}" srcOrd="1" destOrd="0" presId="urn:microsoft.com/office/officeart/2005/8/layout/hProcess11"/>
    <dgm:cxn modelId="{368DCAC3-95D8-4B37-8599-5011B765CCC7}" type="presParOf" srcId="{1CC0AF25-F3B1-44E4-A1BE-18125076B936}" destId="{2193A97A-743C-45EA-BF6C-D8EC44CDCAB5}" srcOrd="2" destOrd="0" presId="urn:microsoft.com/office/officeart/2005/8/layout/hProcess11"/>
    <dgm:cxn modelId="{C3823D2E-B3C7-48D0-9A91-9764E1625288}" type="presParOf" srcId="{84856DFD-6CD8-4FEF-ACE0-D67E1AAF3D9D}" destId="{17F0FDA1-555B-42A7-86A8-13C3DE4B8A06}" srcOrd="1" destOrd="0" presId="urn:microsoft.com/office/officeart/2005/8/layout/hProcess11"/>
    <dgm:cxn modelId="{810943B0-B06C-4E52-87F2-7B5FD7292DA8}" type="presParOf" srcId="{84856DFD-6CD8-4FEF-ACE0-D67E1AAF3D9D}" destId="{4F84A34D-DAED-4DDC-9355-C717E12B3C21}" srcOrd="2" destOrd="0" presId="urn:microsoft.com/office/officeart/2005/8/layout/hProcess11"/>
    <dgm:cxn modelId="{DE20DB53-6FD9-4681-AEDA-B34173F5CF84}" type="presParOf" srcId="{4F84A34D-DAED-4DDC-9355-C717E12B3C21}" destId="{92559568-0E55-4250-BE01-2C930194C1B0}" srcOrd="0" destOrd="0" presId="urn:microsoft.com/office/officeart/2005/8/layout/hProcess11"/>
    <dgm:cxn modelId="{4B4FB0A1-15F7-4659-A6BC-A4B50295D87B}" type="presParOf" srcId="{4F84A34D-DAED-4DDC-9355-C717E12B3C21}" destId="{4910C1BB-60D2-4107-8D94-69E53A4D8E8B}" srcOrd="1" destOrd="0" presId="urn:microsoft.com/office/officeart/2005/8/layout/hProcess11"/>
    <dgm:cxn modelId="{08CF9772-A67D-4AFE-96DF-71F1E975C2C1}" type="presParOf" srcId="{4F84A34D-DAED-4DDC-9355-C717E12B3C21}" destId="{876BDE4F-85BF-4CE7-BED6-EFA8D9E66C31}" srcOrd="2" destOrd="0" presId="urn:microsoft.com/office/officeart/2005/8/layout/hProcess11"/>
    <dgm:cxn modelId="{35FB451D-2986-4A52-830A-0686C7298865}" type="presParOf" srcId="{84856DFD-6CD8-4FEF-ACE0-D67E1AAF3D9D}" destId="{17EB2AE3-58E5-49C6-B667-4DBC80237BBE}" srcOrd="3" destOrd="0" presId="urn:microsoft.com/office/officeart/2005/8/layout/hProcess11"/>
    <dgm:cxn modelId="{8FBA07E6-CE1B-41B9-9DB8-627B2232F90A}" type="presParOf" srcId="{84856DFD-6CD8-4FEF-ACE0-D67E1AAF3D9D}" destId="{2C7B9839-B104-4946-83A9-F2D79420B772}" srcOrd="4" destOrd="0" presId="urn:microsoft.com/office/officeart/2005/8/layout/hProcess11"/>
    <dgm:cxn modelId="{740FD895-1BD1-4B93-8C4E-C83E6AF2B892}" type="presParOf" srcId="{2C7B9839-B104-4946-83A9-F2D79420B772}" destId="{8B7B90EC-D658-4241-A252-86294E9944E2}" srcOrd="0" destOrd="0" presId="urn:microsoft.com/office/officeart/2005/8/layout/hProcess11"/>
    <dgm:cxn modelId="{78BCF044-E9A5-4176-A19A-C56FE26F895D}" type="presParOf" srcId="{2C7B9839-B104-4946-83A9-F2D79420B772}" destId="{58C36D6E-4FF8-4F7F-9715-417D4B8BB0FB}" srcOrd="1" destOrd="0" presId="urn:microsoft.com/office/officeart/2005/8/layout/hProcess11"/>
    <dgm:cxn modelId="{9EA675BB-414A-479A-BD55-6ABF4341EE66}" type="presParOf" srcId="{2C7B9839-B104-4946-83A9-F2D79420B772}" destId="{F6BE4338-C650-4FFE-8674-91E07C37D23D}" srcOrd="2" destOrd="0" presId="urn:microsoft.com/office/officeart/2005/8/layout/hProcess11"/>
    <dgm:cxn modelId="{3FB5454D-2C10-44FB-A438-F89AC633D7F3}" type="presParOf" srcId="{84856DFD-6CD8-4FEF-ACE0-D67E1AAF3D9D}" destId="{834FC726-10F0-438F-945D-6AA05CF42F91}" srcOrd="5" destOrd="0" presId="urn:microsoft.com/office/officeart/2005/8/layout/hProcess11"/>
    <dgm:cxn modelId="{04C83B1F-137A-469C-9293-23AAE21CF80D}" type="presParOf" srcId="{84856DFD-6CD8-4FEF-ACE0-D67E1AAF3D9D}" destId="{BE3963F2-A708-4882-BC9C-05097DBAD35F}" srcOrd="6" destOrd="0" presId="urn:microsoft.com/office/officeart/2005/8/layout/hProcess11"/>
    <dgm:cxn modelId="{BFA24A8D-EF5E-4920-A17E-A927E0E89192}" type="presParOf" srcId="{BE3963F2-A708-4882-BC9C-05097DBAD35F}" destId="{62E5EB8D-E423-4FBA-A479-97A42AD49610}" srcOrd="0" destOrd="0" presId="urn:microsoft.com/office/officeart/2005/8/layout/hProcess11"/>
    <dgm:cxn modelId="{6AB68ACD-0401-40D0-9DFA-063621D14C1A}" type="presParOf" srcId="{BE3963F2-A708-4882-BC9C-05097DBAD35F}" destId="{D4E67417-DC1E-44B2-B6D6-FAA111E1BD5F}" srcOrd="1" destOrd="0" presId="urn:microsoft.com/office/officeart/2005/8/layout/hProcess11"/>
    <dgm:cxn modelId="{116290E7-551F-4E70-9669-925BFFFC0ABF}"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415BD9-9F12-427B-BE54-BB1D4F2E3FB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1D86CDDF-BE9C-4B19-BC37-420F5AE0368E}">
      <dgm:prSet/>
      <dgm:spPr>
        <a:solidFill>
          <a:schemeClr val="tx2">
            <a:lumMod val="50000"/>
          </a:schemeClr>
        </a:solidFill>
      </dgm:spPr>
      <dgm:t>
        <a:bodyPr/>
        <a:lstStyle/>
        <a:p>
          <a:pPr rtl="0"/>
          <a:r>
            <a:rPr lang="zh-CN" dirty="0" smtClean="0"/>
            <a:t>大数据将变革人们认世界的模式，最重要的是建模分析的方式；由选择抽样到全样本（</a:t>
          </a:r>
          <a:r>
            <a:rPr lang="en-US" dirty="0" smtClean="0"/>
            <a:t>all-sample)</a:t>
          </a:r>
          <a:r>
            <a:rPr lang="zh-CN" dirty="0" smtClean="0"/>
            <a:t>，</a:t>
          </a:r>
          <a:r>
            <a:rPr lang="en-US" dirty="0" smtClean="0"/>
            <a:t>“</a:t>
          </a:r>
          <a:r>
            <a:rPr lang="zh-CN" dirty="0" smtClean="0"/>
            <a:t>样本</a:t>
          </a:r>
          <a:r>
            <a:rPr lang="en-US" dirty="0" smtClean="0"/>
            <a:t>=</a:t>
          </a:r>
          <a:r>
            <a:rPr lang="zh-CN" dirty="0" smtClean="0"/>
            <a:t>总体</a:t>
          </a:r>
          <a:r>
            <a:rPr lang="en-US" dirty="0" smtClean="0"/>
            <a:t>”</a:t>
          </a:r>
          <a:r>
            <a:rPr lang="zh-CN" dirty="0" smtClean="0"/>
            <a:t>；</a:t>
          </a:r>
          <a:endParaRPr lang="zh-CN" dirty="0"/>
        </a:p>
      </dgm:t>
    </dgm:pt>
    <dgm:pt modelId="{CF1397CB-52EA-4749-B983-2B2AFEE4E4B7}" type="parTrans" cxnId="{C88B0E96-C52D-4721-BF5B-4B93DF74D7B2}">
      <dgm:prSet/>
      <dgm:spPr/>
      <dgm:t>
        <a:bodyPr/>
        <a:lstStyle/>
        <a:p>
          <a:endParaRPr lang="zh-CN" altLang="en-US"/>
        </a:p>
      </dgm:t>
    </dgm:pt>
    <dgm:pt modelId="{911AE2DD-715C-44F4-A61B-ABF9C3722A0F}" type="sibTrans" cxnId="{C88B0E96-C52D-4721-BF5B-4B93DF74D7B2}">
      <dgm:prSet/>
      <dgm:spPr/>
      <dgm:t>
        <a:bodyPr/>
        <a:lstStyle/>
        <a:p>
          <a:endParaRPr lang="zh-CN" altLang="en-US"/>
        </a:p>
      </dgm:t>
    </dgm:pt>
    <dgm:pt modelId="{67D82FBF-CDA6-4734-8030-7C7164594838}">
      <dgm:prSet/>
      <dgm:spPr/>
      <dgm:t>
        <a:bodyPr/>
        <a:lstStyle/>
        <a:p>
          <a:pPr rtl="0"/>
          <a:r>
            <a:rPr lang="zh-CN" smtClean="0"/>
            <a:t>大数据更重视相关关系，而不去过于追求因果关系；即使从前的建模也一样是模拟，无法解决因果；</a:t>
          </a:r>
          <a:endParaRPr lang="zh-CN"/>
        </a:p>
      </dgm:t>
    </dgm:pt>
    <dgm:pt modelId="{4BCC960D-CD6F-49D2-9520-17E9A7A09E4F}" type="parTrans" cxnId="{250F4B96-E6B2-47E6-A6B9-5DDBF653BF64}">
      <dgm:prSet/>
      <dgm:spPr/>
      <dgm:t>
        <a:bodyPr/>
        <a:lstStyle/>
        <a:p>
          <a:endParaRPr lang="zh-CN" altLang="en-US"/>
        </a:p>
      </dgm:t>
    </dgm:pt>
    <dgm:pt modelId="{61A4CFAC-FDC3-4DC3-9167-301C3CA68BE0}" type="sibTrans" cxnId="{250F4B96-E6B2-47E6-A6B9-5DDBF653BF64}">
      <dgm:prSet/>
      <dgm:spPr/>
      <dgm:t>
        <a:bodyPr/>
        <a:lstStyle/>
        <a:p>
          <a:endParaRPr lang="zh-CN" altLang="en-US"/>
        </a:p>
      </dgm:t>
    </dgm:pt>
    <dgm:pt modelId="{3C0EBCFF-20E7-47CE-A7FA-E699EA66B9CF}">
      <dgm:prSet/>
      <dgm:spPr/>
      <dgm:t>
        <a:bodyPr/>
        <a:lstStyle/>
        <a:p>
          <a:pPr rtl="0"/>
          <a:r>
            <a:rPr lang="zh-CN" smtClean="0"/>
            <a:t>大数据将彻底改变</a:t>
          </a:r>
          <a:r>
            <a:rPr lang="en-US" smtClean="0"/>
            <a:t>IT</a:t>
          </a:r>
          <a:r>
            <a:rPr lang="zh-CN" smtClean="0"/>
            <a:t>公司的构成</a:t>
          </a:r>
          <a:r>
            <a:rPr lang="en-US" smtClean="0"/>
            <a:t>,</a:t>
          </a:r>
          <a:r>
            <a:rPr lang="zh-CN" smtClean="0"/>
            <a:t>拥有数据、技术与思维的公司将三足鼎立，但最终拥有数据的公司将最有价值。</a:t>
          </a:r>
          <a:endParaRPr lang="zh-CN"/>
        </a:p>
      </dgm:t>
    </dgm:pt>
    <dgm:pt modelId="{6BAD75AC-F4A2-40B1-A7D9-862B977BAE2E}" type="parTrans" cxnId="{0B98C434-AEBB-405C-A968-FF4E1AED6881}">
      <dgm:prSet/>
      <dgm:spPr/>
      <dgm:t>
        <a:bodyPr/>
        <a:lstStyle/>
        <a:p>
          <a:endParaRPr lang="zh-CN" altLang="en-US"/>
        </a:p>
      </dgm:t>
    </dgm:pt>
    <dgm:pt modelId="{602A6324-AFBF-48F2-B91D-0FB469AB090B}" type="sibTrans" cxnId="{0B98C434-AEBB-405C-A968-FF4E1AED6881}">
      <dgm:prSet/>
      <dgm:spPr/>
      <dgm:t>
        <a:bodyPr/>
        <a:lstStyle/>
        <a:p>
          <a:endParaRPr lang="zh-CN" altLang="en-US"/>
        </a:p>
      </dgm:t>
    </dgm:pt>
    <dgm:pt modelId="{1A9FCFE0-88CE-476B-A33C-F6C96200B8CA}">
      <dgm:prSet/>
      <dgm:spPr/>
      <dgm:t>
        <a:bodyPr/>
        <a:lstStyle/>
        <a:p>
          <a:pPr rtl="0"/>
          <a:r>
            <a:rPr lang="zh-CN" smtClean="0"/>
            <a:t>大数据改变政府和企业对待数据的观念，真正认识到数据的重要性</a:t>
          </a:r>
          <a:endParaRPr lang="zh-CN"/>
        </a:p>
      </dgm:t>
    </dgm:pt>
    <dgm:pt modelId="{3CCBE7F9-1611-4A49-A32E-AEE7464BE75B}" type="parTrans" cxnId="{7AC9B7F9-F585-498F-984C-EE0788112FEC}">
      <dgm:prSet/>
      <dgm:spPr/>
      <dgm:t>
        <a:bodyPr/>
        <a:lstStyle/>
        <a:p>
          <a:endParaRPr lang="zh-CN" altLang="en-US"/>
        </a:p>
      </dgm:t>
    </dgm:pt>
    <dgm:pt modelId="{B1B43381-F048-4D89-AF92-C8F1398F21E5}" type="sibTrans" cxnId="{7AC9B7F9-F585-498F-984C-EE0788112FEC}">
      <dgm:prSet/>
      <dgm:spPr/>
      <dgm:t>
        <a:bodyPr/>
        <a:lstStyle/>
        <a:p>
          <a:endParaRPr lang="zh-CN" altLang="en-US"/>
        </a:p>
      </dgm:t>
    </dgm:pt>
    <dgm:pt modelId="{2C4B68CB-AA68-4F45-B44A-E2737A106E4B}">
      <dgm:prSet/>
      <dgm:spPr/>
      <dgm:t>
        <a:bodyPr/>
        <a:lstStyle/>
        <a:p>
          <a:pPr rtl="0"/>
          <a:r>
            <a:rPr lang="zh-CN" smtClean="0"/>
            <a:t>政务的大数据需求：原有异构数据的整理收集以及未来的应用创新</a:t>
          </a:r>
          <a:endParaRPr lang="zh-CN"/>
        </a:p>
      </dgm:t>
    </dgm:pt>
    <dgm:pt modelId="{C3D7E1B2-AD62-42E0-9D56-F45322BC5033}" type="parTrans" cxnId="{FB9FDCA1-454D-4036-8794-C9BA10D6F9F8}">
      <dgm:prSet/>
      <dgm:spPr/>
      <dgm:t>
        <a:bodyPr/>
        <a:lstStyle/>
        <a:p>
          <a:endParaRPr lang="zh-CN" altLang="en-US"/>
        </a:p>
      </dgm:t>
    </dgm:pt>
    <dgm:pt modelId="{0FEF8CDE-0D4C-495E-899C-CCFDEBEE1DBA}" type="sibTrans" cxnId="{FB9FDCA1-454D-4036-8794-C9BA10D6F9F8}">
      <dgm:prSet/>
      <dgm:spPr/>
      <dgm:t>
        <a:bodyPr/>
        <a:lstStyle/>
        <a:p>
          <a:endParaRPr lang="zh-CN" altLang="en-US"/>
        </a:p>
      </dgm:t>
    </dgm:pt>
    <dgm:pt modelId="{5710D175-90F5-451B-9180-8D35FC18C64A}" type="pres">
      <dgm:prSet presAssocID="{3A415BD9-9F12-427B-BE54-BB1D4F2E3FBE}" presName="linear" presStyleCnt="0">
        <dgm:presLayoutVars>
          <dgm:animLvl val="lvl"/>
          <dgm:resizeHandles val="exact"/>
        </dgm:presLayoutVars>
      </dgm:prSet>
      <dgm:spPr/>
      <dgm:t>
        <a:bodyPr/>
        <a:lstStyle/>
        <a:p>
          <a:endParaRPr lang="zh-CN" altLang="en-US"/>
        </a:p>
      </dgm:t>
    </dgm:pt>
    <dgm:pt modelId="{9A104CC9-74BC-47D3-A9A0-F527D0FB9D3F}" type="pres">
      <dgm:prSet presAssocID="{1D86CDDF-BE9C-4B19-BC37-420F5AE0368E}" presName="parentText" presStyleLbl="node1" presStyleIdx="0" presStyleCnt="5">
        <dgm:presLayoutVars>
          <dgm:chMax val="0"/>
          <dgm:bulletEnabled val="1"/>
        </dgm:presLayoutVars>
      </dgm:prSet>
      <dgm:spPr/>
      <dgm:t>
        <a:bodyPr/>
        <a:lstStyle/>
        <a:p>
          <a:endParaRPr lang="zh-CN" altLang="en-US"/>
        </a:p>
      </dgm:t>
    </dgm:pt>
    <dgm:pt modelId="{DDA06A30-92BD-46C3-875B-3A3CB571D5BD}" type="pres">
      <dgm:prSet presAssocID="{911AE2DD-715C-44F4-A61B-ABF9C3722A0F}" presName="spacer" presStyleCnt="0"/>
      <dgm:spPr/>
    </dgm:pt>
    <dgm:pt modelId="{A64ABC30-A772-4BCD-812E-18D3E1F22829}" type="pres">
      <dgm:prSet presAssocID="{67D82FBF-CDA6-4734-8030-7C7164594838}" presName="parentText" presStyleLbl="node1" presStyleIdx="1" presStyleCnt="5">
        <dgm:presLayoutVars>
          <dgm:chMax val="0"/>
          <dgm:bulletEnabled val="1"/>
        </dgm:presLayoutVars>
      </dgm:prSet>
      <dgm:spPr/>
      <dgm:t>
        <a:bodyPr/>
        <a:lstStyle/>
        <a:p>
          <a:endParaRPr lang="zh-CN" altLang="en-US"/>
        </a:p>
      </dgm:t>
    </dgm:pt>
    <dgm:pt modelId="{083D99CE-3966-4563-AE09-50236C10010D}" type="pres">
      <dgm:prSet presAssocID="{61A4CFAC-FDC3-4DC3-9167-301C3CA68BE0}" presName="spacer" presStyleCnt="0"/>
      <dgm:spPr/>
    </dgm:pt>
    <dgm:pt modelId="{ECBF00E3-9354-460A-9958-115FF2A789FC}" type="pres">
      <dgm:prSet presAssocID="{3C0EBCFF-20E7-47CE-A7FA-E699EA66B9CF}" presName="parentText" presStyleLbl="node1" presStyleIdx="2" presStyleCnt="5">
        <dgm:presLayoutVars>
          <dgm:chMax val="0"/>
          <dgm:bulletEnabled val="1"/>
        </dgm:presLayoutVars>
      </dgm:prSet>
      <dgm:spPr/>
      <dgm:t>
        <a:bodyPr/>
        <a:lstStyle/>
        <a:p>
          <a:endParaRPr lang="zh-CN" altLang="en-US"/>
        </a:p>
      </dgm:t>
    </dgm:pt>
    <dgm:pt modelId="{8116F08B-C8FE-47AB-B76F-ED925FA1E82D}" type="pres">
      <dgm:prSet presAssocID="{602A6324-AFBF-48F2-B91D-0FB469AB090B}" presName="spacer" presStyleCnt="0"/>
      <dgm:spPr/>
    </dgm:pt>
    <dgm:pt modelId="{E01AEC20-7B1D-44D2-A49B-3A6A831BAC7F}" type="pres">
      <dgm:prSet presAssocID="{1A9FCFE0-88CE-476B-A33C-F6C96200B8CA}" presName="parentText" presStyleLbl="node1" presStyleIdx="3" presStyleCnt="5">
        <dgm:presLayoutVars>
          <dgm:chMax val="0"/>
          <dgm:bulletEnabled val="1"/>
        </dgm:presLayoutVars>
      </dgm:prSet>
      <dgm:spPr/>
      <dgm:t>
        <a:bodyPr/>
        <a:lstStyle/>
        <a:p>
          <a:endParaRPr lang="zh-CN" altLang="en-US"/>
        </a:p>
      </dgm:t>
    </dgm:pt>
    <dgm:pt modelId="{0466248E-8082-466C-8492-A1B32224FE76}" type="pres">
      <dgm:prSet presAssocID="{B1B43381-F048-4D89-AF92-C8F1398F21E5}" presName="spacer" presStyleCnt="0"/>
      <dgm:spPr/>
    </dgm:pt>
    <dgm:pt modelId="{78704CBA-5519-4504-A4BA-93B09C56F918}" type="pres">
      <dgm:prSet presAssocID="{2C4B68CB-AA68-4F45-B44A-E2737A106E4B}" presName="parentText" presStyleLbl="node1" presStyleIdx="4" presStyleCnt="5">
        <dgm:presLayoutVars>
          <dgm:chMax val="0"/>
          <dgm:bulletEnabled val="1"/>
        </dgm:presLayoutVars>
      </dgm:prSet>
      <dgm:spPr/>
      <dgm:t>
        <a:bodyPr/>
        <a:lstStyle/>
        <a:p>
          <a:endParaRPr lang="zh-CN" altLang="en-US"/>
        </a:p>
      </dgm:t>
    </dgm:pt>
  </dgm:ptLst>
  <dgm:cxnLst>
    <dgm:cxn modelId="{BAF37C27-176A-4F27-802F-03740D9143CD}" type="presOf" srcId="{1D86CDDF-BE9C-4B19-BC37-420F5AE0368E}" destId="{9A104CC9-74BC-47D3-A9A0-F527D0FB9D3F}" srcOrd="0" destOrd="0" presId="urn:microsoft.com/office/officeart/2005/8/layout/vList2"/>
    <dgm:cxn modelId="{0B98C434-AEBB-405C-A968-FF4E1AED6881}" srcId="{3A415BD9-9F12-427B-BE54-BB1D4F2E3FBE}" destId="{3C0EBCFF-20E7-47CE-A7FA-E699EA66B9CF}" srcOrd="2" destOrd="0" parTransId="{6BAD75AC-F4A2-40B1-A7D9-862B977BAE2E}" sibTransId="{602A6324-AFBF-48F2-B91D-0FB469AB090B}"/>
    <dgm:cxn modelId="{7AC9B7F9-F585-498F-984C-EE0788112FEC}" srcId="{3A415BD9-9F12-427B-BE54-BB1D4F2E3FBE}" destId="{1A9FCFE0-88CE-476B-A33C-F6C96200B8CA}" srcOrd="3" destOrd="0" parTransId="{3CCBE7F9-1611-4A49-A32E-AEE7464BE75B}" sibTransId="{B1B43381-F048-4D89-AF92-C8F1398F21E5}"/>
    <dgm:cxn modelId="{3C4D1333-55AB-429B-A7FD-F0A29372CA7B}" type="presOf" srcId="{1A9FCFE0-88CE-476B-A33C-F6C96200B8CA}" destId="{E01AEC20-7B1D-44D2-A49B-3A6A831BAC7F}" srcOrd="0" destOrd="0" presId="urn:microsoft.com/office/officeart/2005/8/layout/vList2"/>
    <dgm:cxn modelId="{8437FA19-D659-4B35-84CD-6DA137EA0C48}" type="presOf" srcId="{67D82FBF-CDA6-4734-8030-7C7164594838}" destId="{A64ABC30-A772-4BCD-812E-18D3E1F22829}" srcOrd="0" destOrd="0" presId="urn:microsoft.com/office/officeart/2005/8/layout/vList2"/>
    <dgm:cxn modelId="{250F4B96-E6B2-47E6-A6B9-5DDBF653BF64}" srcId="{3A415BD9-9F12-427B-BE54-BB1D4F2E3FBE}" destId="{67D82FBF-CDA6-4734-8030-7C7164594838}" srcOrd="1" destOrd="0" parTransId="{4BCC960D-CD6F-49D2-9520-17E9A7A09E4F}" sibTransId="{61A4CFAC-FDC3-4DC3-9167-301C3CA68BE0}"/>
    <dgm:cxn modelId="{C88B0E96-C52D-4721-BF5B-4B93DF74D7B2}" srcId="{3A415BD9-9F12-427B-BE54-BB1D4F2E3FBE}" destId="{1D86CDDF-BE9C-4B19-BC37-420F5AE0368E}" srcOrd="0" destOrd="0" parTransId="{CF1397CB-52EA-4749-B983-2B2AFEE4E4B7}" sibTransId="{911AE2DD-715C-44F4-A61B-ABF9C3722A0F}"/>
    <dgm:cxn modelId="{FB9FDCA1-454D-4036-8794-C9BA10D6F9F8}" srcId="{3A415BD9-9F12-427B-BE54-BB1D4F2E3FBE}" destId="{2C4B68CB-AA68-4F45-B44A-E2737A106E4B}" srcOrd="4" destOrd="0" parTransId="{C3D7E1B2-AD62-42E0-9D56-F45322BC5033}" sibTransId="{0FEF8CDE-0D4C-495E-899C-CCFDEBEE1DBA}"/>
    <dgm:cxn modelId="{7892DA71-8ACB-4894-939C-077D9BE2A46F}" type="presOf" srcId="{2C4B68CB-AA68-4F45-B44A-E2737A106E4B}" destId="{78704CBA-5519-4504-A4BA-93B09C56F918}" srcOrd="0" destOrd="0" presId="urn:microsoft.com/office/officeart/2005/8/layout/vList2"/>
    <dgm:cxn modelId="{3D71D190-790F-4B2B-8D99-BFD2947E90B4}" type="presOf" srcId="{3A415BD9-9F12-427B-BE54-BB1D4F2E3FBE}" destId="{5710D175-90F5-451B-9180-8D35FC18C64A}" srcOrd="0" destOrd="0" presId="urn:microsoft.com/office/officeart/2005/8/layout/vList2"/>
    <dgm:cxn modelId="{2D0A059C-F71B-4460-914D-390137795CA3}" type="presOf" srcId="{3C0EBCFF-20E7-47CE-A7FA-E699EA66B9CF}" destId="{ECBF00E3-9354-460A-9958-115FF2A789FC}" srcOrd="0" destOrd="0" presId="urn:microsoft.com/office/officeart/2005/8/layout/vList2"/>
    <dgm:cxn modelId="{32E407B0-F085-484E-A6B4-C41B860804F6}" type="presParOf" srcId="{5710D175-90F5-451B-9180-8D35FC18C64A}" destId="{9A104CC9-74BC-47D3-A9A0-F527D0FB9D3F}" srcOrd="0" destOrd="0" presId="urn:microsoft.com/office/officeart/2005/8/layout/vList2"/>
    <dgm:cxn modelId="{FE90DA53-9ED6-4108-95D0-3C8579B026E3}" type="presParOf" srcId="{5710D175-90F5-451B-9180-8D35FC18C64A}" destId="{DDA06A30-92BD-46C3-875B-3A3CB571D5BD}" srcOrd="1" destOrd="0" presId="urn:microsoft.com/office/officeart/2005/8/layout/vList2"/>
    <dgm:cxn modelId="{EE1FA5B7-FB1A-47C8-A5C8-58F76F2D5E10}" type="presParOf" srcId="{5710D175-90F5-451B-9180-8D35FC18C64A}" destId="{A64ABC30-A772-4BCD-812E-18D3E1F22829}" srcOrd="2" destOrd="0" presId="urn:microsoft.com/office/officeart/2005/8/layout/vList2"/>
    <dgm:cxn modelId="{684514BA-0CFC-4CAB-95B7-4D8ACDB2F032}" type="presParOf" srcId="{5710D175-90F5-451B-9180-8D35FC18C64A}" destId="{083D99CE-3966-4563-AE09-50236C10010D}" srcOrd="3" destOrd="0" presId="urn:microsoft.com/office/officeart/2005/8/layout/vList2"/>
    <dgm:cxn modelId="{4FD8A4B6-B173-47FC-9D5C-EEAECF1000E0}" type="presParOf" srcId="{5710D175-90F5-451B-9180-8D35FC18C64A}" destId="{ECBF00E3-9354-460A-9958-115FF2A789FC}" srcOrd="4" destOrd="0" presId="urn:microsoft.com/office/officeart/2005/8/layout/vList2"/>
    <dgm:cxn modelId="{1BFF4648-008A-462B-84C5-78A1B84B1DB5}" type="presParOf" srcId="{5710D175-90F5-451B-9180-8D35FC18C64A}" destId="{8116F08B-C8FE-47AB-B76F-ED925FA1E82D}" srcOrd="5" destOrd="0" presId="urn:microsoft.com/office/officeart/2005/8/layout/vList2"/>
    <dgm:cxn modelId="{3990A70B-2EC1-4E72-B103-F884ACE7C100}" type="presParOf" srcId="{5710D175-90F5-451B-9180-8D35FC18C64A}" destId="{E01AEC20-7B1D-44D2-A49B-3A6A831BAC7F}" srcOrd="6" destOrd="0" presId="urn:microsoft.com/office/officeart/2005/8/layout/vList2"/>
    <dgm:cxn modelId="{61278706-CE78-4565-8569-8FA687573F64}" type="presParOf" srcId="{5710D175-90F5-451B-9180-8D35FC18C64A}" destId="{0466248E-8082-466C-8492-A1B32224FE76}" srcOrd="7" destOrd="0" presId="urn:microsoft.com/office/officeart/2005/8/layout/vList2"/>
    <dgm:cxn modelId="{0E4F18EC-A03B-46DE-89C1-984469FC1D34}" type="presParOf" srcId="{5710D175-90F5-451B-9180-8D35FC18C64A}" destId="{78704CBA-5519-4504-A4BA-93B09C56F91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5F34A7-2AD4-4A91-AFC2-EEC021A45BC7}" type="doc">
      <dgm:prSet loTypeId="urn:microsoft.com/office/officeart/2005/8/layout/radial6" loCatId="relationship" qsTypeId="urn:microsoft.com/office/officeart/2005/8/quickstyle/3d1" qsCatId="3D" csTypeId="urn:microsoft.com/office/officeart/2005/8/colors/colorful5" csCatId="colorful" phldr="1"/>
      <dgm:spPr/>
      <dgm:t>
        <a:bodyPr/>
        <a:lstStyle/>
        <a:p>
          <a:endParaRPr lang="zh-CN" altLang="en-US"/>
        </a:p>
      </dgm:t>
    </dgm:pt>
    <dgm:pt modelId="{6C2D6475-4576-4E9F-AB1B-9CD427CE273C}">
      <dgm:prSet phldrT="[文本]"/>
      <dgm:spPr>
        <a:solidFill>
          <a:srgbClr val="0066CC"/>
        </a:solidFill>
      </dgm:spPr>
      <dgm:t>
        <a:bodyPr/>
        <a:lstStyle/>
        <a:p>
          <a:r>
            <a:rPr lang="zh-CN" altLang="en-US" dirty="0" smtClean="0">
              <a:latin typeface="微软雅黑" panose="020B0503020204020204" pitchFamily="34" charset="-122"/>
              <a:ea typeface="微软雅黑" panose="020B0503020204020204" pitchFamily="34" charset="-122"/>
            </a:rPr>
            <a:t>设计目标</a:t>
          </a:r>
          <a:endParaRPr lang="zh-CN" altLang="en-US" dirty="0">
            <a:latin typeface="微软雅黑" panose="020B0503020204020204" pitchFamily="34" charset="-122"/>
            <a:ea typeface="微软雅黑" panose="020B0503020204020204" pitchFamily="34" charset="-122"/>
          </a:endParaRPr>
        </a:p>
      </dgm:t>
    </dgm:pt>
    <dgm:pt modelId="{E359448A-E93C-4D45-AB03-B4735163E7B3}" type="parTrans" cxnId="{367F0D37-FD6C-4778-8F40-59B1B7FA50C2}">
      <dgm:prSet/>
      <dgm:spPr/>
      <dgm:t>
        <a:bodyPr/>
        <a:lstStyle/>
        <a:p>
          <a:endParaRPr lang="zh-CN" altLang="en-US"/>
        </a:p>
      </dgm:t>
    </dgm:pt>
    <dgm:pt modelId="{7A37B38F-DCEF-4ED4-9B3A-B418D6686298}" type="sibTrans" cxnId="{367F0D37-FD6C-4778-8F40-59B1B7FA50C2}">
      <dgm:prSet/>
      <dgm:spPr/>
      <dgm:t>
        <a:bodyPr/>
        <a:lstStyle/>
        <a:p>
          <a:endParaRPr lang="zh-CN" altLang="en-US"/>
        </a:p>
      </dgm:t>
    </dgm:pt>
    <dgm:pt modelId="{F32AABD5-E901-4D87-934D-6156EF044BA6}">
      <dgm:prSet phldrT="[文本]"/>
      <dgm:spPr/>
      <dgm:t>
        <a:bodyPr/>
        <a:lstStyle/>
        <a:p>
          <a:r>
            <a:rPr kumimoji="0" lang="en-US" altLang="zh-CN" b="1" i="0" u="none" strike="noStrike" cap="none" normalizeH="0" baseline="0" dirty="0" smtClean="0">
              <a:ln/>
              <a:effectLst/>
              <a:latin typeface="微软雅黑" panose="020B0503020204020204" pitchFamily="34" charset="-122"/>
              <a:ea typeface="微软雅黑" panose="020B0503020204020204" pitchFamily="34" charset="-122"/>
            </a:rPr>
            <a:t>1</a:t>
          </a:r>
        </a:p>
        <a:p>
          <a:pPr rtl="0"/>
          <a:r>
            <a:rPr kumimoji="0" lang="zh-CN" altLang="en-US" b="1" i="0" u="none" strike="noStrike" cap="none" normalizeH="0" baseline="0" dirty="0" smtClean="0">
              <a:ln/>
              <a:effectLst/>
              <a:latin typeface="微软雅黑" panose="020B0503020204020204" pitchFamily="34" charset="-122"/>
              <a:ea typeface="微软雅黑" panose="020B0503020204020204" pitchFamily="34" charset="-122"/>
            </a:rPr>
            <a:t>可以存贮海量数</a:t>
          </a:r>
          <a:endParaRPr lang="zh-CN" altLang="en-US" dirty="0">
            <a:latin typeface="微软雅黑" panose="020B0503020204020204" pitchFamily="34" charset="-122"/>
            <a:ea typeface="微软雅黑" panose="020B0503020204020204" pitchFamily="34" charset="-122"/>
          </a:endParaRPr>
        </a:p>
      </dgm:t>
    </dgm:pt>
    <dgm:pt modelId="{9C3F802F-9319-4B87-A950-87456A91DBDB}" type="parTrans" cxnId="{8509A123-55A1-4FC4-A4C6-DE2186434143}">
      <dgm:prSet/>
      <dgm:spPr/>
      <dgm:t>
        <a:bodyPr/>
        <a:lstStyle/>
        <a:p>
          <a:endParaRPr lang="zh-CN" altLang="en-US"/>
        </a:p>
      </dgm:t>
    </dgm:pt>
    <dgm:pt modelId="{F6F0C136-CFF1-4FAF-97EE-BF3E7BAB28A2}" type="sibTrans" cxnId="{8509A123-55A1-4FC4-A4C6-DE2186434143}">
      <dgm:prSet/>
      <dgm:spPr/>
      <dgm:t>
        <a:bodyPr/>
        <a:lstStyle/>
        <a:p>
          <a:endParaRPr lang="zh-CN" altLang="en-US"/>
        </a:p>
      </dgm:t>
    </dgm:pt>
    <dgm:pt modelId="{F7D32545-999D-413B-93C0-2CB5C39F1B9B}">
      <dgm:prSet phldrT="[文本]"/>
      <dgm:spPr/>
      <dgm:t>
        <a:bodyPr/>
        <a:lstStyle/>
        <a:p>
          <a:r>
            <a:rPr lang="en-US" altLang="zh-CN" b="1" smtClean="0">
              <a:latin typeface="微软雅黑" panose="020B0503020204020204" pitchFamily="34" charset="-122"/>
              <a:ea typeface="微软雅黑" panose="020B0503020204020204" pitchFamily="34" charset="-122"/>
            </a:rPr>
            <a:t>2</a:t>
          </a:r>
        </a:p>
        <a:p>
          <a:r>
            <a:rPr lang="zh-CN" altLang="en-US" b="1" smtClean="0">
              <a:latin typeface="微软雅黑" panose="020B0503020204020204" pitchFamily="34" charset="-122"/>
              <a:ea typeface="微软雅黑" panose="020B0503020204020204" pitchFamily="34" charset="-122"/>
            </a:rPr>
            <a:t>可以进行高速处理</a:t>
          </a:r>
          <a:endParaRPr lang="zh-CN" altLang="en-US" dirty="0">
            <a:latin typeface="微软雅黑" panose="020B0503020204020204" pitchFamily="34" charset="-122"/>
            <a:ea typeface="微软雅黑" panose="020B0503020204020204" pitchFamily="34" charset="-122"/>
          </a:endParaRPr>
        </a:p>
      </dgm:t>
    </dgm:pt>
    <dgm:pt modelId="{7F0090A9-C5C6-4A18-A586-053FA66399F0}" type="parTrans" cxnId="{3ED693CA-29EB-41AC-B945-572A2B2674D7}">
      <dgm:prSet/>
      <dgm:spPr/>
      <dgm:t>
        <a:bodyPr/>
        <a:lstStyle/>
        <a:p>
          <a:endParaRPr lang="zh-CN" altLang="en-US"/>
        </a:p>
      </dgm:t>
    </dgm:pt>
    <dgm:pt modelId="{1B59989D-AF68-460C-8D99-F63B4AEE4700}" type="sibTrans" cxnId="{3ED693CA-29EB-41AC-B945-572A2B2674D7}">
      <dgm:prSet/>
      <dgm:spPr/>
      <dgm:t>
        <a:bodyPr/>
        <a:lstStyle/>
        <a:p>
          <a:endParaRPr lang="zh-CN" altLang="en-US"/>
        </a:p>
      </dgm:t>
    </dgm:pt>
    <dgm:pt modelId="{97E576A7-300A-4DB2-9111-F4F1AD05BADA}">
      <dgm:prSet phldrT="[文本]"/>
      <dgm:spPr/>
      <dgm:t>
        <a:bodyPr/>
        <a:lstStyle/>
        <a:p>
          <a:r>
            <a:rPr lang="en-US" altLang="zh-CN" b="1" smtClean="0">
              <a:latin typeface="微软雅黑" panose="020B0503020204020204" pitchFamily="34" charset="-122"/>
              <a:ea typeface="微软雅黑" panose="020B0503020204020204" pitchFamily="34" charset="-122"/>
            </a:rPr>
            <a:t>3</a:t>
          </a:r>
        </a:p>
        <a:p>
          <a:r>
            <a:rPr lang="zh-CN" altLang="en-US" b="1" smtClean="0">
              <a:latin typeface="微软雅黑" panose="020B0503020204020204" pitchFamily="34" charset="-122"/>
              <a:ea typeface="微软雅黑" panose="020B0503020204020204" pitchFamily="34" charset="-122"/>
            </a:rPr>
            <a:t>可以快速开发出并行服务</a:t>
          </a:r>
          <a:endParaRPr lang="zh-CN" altLang="en-US" dirty="0">
            <a:latin typeface="微软雅黑" panose="020B0503020204020204" pitchFamily="34" charset="-122"/>
            <a:ea typeface="微软雅黑" panose="020B0503020204020204" pitchFamily="34" charset="-122"/>
          </a:endParaRPr>
        </a:p>
      </dgm:t>
    </dgm:pt>
    <dgm:pt modelId="{71A5D7FE-71AE-49C9-BF02-9CC514888371}" type="parTrans" cxnId="{D0F0FAD6-57CC-452B-83BB-69B0484970C4}">
      <dgm:prSet/>
      <dgm:spPr/>
      <dgm:t>
        <a:bodyPr/>
        <a:lstStyle/>
        <a:p>
          <a:endParaRPr lang="zh-CN" altLang="en-US"/>
        </a:p>
      </dgm:t>
    </dgm:pt>
    <dgm:pt modelId="{1A89C907-A334-4D29-AB20-5810BAC36FE6}" type="sibTrans" cxnId="{D0F0FAD6-57CC-452B-83BB-69B0484970C4}">
      <dgm:prSet/>
      <dgm:spPr/>
      <dgm:t>
        <a:bodyPr/>
        <a:lstStyle/>
        <a:p>
          <a:endParaRPr lang="zh-CN" altLang="en-US"/>
        </a:p>
      </dgm:t>
    </dgm:pt>
    <dgm:pt modelId="{8973066A-B5C0-413C-AF7E-B7576A26AD6C}">
      <dgm:prSet phldrT="[文本]"/>
      <dgm:spPr/>
      <dgm:t>
        <a:bodyPr/>
        <a:lstStyle/>
        <a:p>
          <a:r>
            <a:rPr lang="en-US" altLang="zh-CN" b="1" dirty="0" smtClean="0">
              <a:latin typeface="微软雅黑" panose="020B0503020204020204" pitchFamily="34" charset="-122"/>
              <a:ea typeface="微软雅黑" panose="020B0503020204020204" pitchFamily="34" charset="-122"/>
            </a:rPr>
            <a:t>4</a:t>
          </a:r>
        </a:p>
        <a:p>
          <a:r>
            <a:rPr lang="zh-CN" altLang="en-US" b="1" dirty="0" smtClean="0">
              <a:latin typeface="微软雅黑" panose="020B0503020204020204" pitchFamily="34" charset="-122"/>
              <a:ea typeface="微软雅黑" panose="020B0503020204020204" pitchFamily="34" charset="-122"/>
            </a:rPr>
            <a:t>可以搭建在廉价的机群上</a:t>
          </a:r>
          <a:endParaRPr lang="zh-CN" altLang="en-US" dirty="0">
            <a:latin typeface="微软雅黑" panose="020B0503020204020204" pitchFamily="34" charset="-122"/>
            <a:ea typeface="微软雅黑" panose="020B0503020204020204" pitchFamily="34" charset="-122"/>
          </a:endParaRPr>
        </a:p>
      </dgm:t>
    </dgm:pt>
    <dgm:pt modelId="{6214E322-1894-4905-899D-39588E636D93}" type="parTrans" cxnId="{FC996010-D57E-4E4C-823F-BB79FE0DF161}">
      <dgm:prSet/>
      <dgm:spPr/>
      <dgm:t>
        <a:bodyPr/>
        <a:lstStyle/>
        <a:p>
          <a:endParaRPr lang="zh-CN" altLang="en-US"/>
        </a:p>
      </dgm:t>
    </dgm:pt>
    <dgm:pt modelId="{628775D1-FECF-4B08-8B4C-572C37C499D7}" type="sibTrans" cxnId="{FC996010-D57E-4E4C-823F-BB79FE0DF161}">
      <dgm:prSet/>
      <dgm:spPr/>
      <dgm:t>
        <a:bodyPr/>
        <a:lstStyle/>
        <a:p>
          <a:endParaRPr lang="zh-CN" altLang="en-US"/>
        </a:p>
      </dgm:t>
    </dgm:pt>
    <dgm:pt modelId="{8A462174-85F7-4D9C-AD67-0E590768CFF1}" type="pres">
      <dgm:prSet presAssocID="{B25F34A7-2AD4-4A91-AFC2-EEC021A45BC7}" presName="Name0" presStyleCnt="0">
        <dgm:presLayoutVars>
          <dgm:chMax val="1"/>
          <dgm:dir/>
          <dgm:animLvl val="ctr"/>
          <dgm:resizeHandles val="exact"/>
        </dgm:presLayoutVars>
      </dgm:prSet>
      <dgm:spPr/>
      <dgm:t>
        <a:bodyPr/>
        <a:lstStyle/>
        <a:p>
          <a:endParaRPr lang="zh-CN" altLang="en-US"/>
        </a:p>
      </dgm:t>
    </dgm:pt>
    <dgm:pt modelId="{D7CB6392-4CF1-468C-B207-8F6FDD4EAA57}" type="pres">
      <dgm:prSet presAssocID="{6C2D6475-4576-4E9F-AB1B-9CD427CE273C}" presName="centerShape" presStyleLbl="node0" presStyleIdx="0" presStyleCnt="1"/>
      <dgm:spPr/>
      <dgm:t>
        <a:bodyPr/>
        <a:lstStyle/>
        <a:p>
          <a:endParaRPr lang="zh-CN" altLang="en-US"/>
        </a:p>
      </dgm:t>
    </dgm:pt>
    <dgm:pt modelId="{A6485021-7AD8-4F09-BD3B-3F093A2F1CF9}" type="pres">
      <dgm:prSet presAssocID="{F32AABD5-E901-4D87-934D-6156EF044BA6}" presName="node" presStyleLbl="node1" presStyleIdx="0" presStyleCnt="4">
        <dgm:presLayoutVars>
          <dgm:bulletEnabled val="1"/>
        </dgm:presLayoutVars>
      </dgm:prSet>
      <dgm:spPr/>
      <dgm:t>
        <a:bodyPr/>
        <a:lstStyle/>
        <a:p>
          <a:endParaRPr lang="zh-CN" altLang="en-US"/>
        </a:p>
      </dgm:t>
    </dgm:pt>
    <dgm:pt modelId="{FF65C2B9-C4DF-421B-BF05-130F82DC75B1}" type="pres">
      <dgm:prSet presAssocID="{F32AABD5-E901-4D87-934D-6156EF044BA6}" presName="dummy" presStyleCnt="0"/>
      <dgm:spPr/>
    </dgm:pt>
    <dgm:pt modelId="{D14CC036-6800-40B7-A457-754802616182}" type="pres">
      <dgm:prSet presAssocID="{F6F0C136-CFF1-4FAF-97EE-BF3E7BAB28A2}" presName="sibTrans" presStyleLbl="sibTrans2D1" presStyleIdx="0" presStyleCnt="4"/>
      <dgm:spPr/>
      <dgm:t>
        <a:bodyPr/>
        <a:lstStyle/>
        <a:p>
          <a:endParaRPr lang="zh-CN" altLang="en-US"/>
        </a:p>
      </dgm:t>
    </dgm:pt>
    <dgm:pt modelId="{21597E93-E198-4D99-9EAB-F83BFDC23A0D}" type="pres">
      <dgm:prSet presAssocID="{F7D32545-999D-413B-93C0-2CB5C39F1B9B}" presName="node" presStyleLbl="node1" presStyleIdx="1" presStyleCnt="4">
        <dgm:presLayoutVars>
          <dgm:bulletEnabled val="1"/>
        </dgm:presLayoutVars>
      </dgm:prSet>
      <dgm:spPr/>
      <dgm:t>
        <a:bodyPr/>
        <a:lstStyle/>
        <a:p>
          <a:endParaRPr lang="zh-CN" altLang="en-US"/>
        </a:p>
      </dgm:t>
    </dgm:pt>
    <dgm:pt modelId="{3F9F838A-5D98-4B9A-A84E-E380F0696666}" type="pres">
      <dgm:prSet presAssocID="{F7D32545-999D-413B-93C0-2CB5C39F1B9B}" presName="dummy" presStyleCnt="0"/>
      <dgm:spPr/>
    </dgm:pt>
    <dgm:pt modelId="{7D7A1F19-D69F-4464-96F7-14673034C4E8}" type="pres">
      <dgm:prSet presAssocID="{1B59989D-AF68-460C-8D99-F63B4AEE4700}" presName="sibTrans" presStyleLbl="sibTrans2D1" presStyleIdx="1" presStyleCnt="4"/>
      <dgm:spPr/>
      <dgm:t>
        <a:bodyPr/>
        <a:lstStyle/>
        <a:p>
          <a:endParaRPr lang="zh-CN" altLang="en-US"/>
        </a:p>
      </dgm:t>
    </dgm:pt>
    <dgm:pt modelId="{B580C82F-990D-4187-9E51-D1F878112A24}" type="pres">
      <dgm:prSet presAssocID="{97E576A7-300A-4DB2-9111-F4F1AD05BADA}" presName="node" presStyleLbl="node1" presStyleIdx="2" presStyleCnt="4">
        <dgm:presLayoutVars>
          <dgm:bulletEnabled val="1"/>
        </dgm:presLayoutVars>
      </dgm:prSet>
      <dgm:spPr/>
      <dgm:t>
        <a:bodyPr/>
        <a:lstStyle/>
        <a:p>
          <a:endParaRPr lang="zh-CN" altLang="en-US"/>
        </a:p>
      </dgm:t>
    </dgm:pt>
    <dgm:pt modelId="{64A5F8F3-7EB2-4C65-B666-2DF654A78EA5}" type="pres">
      <dgm:prSet presAssocID="{97E576A7-300A-4DB2-9111-F4F1AD05BADA}" presName="dummy" presStyleCnt="0"/>
      <dgm:spPr/>
    </dgm:pt>
    <dgm:pt modelId="{90CDAC3A-C8AF-44BC-B3F4-BFAE0DCED0AD}" type="pres">
      <dgm:prSet presAssocID="{1A89C907-A334-4D29-AB20-5810BAC36FE6}" presName="sibTrans" presStyleLbl="sibTrans2D1" presStyleIdx="2" presStyleCnt="4"/>
      <dgm:spPr/>
      <dgm:t>
        <a:bodyPr/>
        <a:lstStyle/>
        <a:p>
          <a:endParaRPr lang="zh-CN" altLang="en-US"/>
        </a:p>
      </dgm:t>
    </dgm:pt>
    <dgm:pt modelId="{1627F402-5C5D-4C86-98B0-DDB4B6926E84}" type="pres">
      <dgm:prSet presAssocID="{8973066A-B5C0-413C-AF7E-B7576A26AD6C}" presName="node" presStyleLbl="node1" presStyleIdx="3" presStyleCnt="4">
        <dgm:presLayoutVars>
          <dgm:bulletEnabled val="1"/>
        </dgm:presLayoutVars>
      </dgm:prSet>
      <dgm:spPr/>
      <dgm:t>
        <a:bodyPr/>
        <a:lstStyle/>
        <a:p>
          <a:endParaRPr lang="zh-CN" altLang="en-US"/>
        </a:p>
      </dgm:t>
    </dgm:pt>
    <dgm:pt modelId="{27CD83E5-48EA-43D6-B4A7-CE6747396A6B}" type="pres">
      <dgm:prSet presAssocID="{8973066A-B5C0-413C-AF7E-B7576A26AD6C}" presName="dummy" presStyleCnt="0"/>
      <dgm:spPr/>
    </dgm:pt>
    <dgm:pt modelId="{9889C9EB-ACF4-4748-AF3C-0451217AE464}" type="pres">
      <dgm:prSet presAssocID="{628775D1-FECF-4B08-8B4C-572C37C499D7}" presName="sibTrans" presStyleLbl="sibTrans2D1" presStyleIdx="3" presStyleCnt="4"/>
      <dgm:spPr/>
      <dgm:t>
        <a:bodyPr/>
        <a:lstStyle/>
        <a:p>
          <a:endParaRPr lang="zh-CN" altLang="en-US"/>
        </a:p>
      </dgm:t>
    </dgm:pt>
  </dgm:ptLst>
  <dgm:cxnLst>
    <dgm:cxn modelId="{A1383203-A706-45C1-87F3-EC0C499EC21D}" type="presOf" srcId="{B25F34A7-2AD4-4A91-AFC2-EEC021A45BC7}" destId="{8A462174-85F7-4D9C-AD67-0E590768CFF1}" srcOrd="0" destOrd="0" presId="urn:microsoft.com/office/officeart/2005/8/layout/radial6"/>
    <dgm:cxn modelId="{032990C3-A999-457A-AF8A-3F95EA070120}" type="presOf" srcId="{1B59989D-AF68-460C-8D99-F63B4AEE4700}" destId="{7D7A1F19-D69F-4464-96F7-14673034C4E8}" srcOrd="0" destOrd="0" presId="urn:microsoft.com/office/officeart/2005/8/layout/radial6"/>
    <dgm:cxn modelId="{70B5D37F-E29A-441D-A77C-81DCBDC61C89}" type="presOf" srcId="{1A89C907-A334-4D29-AB20-5810BAC36FE6}" destId="{90CDAC3A-C8AF-44BC-B3F4-BFAE0DCED0AD}" srcOrd="0" destOrd="0" presId="urn:microsoft.com/office/officeart/2005/8/layout/radial6"/>
    <dgm:cxn modelId="{8F0631EF-F1B7-47EC-A3B6-441035437222}" type="presOf" srcId="{8973066A-B5C0-413C-AF7E-B7576A26AD6C}" destId="{1627F402-5C5D-4C86-98B0-DDB4B6926E84}" srcOrd="0" destOrd="0" presId="urn:microsoft.com/office/officeart/2005/8/layout/radial6"/>
    <dgm:cxn modelId="{3ED693CA-29EB-41AC-B945-572A2B2674D7}" srcId="{6C2D6475-4576-4E9F-AB1B-9CD427CE273C}" destId="{F7D32545-999D-413B-93C0-2CB5C39F1B9B}" srcOrd="1" destOrd="0" parTransId="{7F0090A9-C5C6-4A18-A586-053FA66399F0}" sibTransId="{1B59989D-AF68-460C-8D99-F63B4AEE4700}"/>
    <dgm:cxn modelId="{FC996010-D57E-4E4C-823F-BB79FE0DF161}" srcId="{6C2D6475-4576-4E9F-AB1B-9CD427CE273C}" destId="{8973066A-B5C0-413C-AF7E-B7576A26AD6C}" srcOrd="3" destOrd="0" parTransId="{6214E322-1894-4905-899D-39588E636D93}" sibTransId="{628775D1-FECF-4B08-8B4C-572C37C499D7}"/>
    <dgm:cxn modelId="{C8A66149-2B35-4A72-8D58-7F9B2D8D07F0}" type="presOf" srcId="{F6F0C136-CFF1-4FAF-97EE-BF3E7BAB28A2}" destId="{D14CC036-6800-40B7-A457-754802616182}" srcOrd="0" destOrd="0" presId="urn:microsoft.com/office/officeart/2005/8/layout/radial6"/>
    <dgm:cxn modelId="{8509A123-55A1-4FC4-A4C6-DE2186434143}" srcId="{6C2D6475-4576-4E9F-AB1B-9CD427CE273C}" destId="{F32AABD5-E901-4D87-934D-6156EF044BA6}" srcOrd="0" destOrd="0" parTransId="{9C3F802F-9319-4B87-A950-87456A91DBDB}" sibTransId="{F6F0C136-CFF1-4FAF-97EE-BF3E7BAB28A2}"/>
    <dgm:cxn modelId="{367F0D37-FD6C-4778-8F40-59B1B7FA50C2}" srcId="{B25F34A7-2AD4-4A91-AFC2-EEC021A45BC7}" destId="{6C2D6475-4576-4E9F-AB1B-9CD427CE273C}" srcOrd="0" destOrd="0" parTransId="{E359448A-E93C-4D45-AB03-B4735163E7B3}" sibTransId="{7A37B38F-DCEF-4ED4-9B3A-B418D6686298}"/>
    <dgm:cxn modelId="{438B3493-FCA7-4905-934F-4E22A4A2AA6C}" type="presOf" srcId="{F32AABD5-E901-4D87-934D-6156EF044BA6}" destId="{A6485021-7AD8-4F09-BD3B-3F093A2F1CF9}" srcOrd="0" destOrd="0" presId="urn:microsoft.com/office/officeart/2005/8/layout/radial6"/>
    <dgm:cxn modelId="{12D1BFE3-4BFA-41A2-BCD8-8BAE5F5C73A8}" type="presOf" srcId="{F7D32545-999D-413B-93C0-2CB5C39F1B9B}" destId="{21597E93-E198-4D99-9EAB-F83BFDC23A0D}" srcOrd="0" destOrd="0" presId="urn:microsoft.com/office/officeart/2005/8/layout/radial6"/>
    <dgm:cxn modelId="{315277A4-2A48-40C6-835F-CBB616E9FA48}" type="presOf" srcId="{97E576A7-300A-4DB2-9111-F4F1AD05BADA}" destId="{B580C82F-990D-4187-9E51-D1F878112A24}" srcOrd="0" destOrd="0" presId="urn:microsoft.com/office/officeart/2005/8/layout/radial6"/>
    <dgm:cxn modelId="{466BC1A8-D11A-4E36-B67E-94532273D5B5}" type="presOf" srcId="{628775D1-FECF-4B08-8B4C-572C37C499D7}" destId="{9889C9EB-ACF4-4748-AF3C-0451217AE464}" srcOrd="0" destOrd="0" presId="urn:microsoft.com/office/officeart/2005/8/layout/radial6"/>
    <dgm:cxn modelId="{24ED8141-8EB7-4BFB-9A45-8ADE8FD94EE3}" type="presOf" srcId="{6C2D6475-4576-4E9F-AB1B-9CD427CE273C}" destId="{D7CB6392-4CF1-468C-B207-8F6FDD4EAA57}" srcOrd="0" destOrd="0" presId="urn:microsoft.com/office/officeart/2005/8/layout/radial6"/>
    <dgm:cxn modelId="{D0F0FAD6-57CC-452B-83BB-69B0484970C4}" srcId="{6C2D6475-4576-4E9F-AB1B-9CD427CE273C}" destId="{97E576A7-300A-4DB2-9111-F4F1AD05BADA}" srcOrd="2" destOrd="0" parTransId="{71A5D7FE-71AE-49C9-BF02-9CC514888371}" sibTransId="{1A89C907-A334-4D29-AB20-5810BAC36FE6}"/>
    <dgm:cxn modelId="{97504085-C331-43DB-A99D-7436EFD6FCC7}" type="presParOf" srcId="{8A462174-85F7-4D9C-AD67-0E590768CFF1}" destId="{D7CB6392-4CF1-468C-B207-8F6FDD4EAA57}" srcOrd="0" destOrd="0" presId="urn:microsoft.com/office/officeart/2005/8/layout/radial6"/>
    <dgm:cxn modelId="{6B5E1532-0B6C-4C3E-9884-74BAC69B3DE6}" type="presParOf" srcId="{8A462174-85F7-4D9C-AD67-0E590768CFF1}" destId="{A6485021-7AD8-4F09-BD3B-3F093A2F1CF9}" srcOrd="1" destOrd="0" presId="urn:microsoft.com/office/officeart/2005/8/layout/radial6"/>
    <dgm:cxn modelId="{13F841CC-B476-4F19-BF54-7D7B2546D04D}" type="presParOf" srcId="{8A462174-85F7-4D9C-AD67-0E590768CFF1}" destId="{FF65C2B9-C4DF-421B-BF05-130F82DC75B1}" srcOrd="2" destOrd="0" presId="urn:microsoft.com/office/officeart/2005/8/layout/radial6"/>
    <dgm:cxn modelId="{22E84BD9-48A4-4A5A-ADC6-ACED8824E7CE}" type="presParOf" srcId="{8A462174-85F7-4D9C-AD67-0E590768CFF1}" destId="{D14CC036-6800-40B7-A457-754802616182}" srcOrd="3" destOrd="0" presId="urn:microsoft.com/office/officeart/2005/8/layout/radial6"/>
    <dgm:cxn modelId="{9364C835-4FA6-43AD-B0C1-6102E9D0B4FD}" type="presParOf" srcId="{8A462174-85F7-4D9C-AD67-0E590768CFF1}" destId="{21597E93-E198-4D99-9EAB-F83BFDC23A0D}" srcOrd="4" destOrd="0" presId="urn:microsoft.com/office/officeart/2005/8/layout/radial6"/>
    <dgm:cxn modelId="{B0A41544-59FB-42B8-B231-F07B24573AF7}" type="presParOf" srcId="{8A462174-85F7-4D9C-AD67-0E590768CFF1}" destId="{3F9F838A-5D98-4B9A-A84E-E380F0696666}" srcOrd="5" destOrd="0" presId="urn:microsoft.com/office/officeart/2005/8/layout/radial6"/>
    <dgm:cxn modelId="{DCAE15D2-B6A4-47C2-8172-59A5226BB87F}" type="presParOf" srcId="{8A462174-85F7-4D9C-AD67-0E590768CFF1}" destId="{7D7A1F19-D69F-4464-96F7-14673034C4E8}" srcOrd="6" destOrd="0" presId="urn:microsoft.com/office/officeart/2005/8/layout/radial6"/>
    <dgm:cxn modelId="{03988327-10FB-4880-A9C0-E70845BA041B}" type="presParOf" srcId="{8A462174-85F7-4D9C-AD67-0E590768CFF1}" destId="{B580C82F-990D-4187-9E51-D1F878112A24}" srcOrd="7" destOrd="0" presId="urn:microsoft.com/office/officeart/2005/8/layout/radial6"/>
    <dgm:cxn modelId="{C824AF38-29EA-4C51-938A-9BD862F07E1D}" type="presParOf" srcId="{8A462174-85F7-4D9C-AD67-0E590768CFF1}" destId="{64A5F8F3-7EB2-4C65-B666-2DF654A78EA5}" srcOrd="8" destOrd="0" presId="urn:microsoft.com/office/officeart/2005/8/layout/radial6"/>
    <dgm:cxn modelId="{4264D778-1F2E-46F4-8FFD-46EE445445A8}" type="presParOf" srcId="{8A462174-85F7-4D9C-AD67-0E590768CFF1}" destId="{90CDAC3A-C8AF-44BC-B3F4-BFAE0DCED0AD}" srcOrd="9" destOrd="0" presId="urn:microsoft.com/office/officeart/2005/8/layout/radial6"/>
    <dgm:cxn modelId="{46E4018E-547A-499B-9099-8A664926CB3B}" type="presParOf" srcId="{8A462174-85F7-4D9C-AD67-0E590768CFF1}" destId="{1627F402-5C5D-4C86-98B0-DDB4B6926E84}" srcOrd="10" destOrd="0" presId="urn:microsoft.com/office/officeart/2005/8/layout/radial6"/>
    <dgm:cxn modelId="{B8FDE903-47A2-4D99-88B2-29C6433B2336}" type="presParOf" srcId="{8A462174-85F7-4D9C-AD67-0E590768CFF1}" destId="{27CD83E5-48EA-43D6-B4A7-CE6747396A6B}" srcOrd="11" destOrd="0" presId="urn:microsoft.com/office/officeart/2005/8/layout/radial6"/>
    <dgm:cxn modelId="{DBF96FEF-737E-4DDC-AE91-ADA875801CAF}" type="presParOf" srcId="{8A462174-85F7-4D9C-AD67-0E590768CFF1}" destId="{9889C9EB-ACF4-4748-AF3C-0451217AE464}"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6.emf"/></Relationships>
</file>

<file path=ppt/drawings/drawing1.xml><?xml version="1.0" encoding="utf-8"?>
<c:userShapes xmlns:c="http://schemas.openxmlformats.org/drawingml/2006/chart">
  <cdr:relSizeAnchor xmlns:cdr="http://schemas.openxmlformats.org/drawingml/2006/chartDrawing">
    <cdr:from>
      <cdr:x>0.78504</cdr:x>
      <cdr:y>0.05751</cdr:y>
    </cdr:from>
    <cdr:to>
      <cdr:x>0.89428</cdr:x>
      <cdr:y>0.78608</cdr:y>
    </cdr:to>
    <cdr:sp macro="" textlink="">
      <cdr:nvSpPr>
        <cdr:cNvPr id="2" name="矩形 1"/>
        <cdr:cNvSpPr/>
      </cdr:nvSpPr>
      <cdr:spPr>
        <a:xfrm xmlns:a="http://schemas.openxmlformats.org/drawingml/2006/main">
          <a:off x="6500858" y="285752"/>
          <a:ext cx="904607" cy="3619938"/>
        </a:xfrm>
        <a:prstGeom xmlns:a="http://schemas.openxmlformats.org/drawingml/2006/main" prst="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idx="4294967295"/>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mtClean="0">
                <a:latin typeface="Arial" pitchFamily="34" charset="0"/>
                <a:ea typeface="宋体" pitchFamily="2" charset="-122"/>
              </a:defRPr>
            </a:lvl1pPr>
          </a:lstStyle>
          <a:p>
            <a:pPr>
              <a:defRPr/>
            </a:pPr>
            <a:endParaRPr lang="zh-CN" altLang="zh-CN"/>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mtClean="0">
                <a:latin typeface="Arial" pitchFamily="34" charset="0"/>
                <a:ea typeface="宋体" pitchFamily="2" charset="-122"/>
              </a:defRPr>
            </a:lvl1pPr>
          </a:lstStyle>
          <a:p>
            <a:pPr>
              <a:defRPr/>
            </a:pPr>
            <a:fld id="{E206CF1F-0634-49E4-B41B-51B82B26EF6B}" type="datetime1">
              <a:rPr lang="zh-CN" altLang="en-US"/>
              <a:pPr>
                <a:defRPr/>
              </a:pPr>
              <a:t>2015/6/21</a:t>
            </a:fld>
            <a:endParaRPr lang="zh-CN" altLang="en-US"/>
          </a:p>
        </p:txBody>
      </p:sp>
      <p:sp>
        <p:nvSpPr>
          <p:cNvPr id="5124" name="幻灯片图像占位符 3"/>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p:spPr>
      </p:sp>
      <p:sp>
        <p:nvSpPr>
          <p:cNvPr id="3077" name="备注占位符 4"/>
          <p:cNvSpPr>
            <a:spLocks noGrp="1" noRot="1" noChangeAspect="1" noChangeArrowheads="1"/>
          </p:cNvSpPr>
          <p:nvPr/>
        </p:nvSpPr>
        <p:spPr bwMode="auto">
          <a:xfrm>
            <a:off x="685800" y="4343400"/>
            <a:ext cx="5486400" cy="4114800"/>
          </a:xfrm>
          <a:prstGeom prst="rect">
            <a:avLst/>
          </a:prstGeom>
          <a:noFill/>
          <a:ln w="9525">
            <a:noFill/>
            <a:miter lim="800000"/>
            <a:headEnd/>
            <a:tailEnd/>
          </a:ln>
        </p:spPr>
        <p:txBody>
          <a:bodyPr anchor="ctr"/>
          <a:lstStyle/>
          <a:p>
            <a:pPr defTabSz="0">
              <a:spcBef>
                <a:spcPct val="30000"/>
              </a:spcBef>
              <a:defRPr/>
            </a:pPr>
            <a:r>
              <a:rPr lang="zh-CN" altLang="en-US" sz="1200">
                <a:latin typeface="Arial" pitchFamily="34" charset="0"/>
                <a:ea typeface="宋体" pitchFamily="2" charset="-122"/>
              </a:rPr>
              <a:t>单击此处编辑母版文本样式</a:t>
            </a:r>
          </a:p>
          <a:p>
            <a:pPr defTabSz="0">
              <a:spcBef>
                <a:spcPct val="30000"/>
              </a:spcBef>
              <a:defRPr/>
            </a:pPr>
            <a:r>
              <a:rPr lang="zh-CN" altLang="en-US" sz="1200">
                <a:latin typeface="Arial" pitchFamily="34" charset="0"/>
                <a:ea typeface="宋体" pitchFamily="2" charset="-122"/>
              </a:rPr>
              <a:t>第二级</a:t>
            </a:r>
          </a:p>
          <a:p>
            <a:pPr defTabSz="0">
              <a:spcBef>
                <a:spcPct val="30000"/>
              </a:spcBef>
              <a:defRPr/>
            </a:pPr>
            <a:r>
              <a:rPr lang="zh-CN" altLang="en-US" sz="1200">
                <a:latin typeface="Arial" pitchFamily="34" charset="0"/>
                <a:ea typeface="宋体" pitchFamily="2" charset="-122"/>
              </a:rPr>
              <a:t>第三级</a:t>
            </a:r>
          </a:p>
          <a:p>
            <a:pPr defTabSz="0">
              <a:spcBef>
                <a:spcPct val="30000"/>
              </a:spcBef>
              <a:defRPr/>
            </a:pPr>
            <a:r>
              <a:rPr lang="zh-CN" altLang="en-US" sz="1200">
                <a:latin typeface="Arial" pitchFamily="34" charset="0"/>
                <a:ea typeface="宋体" pitchFamily="2" charset="-122"/>
              </a:rPr>
              <a:t>第四级</a:t>
            </a:r>
          </a:p>
          <a:p>
            <a:pPr defTabSz="0">
              <a:spcBef>
                <a:spcPct val="30000"/>
              </a:spcBef>
              <a:defRPr/>
            </a:pPr>
            <a:r>
              <a:rPr lang="zh-CN" altLang="en-US" sz="1200">
                <a:latin typeface="Arial" pitchFamily="34" charset="0"/>
                <a:ea typeface="宋体" pitchFamily="2" charset="-122"/>
              </a:rPr>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mtClean="0">
                <a:latin typeface="Arial" pitchFamily="34" charset="0"/>
                <a:ea typeface="宋体" pitchFamily="2" charset="-122"/>
              </a:defRPr>
            </a:lvl1pPr>
          </a:lstStyle>
          <a:p>
            <a:pPr>
              <a:defRPr/>
            </a:pPr>
            <a:endParaRPr lang="zh-CN" altLang="zh-CN"/>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mtClean="0">
                <a:latin typeface="Arial" pitchFamily="34" charset="0"/>
                <a:ea typeface="宋体" pitchFamily="2" charset="-122"/>
              </a:defRPr>
            </a:lvl1pPr>
          </a:lstStyle>
          <a:p>
            <a:pPr>
              <a:defRPr/>
            </a:pPr>
            <a:fld id="{A6551B00-67E8-487C-B8A7-D77EBC3E0339}" type="slidenum">
              <a:rPr lang="zh-CN" altLang="en-US"/>
              <a:pPr>
                <a:defRPr/>
              </a:pPr>
              <a:t>‹#›</a:t>
            </a:fld>
            <a:endParaRPr lang="zh-CN" altLang="en-US"/>
          </a:p>
        </p:txBody>
      </p:sp>
    </p:spTree>
    <p:extLst>
      <p:ext uri="{BB962C8B-B14F-4D97-AF65-F5344CB8AC3E}">
        <p14:creationId xmlns:p14="http://schemas.microsoft.com/office/powerpoint/2010/main" val="1622493749"/>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幻灯片图像占位符 1"/>
          <p:cNvSpPr>
            <a:spLocks noGrp="1" noRot="1" noChangeAspect="1" noTextEdit="1"/>
          </p:cNvSpPr>
          <p:nvPr>
            <p:ph type="sldImg"/>
          </p:nvPr>
        </p:nvSpPr>
        <p:spPr/>
      </p:sp>
      <p:sp>
        <p:nvSpPr>
          <p:cNvPr id="3075"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pPr algn="l"/>
            <a:endParaRPr lang="en-US" altLang="zh-CN" dirty="0" smtClean="0">
              <a:latin typeface="Arial" charset="0"/>
            </a:endParaRPr>
          </a:p>
        </p:txBody>
      </p:sp>
      <p:sp>
        <p:nvSpPr>
          <p:cNvPr id="3076" name="日期占位符 3"/>
          <p:cNvSpPr>
            <a:spLocks noGrp="1"/>
          </p:cNvSpPr>
          <p:nvPr>
            <p:ph type="dt" sz="quarter" idx="1"/>
          </p:nvPr>
        </p:nvSpPr>
        <p:spPr>
          <a:noFill/>
        </p:spPr>
        <p:txBody>
          <a:bodyPr/>
          <a:lstStyle/>
          <a:p>
            <a:fld id="{AF014FCC-A1D0-4E51-81B9-57449723BA28}" type="datetime1">
              <a:rPr lang="zh-CN" altLang="en-US" smtClean="0">
                <a:latin typeface="Arial" charset="0"/>
              </a:rPr>
              <a:pPr/>
              <a:t>2015/6/21</a:t>
            </a:fld>
            <a:endParaRPr lang="zh-CN" altLang="en-US" smtClean="0">
              <a:latin typeface="Arial" charset="0"/>
            </a:endParaRPr>
          </a:p>
        </p:txBody>
      </p:sp>
      <p:sp>
        <p:nvSpPr>
          <p:cNvPr id="3077" name="灯片编号占位符 4"/>
          <p:cNvSpPr>
            <a:spLocks noGrp="1"/>
          </p:cNvSpPr>
          <p:nvPr>
            <p:ph type="sldNum" sz="quarter" idx="5"/>
          </p:nvPr>
        </p:nvSpPr>
        <p:spPr>
          <a:noFill/>
        </p:spPr>
        <p:txBody>
          <a:bodyPr/>
          <a:lstStyle/>
          <a:p>
            <a:fld id="{8463CABA-4761-4AEA-B176-680227EA1AE8}" type="slidenum">
              <a:rPr lang="zh-CN" altLang="en-US"/>
              <a:pPr/>
              <a:t>1</a:t>
            </a:fld>
            <a:endParaRPr lang="zh-CN" altLang="en-US"/>
          </a:p>
        </p:txBody>
      </p:sp>
    </p:spTree>
    <p:extLst>
      <p:ext uri="{BB962C8B-B14F-4D97-AF65-F5344CB8AC3E}">
        <p14:creationId xmlns:p14="http://schemas.microsoft.com/office/powerpoint/2010/main" val="505920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中国</a:t>
            </a:r>
            <a:r>
              <a:rPr lang="en-US" altLang="zh-CN" dirty="0" smtClean="0"/>
              <a:t>IT</a:t>
            </a:r>
            <a:r>
              <a:rPr lang="zh-CN" altLang="en-US" dirty="0" smtClean="0"/>
              <a:t>产业发展相关技术增长点很多，现在最重要的一是带宽高速增长，另一个就是云计算和大数据技术的应用。</a:t>
            </a:r>
            <a:endParaRPr lang="en-US" altLang="zh-CN" dirty="0" smtClean="0"/>
          </a:p>
          <a:p>
            <a:r>
              <a:rPr lang="zh-CN" altLang="en-US" dirty="0" smtClean="0"/>
              <a:t>然后因手机、</a:t>
            </a:r>
            <a:r>
              <a:rPr lang="en-US" altLang="zh-CN" dirty="0" smtClean="0"/>
              <a:t>PC</a:t>
            </a:r>
            <a:r>
              <a:rPr lang="zh-CN" altLang="en-US" dirty="0" smtClean="0"/>
              <a:t>硬件普及，和开源软件的繁荣，共同促进了中国</a:t>
            </a:r>
            <a:r>
              <a:rPr lang="en-US" altLang="zh-CN" dirty="0" smtClean="0"/>
              <a:t>IT</a:t>
            </a:r>
            <a:r>
              <a:rPr lang="zh-CN" altLang="en-US" dirty="0" smtClean="0"/>
              <a:t>技术的进步，也带动了中国社会的进步。</a:t>
            </a:r>
            <a:endParaRPr lang="en-US" altLang="zh-CN" dirty="0" smtClean="0"/>
          </a:p>
          <a:p>
            <a:r>
              <a:rPr lang="zh-CN" altLang="en-US" dirty="0" smtClean="0"/>
              <a:t>在这些基础条件具备后，才能保证对新的</a:t>
            </a:r>
            <a:r>
              <a:rPr lang="en-US" altLang="zh-CN" dirty="0" smtClean="0"/>
              <a:t>GPS</a:t>
            </a:r>
            <a:r>
              <a:rPr lang="zh-CN" altLang="en-US" dirty="0" smtClean="0"/>
              <a:t>、智能装备等技术应用的支持。</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10</a:t>
            </a:fld>
            <a:endParaRPr lang="zh-CN" altLang="en-US"/>
          </a:p>
        </p:txBody>
      </p:sp>
    </p:spTree>
    <p:extLst>
      <p:ext uri="{BB962C8B-B14F-4D97-AF65-F5344CB8AC3E}">
        <p14:creationId xmlns:p14="http://schemas.microsoft.com/office/powerpoint/2010/main" val="1780388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285750" indent="-285750">
              <a:lnSpc>
                <a:spcPct val="150000"/>
              </a:lnSpc>
              <a:buFont typeface="Arial" pitchFamily="34" charset="0"/>
              <a:buChar char="•"/>
            </a:pPr>
            <a:r>
              <a:rPr lang="zh-CN" altLang="en-US" dirty="0" smtClean="0"/>
              <a:t>各种政府、企业应用系统的开发，往往代表着管理思想、流程、技术手段的转化成信息系统中的工具、向导等。我国在应用系统研发方面还做不到那么细。这种现象普遍存在。但我们现在的基础已经完备，云计算和大数据支撑技术在越来越成熟，各种平台普遍搭建，为我们未来高速发展打下了基础。未来中国</a:t>
            </a:r>
            <a:r>
              <a:rPr lang="en-US" altLang="zh-CN" dirty="0" smtClean="0"/>
              <a:t>IT</a:t>
            </a:r>
            <a:r>
              <a:rPr lang="zh-CN" altLang="en-US" dirty="0" smtClean="0"/>
              <a:t>产业发展，将以</a:t>
            </a:r>
            <a:r>
              <a:rPr lang="zh-CN" altLang="en-US" sz="1200" b="1" dirty="0" smtClean="0">
                <a:solidFill>
                  <a:schemeClr val="accent1">
                    <a:lumMod val="50000"/>
                  </a:schemeClr>
                </a:solidFill>
                <a:latin typeface="黑体" pitchFamily="49" charset="-122"/>
                <a:ea typeface="黑体" pitchFamily="49" charset="-122"/>
              </a:rPr>
              <a:t>应用为导向、大数据为业务引擎、云计算为基础支撑、移动互联网为带动、社交网络为纽带、电子政务为引领、电子商务为增长点，更加快速地发展。 其中两个核心，即云计算提供信息基础设施，以及大数据提供新的业务引擎。</a:t>
            </a:r>
          </a:p>
          <a:p>
            <a:pPr marL="0" indent="0">
              <a:buFont typeface="Arial" pitchFamily="34" charset="0"/>
              <a:buNone/>
            </a:pP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11</a:t>
            </a:fld>
            <a:endParaRPr lang="zh-CN" altLang="en-US"/>
          </a:p>
        </p:txBody>
      </p:sp>
    </p:spTree>
    <p:extLst>
      <p:ext uri="{BB962C8B-B14F-4D97-AF65-F5344CB8AC3E}">
        <p14:creationId xmlns:p14="http://schemas.microsoft.com/office/powerpoint/2010/main" val="1149126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首先看第一个问题，云计算技术的作用到底是什么，</a:t>
            </a:r>
            <a:r>
              <a:rPr lang="zh-CN" altLang="en-US" sz="1200" b="1" dirty="0" smtClean="0">
                <a:latin typeface="微软雅黑" pitchFamily="34" charset="-122"/>
                <a:ea typeface="微软雅黑" pitchFamily="34" charset="-122"/>
              </a:rPr>
              <a:t>云计算技术帮我们构建新型信息基础设施。</a:t>
            </a:r>
            <a:endParaRPr lang="zh-CN" altLang="zh-CN" sz="1200" b="1" dirty="0" smtClean="0">
              <a:latin typeface="微软雅黑" pitchFamily="34" charset="-122"/>
              <a:ea typeface="微软雅黑" pitchFamily="34" charset="-122"/>
            </a:endParaRPr>
          </a:p>
          <a:p>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12</a:t>
            </a:fld>
            <a:endParaRPr lang="zh-CN" altLang="en-US"/>
          </a:p>
        </p:txBody>
      </p:sp>
    </p:spTree>
    <p:extLst>
      <p:ext uri="{BB962C8B-B14F-4D97-AF65-F5344CB8AC3E}">
        <p14:creationId xmlns:p14="http://schemas.microsoft.com/office/powerpoint/2010/main" val="35891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云计算的概念，比较乱，像</a:t>
            </a:r>
            <a:r>
              <a:rPr lang="en-US" altLang="zh-CN" sz="1200" b="1" dirty="0" smtClean="0">
                <a:solidFill>
                  <a:schemeClr val="bg1"/>
                </a:solidFill>
                <a:latin typeface="微软雅黑" pitchFamily="34" charset="-122"/>
                <a:ea typeface="微软雅黑" pitchFamily="34" charset="-122"/>
              </a:rPr>
              <a:t>Gartner</a:t>
            </a:r>
            <a:r>
              <a:rPr lang="zh-CN" altLang="en-US" sz="1200" b="1" dirty="0" smtClean="0">
                <a:solidFill>
                  <a:schemeClr val="bg1"/>
                </a:solidFill>
                <a:latin typeface="微软雅黑" pitchFamily="34" charset="-122"/>
                <a:ea typeface="微软雅黑" pitchFamily="34" charset="-122"/>
              </a:rPr>
              <a:t>高级分析师</a:t>
            </a:r>
            <a:r>
              <a:rPr lang="en-US" altLang="zh-CN" sz="1200" b="1" dirty="0" smtClean="0">
                <a:solidFill>
                  <a:schemeClr val="bg1"/>
                </a:solidFill>
                <a:latin typeface="微软雅黑" pitchFamily="34" charset="-122"/>
                <a:ea typeface="微软雅黑" pitchFamily="34" charset="-122"/>
              </a:rPr>
              <a:t>Ben </a:t>
            </a:r>
            <a:r>
              <a:rPr lang="en-US" altLang="zh-CN" sz="1200" b="1" dirty="0" err="1" smtClean="0">
                <a:solidFill>
                  <a:schemeClr val="bg1"/>
                </a:solidFill>
                <a:latin typeface="微软雅黑" pitchFamily="34" charset="-122"/>
                <a:ea typeface="微软雅黑" pitchFamily="34" charset="-122"/>
              </a:rPr>
              <a:t>Pring</a:t>
            </a:r>
            <a:r>
              <a:rPr lang="zh-CN" altLang="en-US" sz="1200" b="1" dirty="0" smtClean="0">
                <a:solidFill>
                  <a:schemeClr val="bg1"/>
                </a:solidFill>
                <a:latin typeface="微软雅黑" pitchFamily="34" charset="-122"/>
                <a:ea typeface="微软雅黑" pitchFamily="34" charset="-122"/>
              </a:rPr>
              <a:t>说的，有人把在线提供虚拟机叫做云计算，有的差不多把云计算技术扩大化，好一点的看作是一个数据中心的总合，大一点的看作是一切</a:t>
            </a:r>
            <a:r>
              <a:rPr lang="en-US" altLang="zh-CN" sz="1200" b="1" dirty="0" smtClean="0">
                <a:solidFill>
                  <a:schemeClr val="bg1"/>
                </a:solidFill>
                <a:latin typeface="微软雅黑" pitchFamily="34" charset="-122"/>
                <a:ea typeface="微软雅黑" pitchFamily="34" charset="-122"/>
              </a:rPr>
              <a:t>IT</a:t>
            </a:r>
            <a:r>
              <a:rPr lang="zh-CN" altLang="en-US" sz="1200" b="1" dirty="0" smtClean="0">
                <a:solidFill>
                  <a:schemeClr val="bg1"/>
                </a:solidFill>
                <a:latin typeface="微软雅黑" pitchFamily="34" charset="-122"/>
                <a:ea typeface="微软雅黑" pitchFamily="34" charset="-122"/>
              </a:rPr>
              <a:t>技术的总合，一切终端都是云的终端，一切软件都是云软件，一切硬件都是云硬件。这个有点乱。</a:t>
            </a:r>
            <a:endParaRPr lang="en-US" altLang="zh-CN" sz="1200" b="1" dirty="0" smtClean="0">
              <a:solidFill>
                <a:schemeClr val="bg1"/>
              </a:solidFill>
              <a:latin typeface="微软雅黑" pitchFamily="34" charset="-122"/>
              <a:ea typeface="微软雅黑" pitchFamily="34" charset="-122"/>
            </a:endParaRPr>
          </a:p>
          <a:p>
            <a:r>
              <a:rPr lang="zh-CN" altLang="en-US" sz="1200" b="1" dirty="0" smtClean="0">
                <a:solidFill>
                  <a:schemeClr val="bg1"/>
                </a:solidFill>
                <a:latin typeface="微软雅黑" pitchFamily="34" charset="-122"/>
                <a:ea typeface="微软雅黑" pitchFamily="34" charset="-122"/>
              </a:rPr>
              <a:t>了解云计算，分两个层面。第一个是云计算的业务模式。以前一个单位要上信息系统，要自己建机房，买服务器，设专人维护，一次性投资成本很大。云计算首先提供了一种按需租用的业务模式，用户再上信息系统，不用再重复老路。只需要通过互联网向我租一切他想要的资源就可以了，而且这些资源是可以精确计费的。李开复用钱庄来比喻云计算，存钱租用了银行的服务。也有一些歧义。更加贴切一点的，云计算像水厂一样，喝水不用再自己打进，接上管子，就直接可以买水厂的水。</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13</a:t>
            </a:fld>
            <a:endParaRPr lang="zh-CN" altLang="en-US"/>
          </a:p>
        </p:txBody>
      </p:sp>
    </p:spTree>
    <p:extLst>
      <p:ext uri="{BB962C8B-B14F-4D97-AF65-F5344CB8AC3E}">
        <p14:creationId xmlns:p14="http://schemas.microsoft.com/office/powerpoint/2010/main" val="4153963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云计算的业务模式有这样三个特点：第一服务可租用， 用户通过互联网租用互联网上的服务，而不是搬回到用户单位的互联网服务。第二，服务是可以按分种或秒级计量的，现在一般是天或小时。第三，这种模式是高性价比的，不应该比我传统的做法还贵。</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14</a:t>
            </a:fld>
            <a:endParaRPr lang="zh-CN" altLang="en-US"/>
          </a:p>
        </p:txBody>
      </p:sp>
    </p:spTree>
    <p:extLst>
      <p:ext uri="{BB962C8B-B14F-4D97-AF65-F5344CB8AC3E}">
        <p14:creationId xmlns:p14="http://schemas.microsoft.com/office/powerpoint/2010/main" val="1816758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zh-CN" altLang="en-US" dirty="0" smtClean="0"/>
              <a:t>什么</a:t>
            </a:r>
            <a:r>
              <a:rPr lang="en-US" altLang="zh-CN" baseline="0" dirty="0" smtClean="0"/>
              <a:t> </a:t>
            </a:r>
            <a:r>
              <a:rPr lang="zh-CN" altLang="en-US" baseline="0" dirty="0" smtClean="0"/>
              <a:t>是云计算，我们第二关注他的技术特性，一般要符合这样几个特点。</a:t>
            </a:r>
            <a:endParaRPr lang="en-US" altLang="zh-CN" baseline="0" dirty="0" smtClean="0"/>
          </a:p>
          <a:p>
            <a:r>
              <a:rPr lang="zh-CN" altLang="en-US" baseline="0" dirty="0" smtClean="0"/>
              <a:t>一个定义：即通过互联网租用并接入的是弹性可扩展的计算、存储、网络资源，用户资源不足的时候，可以随时要求增加</a:t>
            </a:r>
            <a:r>
              <a:rPr lang="en-US" altLang="zh-CN" baseline="0" dirty="0" smtClean="0"/>
              <a:t>CPU</a:t>
            </a:r>
            <a:r>
              <a:rPr lang="zh-CN" altLang="en-US" baseline="0" dirty="0" smtClean="0"/>
              <a:t>核心、内存、带宽、存储。就像我们买水，我们可以多用多买，上不封顶。也可以少用少买。</a:t>
            </a:r>
            <a:endParaRPr lang="en-US" altLang="zh-CN" baseline="0" dirty="0" smtClean="0"/>
          </a:p>
          <a:p>
            <a:r>
              <a:rPr lang="zh-CN" altLang="en-US" baseline="0" dirty="0" smtClean="0"/>
              <a:t>二个角色，就是云计算一定有资源的提供者，和使用者或叫租用者。</a:t>
            </a:r>
            <a:endParaRPr lang="en-US" altLang="zh-CN" baseline="0" dirty="0" smtClean="0"/>
          </a:p>
          <a:p>
            <a:r>
              <a:rPr lang="zh-CN" altLang="en-US" baseline="0" dirty="0" smtClean="0"/>
              <a:t>三种模式：用户可以在线租服务器、存储设备、网络等信息基础设施资源，这样的资源提供的方法叫</a:t>
            </a:r>
            <a:r>
              <a:rPr lang="en-US" altLang="zh-CN" baseline="0" dirty="0" smtClean="0"/>
              <a:t>IAAS</a:t>
            </a:r>
            <a:r>
              <a:rPr lang="zh-CN" altLang="en-US" baseline="0" dirty="0" smtClean="0"/>
              <a:t>服务；也可以直接在线租用数据库、大数据库、文件存储等应用、服务接口或平台，这样的资源提供法叫平台即服务</a:t>
            </a:r>
            <a:r>
              <a:rPr lang="en-US" altLang="zh-CN" baseline="0" dirty="0" smtClean="0"/>
              <a:t>PAAS</a:t>
            </a:r>
            <a:r>
              <a:rPr lang="zh-CN" altLang="en-US" baseline="0" dirty="0" smtClean="0"/>
              <a:t>；也可以在线直接租用具体的软件，如</a:t>
            </a:r>
            <a:r>
              <a:rPr lang="en-US" altLang="zh-CN" baseline="0" dirty="0" smtClean="0"/>
              <a:t>CRM</a:t>
            </a:r>
            <a:r>
              <a:rPr lang="zh-CN" altLang="en-US" baseline="0" dirty="0" smtClean="0"/>
              <a:t>、</a:t>
            </a:r>
            <a:r>
              <a:rPr lang="en-US" altLang="zh-CN" baseline="0" dirty="0" smtClean="0"/>
              <a:t>OA</a:t>
            </a:r>
            <a:r>
              <a:rPr lang="zh-CN" altLang="en-US" baseline="0" dirty="0" smtClean="0"/>
              <a:t>、</a:t>
            </a:r>
            <a:r>
              <a:rPr lang="en-US" altLang="zh-CN" baseline="0" dirty="0" smtClean="0"/>
              <a:t>ERP</a:t>
            </a:r>
            <a:r>
              <a:rPr lang="zh-CN" altLang="en-US" baseline="0" dirty="0" smtClean="0"/>
              <a:t>系统等，这样的服务叫</a:t>
            </a:r>
            <a:r>
              <a:rPr lang="en-US" altLang="zh-CN" baseline="0" dirty="0" smtClean="0"/>
              <a:t>SAAS</a:t>
            </a:r>
            <a:r>
              <a:rPr lang="zh-CN" altLang="en-US" baseline="0" dirty="0" smtClean="0"/>
              <a:t>；</a:t>
            </a:r>
            <a:endParaRPr lang="en-US" altLang="zh-CN" baseline="0" dirty="0" smtClean="0"/>
          </a:p>
          <a:p>
            <a:r>
              <a:rPr lang="zh-CN" altLang="en-US" baseline="0" dirty="0" smtClean="0"/>
              <a:t>云有</a:t>
            </a:r>
            <a:r>
              <a:rPr lang="en-US" altLang="zh-CN" baseline="0" dirty="0" smtClean="0"/>
              <a:t>4</a:t>
            </a:r>
            <a:r>
              <a:rPr lang="zh-CN" altLang="en-US" baseline="0" dirty="0" smtClean="0"/>
              <a:t>种服务模式，只给一个企业、政府单位服务的叫私有云；对几个单位或人群服务的叫社区云，能对所有公众开放的叫公有云（如阿里云、百度云等），云里包含了只对单位私有的部分，也有对大众的服务叫混合云。电子政务云既有专网服务，也有对市民的服务，属于典型的混合云。</a:t>
            </a:r>
            <a:endParaRPr lang="en-US" altLang="zh-CN" baseline="0" dirty="0" smtClean="0"/>
          </a:p>
          <a:p>
            <a:r>
              <a:rPr lang="zh-CN" altLang="en-US" baseline="0" dirty="0" smtClean="0"/>
              <a:t>云的</a:t>
            </a:r>
            <a:r>
              <a:rPr lang="en-US" altLang="zh-CN" baseline="0" dirty="0" smtClean="0"/>
              <a:t>5</a:t>
            </a:r>
            <a:r>
              <a:rPr lang="zh-CN" altLang="en-US" baseline="0" dirty="0" smtClean="0"/>
              <a:t>个技术特点：泛在接入（移动或有线网络宽带接入），按用户需求提供服务，资源可以广泛共享，资源可以快速弹性地扩展（像皮筋一样，能长能短），服务可以精准度量（成本可以计算和审计的）</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15</a:t>
            </a:fld>
            <a:endParaRPr lang="zh-CN" altLang="en-US"/>
          </a:p>
        </p:txBody>
      </p:sp>
    </p:spTree>
    <p:extLst>
      <p:ext uri="{BB962C8B-B14F-4D97-AF65-F5344CB8AC3E}">
        <p14:creationId xmlns:p14="http://schemas.microsoft.com/office/powerpoint/2010/main" val="2878804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p:spPr>
      </p:sp>
      <p:sp>
        <p:nvSpPr>
          <p:cNvPr id="22531" name="备注占位符 2"/>
          <p:cNvSpPr>
            <a:spLocks noGrp="1"/>
          </p:cNvSpPr>
          <p:nvPr>
            <p:ph type="body" idx="1"/>
          </p:nvPr>
        </p:nvSpPr>
        <p:spPr bwMode="auto">
          <a:xfrm>
            <a:off x="685800" y="4343400"/>
            <a:ext cx="5486400" cy="4114800"/>
          </a:xfrm>
          <a:prstGeom prst="rect">
            <a:avLst/>
          </a:prstGeom>
          <a:noFill/>
        </p:spPr>
        <p:txBody>
          <a:bodyPr wrap="square" numCol="1" anchor="t" anchorCtr="0" compatLnSpc="1">
            <a:prstTxWarp prst="textNoShape">
              <a:avLst/>
            </a:prstTxWarp>
          </a:bodyPr>
          <a:lstStyle/>
          <a:p>
            <a:r>
              <a:rPr lang="zh-CN" altLang="en-US" dirty="0" smtClean="0"/>
              <a:t>云计算实现前面的技术特性需要</a:t>
            </a:r>
            <a:r>
              <a:rPr lang="en-US" altLang="zh-CN" dirty="0" smtClean="0"/>
              <a:t>4</a:t>
            </a:r>
            <a:r>
              <a:rPr lang="zh-CN" altLang="en-US" dirty="0" smtClean="0"/>
              <a:t>大支撑技术，一个是虚拟化技术，服务器虚拟化、存储虚拟</a:t>
            </a:r>
            <a:r>
              <a:rPr lang="zh-CN" altLang="en-US" baseline="0" dirty="0" smtClean="0"/>
              <a:t>化和网络虚拟化。把一个装备可以变成多个，供不同的人租用。另一个是并行计算，一个任务在一台服务器里需要算很长时间，我们可以把任务分解，一算变多算，提高计算的速度。</a:t>
            </a:r>
            <a:endParaRPr lang="en-US" altLang="zh-CN" baseline="0" dirty="0" smtClean="0"/>
          </a:p>
          <a:p>
            <a:r>
              <a:rPr lang="zh-CN" altLang="en-US" baseline="0" smtClean="0"/>
              <a:t>要有海量数据管理技术，统一管理海量的面向不同用途的数据。支持不断增加的数据，要有海量的数据存储技术，支持不断增加存储设备和存储能力。</a:t>
            </a:r>
            <a:endParaRPr lang="zh-CN" altLang="en-US" smtClean="0"/>
          </a:p>
        </p:txBody>
      </p:sp>
      <p:sp>
        <p:nvSpPr>
          <p:cNvPr id="22532" name="灯片编号占位符 3"/>
          <p:cNvSpPr>
            <a:spLocks noGrp="1"/>
          </p:cNvSpPr>
          <p:nvPr>
            <p:ph type="sldNum" sz="quarter" idx="5"/>
          </p:nvPr>
        </p:nvSpPr>
        <p:spPr bwMode="auto">
          <a:noFill/>
          <a:ln>
            <a:miter lim="800000"/>
            <a:headEnd/>
            <a:tailEnd/>
          </a:ln>
        </p:spPr>
        <p:txBody>
          <a:bodyPr/>
          <a:lstStyle/>
          <a:p>
            <a:fld id="{FC7D6348-DAAF-4B3B-9A53-2C7F311502F9}" type="slidenum">
              <a:rPr lang="zh-CN" altLang="en-US">
                <a:ea typeface="宋体" charset="-122"/>
              </a:rPr>
              <a:pPr/>
              <a:t>16</a:t>
            </a:fld>
            <a:endParaRPr lang="zh-CN" altLang="en-US">
              <a:ea typeface="宋体" charset="-122"/>
            </a:endParaRPr>
          </a:p>
        </p:txBody>
      </p:sp>
    </p:spTree>
    <p:extLst>
      <p:ext uri="{BB962C8B-B14F-4D97-AF65-F5344CB8AC3E}">
        <p14:creationId xmlns:p14="http://schemas.microsoft.com/office/powerpoint/2010/main" val="2145358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latin typeface="Arial" panose="020B0604020202020204" pitchFamily="34" charset="0"/>
              </a:rPr>
              <a:t>如图所示，我们来描述虚拟化技术如何帮助</a:t>
            </a:r>
            <a:r>
              <a:rPr lang="en-US" altLang="zh-CN" dirty="0" smtClean="0">
                <a:latin typeface="Arial" panose="020B0604020202020204" pitchFamily="34" charset="0"/>
              </a:rPr>
              <a:t>IAAS</a:t>
            </a:r>
            <a:r>
              <a:rPr lang="zh-CN" altLang="en-US" dirty="0" smtClean="0">
                <a:latin typeface="Arial" panose="020B0604020202020204" pitchFamily="34" charset="0"/>
              </a:rPr>
              <a:t>云提高资源使用效率的。</a:t>
            </a:r>
            <a:endParaRPr lang="en-US" altLang="zh-CN" dirty="0" smtClean="0">
              <a:latin typeface="Arial" panose="020B0604020202020204" pitchFamily="34" charset="0"/>
            </a:endParaRPr>
          </a:p>
          <a:p>
            <a:r>
              <a:rPr lang="zh-CN" altLang="en-US" dirty="0" smtClean="0">
                <a:latin typeface="Arial" panose="020B0604020202020204" pitchFamily="34" charset="0"/>
              </a:rPr>
              <a:t>虚拟服务器技术帮助我们能在一台服务器上跑多个不同类型操作系统的虚拟机。如果我们用过</a:t>
            </a:r>
            <a:r>
              <a:rPr lang="en-US" altLang="zh-CN" dirty="0" smtClean="0">
                <a:latin typeface="Arial" panose="020B0604020202020204" pitchFamily="34" charset="0"/>
              </a:rPr>
              <a:t>VMWARE</a:t>
            </a:r>
            <a:r>
              <a:rPr lang="zh-CN" altLang="en-US" baseline="0" dirty="0" smtClean="0">
                <a:latin typeface="Arial" panose="020B0604020202020204" pitchFamily="34" charset="0"/>
              </a:rPr>
              <a:t>的就知道，我们可以在一台物理机上虚拟出</a:t>
            </a:r>
            <a:r>
              <a:rPr lang="en-US" altLang="zh-CN" baseline="0" dirty="0" smtClean="0">
                <a:latin typeface="Arial" panose="020B0604020202020204" pitchFamily="34" charset="0"/>
              </a:rPr>
              <a:t>LINUX</a:t>
            </a:r>
            <a:r>
              <a:rPr lang="zh-CN" altLang="en-US" baseline="0" dirty="0" smtClean="0">
                <a:latin typeface="Arial" panose="020B0604020202020204" pitchFamily="34" charset="0"/>
              </a:rPr>
              <a:t>、</a:t>
            </a:r>
            <a:r>
              <a:rPr lang="en-US" altLang="zh-CN" baseline="0" dirty="0" smtClean="0">
                <a:latin typeface="Arial" panose="020B0604020202020204" pitchFamily="34" charset="0"/>
              </a:rPr>
              <a:t>MAC</a:t>
            </a:r>
            <a:r>
              <a:rPr lang="zh-CN" altLang="en-US" baseline="0" dirty="0" smtClean="0">
                <a:latin typeface="Arial" panose="020B0604020202020204" pitchFamily="34" charset="0"/>
              </a:rPr>
              <a:t>等不同的虚拟机，并可以正常运行。一个虚拟机在不运行时是一个大的数据文件，在运行时存在于物理机的内存中。</a:t>
            </a:r>
            <a:endParaRPr lang="en-US" altLang="zh-CN" dirty="0" smtClean="0">
              <a:latin typeface="Arial" panose="020B0604020202020204" pitchFamily="34" charset="0"/>
            </a:endParaRPr>
          </a:p>
          <a:p>
            <a:r>
              <a:rPr lang="zh-CN" altLang="en-US" dirty="0" smtClean="0">
                <a:latin typeface="Arial" panose="020B0604020202020204" pitchFamily="34" charset="0"/>
              </a:rPr>
              <a:t>我们用一个蓝块表示一台物理机，一个棕色块表示虚拟机。棕色块的大小，表示需要资源的差别。</a:t>
            </a:r>
            <a:endParaRPr lang="en-US" altLang="zh-CN" dirty="0" smtClean="0">
              <a:latin typeface="Arial" panose="020B0604020202020204" pitchFamily="34" charset="0"/>
            </a:endParaRPr>
          </a:p>
          <a:p>
            <a:r>
              <a:rPr lang="zh-CN" altLang="en-US" dirty="0" smtClean="0">
                <a:latin typeface="Arial" panose="020B0604020202020204" pitchFamily="34" charset="0"/>
              </a:rPr>
              <a:t>假设现在平台上有这么多虚拟机。我可以通过云的管理平台对虚拟机进行重新排列。</a:t>
            </a:r>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63AB7A6-3764-486E-87D7-74D75ABFCC4C}" type="slidenum">
              <a:rPr lang="en-US" altLang="zh-CN" smtClean="0">
                <a:latin typeface="Arial" panose="020B0604020202020204" pitchFamily="34" charset="0"/>
                <a:ea typeface="华文细黑" panose="02010600040101010101" pitchFamily="2" charset="-122"/>
              </a:rPr>
              <a:pPr>
                <a:spcBef>
                  <a:spcPct val="0"/>
                </a:spcBef>
              </a:pPr>
              <a:t>17</a:t>
            </a:fld>
            <a:endParaRPr lang="en-US" altLang="zh-CN" smtClean="0">
              <a:latin typeface="Arial" panose="020B0604020202020204" pitchFamily="34" charset="0"/>
              <a:ea typeface="华文细黑" panose="02010600040101010101" pitchFamily="2" charset="-122"/>
            </a:endParaRPr>
          </a:p>
        </p:txBody>
      </p:sp>
    </p:spTree>
    <p:extLst>
      <p:ext uri="{BB962C8B-B14F-4D97-AF65-F5344CB8AC3E}">
        <p14:creationId xmlns:p14="http://schemas.microsoft.com/office/powerpoint/2010/main" val="266813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首先我表示的是一个虚拟机开始分配的过程。这样的分配过程需要</a:t>
            </a:r>
            <a:r>
              <a:rPr lang="en-US" altLang="zh-CN" dirty="0" smtClean="0">
                <a:latin typeface="Arial" panose="020B0604020202020204" pitchFamily="34" charset="0"/>
              </a:rPr>
              <a:t>5</a:t>
            </a:r>
            <a:r>
              <a:rPr lang="zh-CN" altLang="en-US" dirty="0" smtClean="0">
                <a:latin typeface="Arial" panose="020B0604020202020204" pitchFamily="34" charset="0"/>
              </a:rPr>
              <a:t>台物理机全部开启。</a:t>
            </a:r>
            <a:endParaRPr lang="en-US" altLang="zh-CN" dirty="0" smtClean="0">
              <a:latin typeface="Arial" panose="020B0604020202020204" pitchFamily="34" charset="0"/>
            </a:endParaRPr>
          </a:p>
          <a:p>
            <a:endParaRPr lang="zh-CN" altLang="en-US" dirty="0" smtClean="0">
              <a:latin typeface="Arial" panose="020B0604020202020204" pitchFamily="34" charset="0"/>
            </a:endParaRP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B101255-F78C-4BEB-9E87-AB1078DA034A}" type="slidenum">
              <a:rPr lang="en-US" altLang="zh-CN" smtClean="0">
                <a:latin typeface="Arial" panose="020B0604020202020204" pitchFamily="34" charset="0"/>
                <a:ea typeface="华文细黑" panose="02010600040101010101" pitchFamily="2" charset="-122"/>
              </a:rPr>
              <a:pPr>
                <a:spcBef>
                  <a:spcPct val="0"/>
                </a:spcBef>
              </a:pPr>
              <a:t>18</a:t>
            </a:fld>
            <a:endParaRPr lang="en-US" altLang="zh-CN" smtClean="0">
              <a:latin typeface="Arial" panose="020B0604020202020204" pitchFamily="34" charset="0"/>
              <a:ea typeface="华文细黑" panose="02010600040101010101" pitchFamily="2" charset="-122"/>
            </a:endParaRPr>
          </a:p>
        </p:txBody>
      </p:sp>
    </p:spTree>
    <p:extLst>
      <p:ext uri="{BB962C8B-B14F-4D97-AF65-F5344CB8AC3E}">
        <p14:creationId xmlns:p14="http://schemas.microsoft.com/office/powerpoint/2010/main" val="2449074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如果我们重新排列，把标号</a:t>
            </a:r>
            <a:r>
              <a:rPr lang="en-US" altLang="zh-CN" dirty="0" smtClean="0">
                <a:latin typeface="Arial" panose="020B0604020202020204" pitchFamily="34" charset="0"/>
              </a:rPr>
              <a:t>2</a:t>
            </a:r>
            <a:r>
              <a:rPr lang="zh-CN" altLang="en-US" dirty="0" smtClean="0">
                <a:latin typeface="Arial" panose="020B0604020202020204" pitchFamily="34" charset="0"/>
              </a:rPr>
              <a:t>和</a:t>
            </a:r>
            <a:r>
              <a:rPr lang="en-US" altLang="zh-CN" dirty="0" smtClean="0">
                <a:latin typeface="Arial" panose="020B0604020202020204" pitchFamily="34" charset="0"/>
              </a:rPr>
              <a:t>1</a:t>
            </a:r>
            <a:r>
              <a:rPr lang="zh-CN" altLang="en-US" dirty="0" smtClean="0">
                <a:latin typeface="Arial" panose="020B0604020202020204" pitchFamily="34" charset="0"/>
              </a:rPr>
              <a:t>的虚拟机挪动，就可以空闲出一台物理机跑其它虚拟机或者关闭，以节约资源。</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A88899C-83BB-477D-BBAB-94C151F29B14}" type="slidenum">
              <a:rPr lang="en-US" altLang="zh-CN" smtClean="0">
                <a:latin typeface="Arial" panose="020B0604020202020204" pitchFamily="34" charset="0"/>
                <a:ea typeface="华文细黑" panose="02010600040101010101" pitchFamily="2" charset="-122"/>
              </a:rPr>
              <a:pPr>
                <a:spcBef>
                  <a:spcPct val="0"/>
                </a:spcBef>
              </a:pPr>
              <a:t>19</a:t>
            </a:fld>
            <a:endParaRPr lang="en-US" altLang="zh-CN" smtClean="0">
              <a:latin typeface="Arial" panose="020B0604020202020204" pitchFamily="34" charset="0"/>
              <a:ea typeface="华文细黑" panose="02010600040101010101" pitchFamily="2" charset="-122"/>
            </a:endParaRPr>
          </a:p>
        </p:txBody>
      </p:sp>
    </p:spTree>
    <p:extLst>
      <p:ext uri="{BB962C8B-B14F-4D97-AF65-F5344CB8AC3E}">
        <p14:creationId xmlns:p14="http://schemas.microsoft.com/office/powerpoint/2010/main" val="967125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这是我本次汇报的提纲，今天我们主要探讨</a:t>
            </a:r>
            <a:r>
              <a:rPr lang="en-US" altLang="zh-CN" dirty="0" smtClean="0"/>
              <a:t>4</a:t>
            </a:r>
            <a:r>
              <a:rPr lang="zh-CN" altLang="en-US" dirty="0" smtClean="0"/>
              <a:t>个问题，第一介信息技术对中国高速发展的推动作用，特别是云计算和大数据技术在其中所起的作用。第二、第三章，我们共同探讨一下，云计算和大数据技术的定义、构成、发展现状、案例及未来发展趋势。最后一章，我们也看一下，云计算和大数据在高科技犯罪中的应用及防治中的一些案例。</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2</a:t>
            </a:fld>
            <a:endParaRPr lang="zh-CN" altLang="en-US"/>
          </a:p>
        </p:txBody>
      </p:sp>
    </p:spTree>
    <p:extLst>
      <p:ext uri="{BB962C8B-B14F-4D97-AF65-F5344CB8AC3E}">
        <p14:creationId xmlns:p14="http://schemas.microsoft.com/office/powerpoint/2010/main" val="318484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latin typeface="Arial" panose="020B0604020202020204" pitchFamily="34" charset="0"/>
              </a:rPr>
              <a:t>如果</a:t>
            </a:r>
            <a:r>
              <a:rPr lang="en-US" altLang="zh-CN" dirty="0" smtClean="0">
                <a:latin typeface="Arial" panose="020B0604020202020204" pitchFamily="34" charset="0"/>
              </a:rPr>
              <a:t>1</a:t>
            </a:r>
            <a:r>
              <a:rPr lang="zh-CN" altLang="en-US" dirty="0" smtClean="0">
                <a:latin typeface="Arial" panose="020B0604020202020204" pitchFamily="34" charset="0"/>
              </a:rPr>
              <a:t>、</a:t>
            </a:r>
            <a:r>
              <a:rPr lang="en-US" altLang="zh-CN" dirty="0" smtClean="0">
                <a:latin typeface="Arial" panose="020B0604020202020204" pitchFamily="34" charset="0"/>
              </a:rPr>
              <a:t>2</a:t>
            </a:r>
            <a:r>
              <a:rPr lang="zh-CN" altLang="en-US" dirty="0" smtClean="0">
                <a:latin typeface="Arial" panose="020B0604020202020204" pitchFamily="34" charset="0"/>
              </a:rPr>
              <a:t>号虚拟机关闭，我们可以动过虚拟机在物理机上的迁移，释放更多的资源。</a:t>
            </a:r>
            <a:endParaRPr lang="en-US" altLang="zh-CN" dirty="0" smtClean="0">
              <a:latin typeface="Arial" panose="020B0604020202020204" pitchFamily="34" charset="0"/>
            </a:endParaRPr>
          </a:p>
          <a:p>
            <a:r>
              <a:rPr lang="zh-CN" altLang="en-US" dirty="0" smtClean="0">
                <a:latin typeface="Arial" panose="020B0604020202020204" pitchFamily="34" charset="0"/>
              </a:rPr>
              <a:t>此外虚拟机是以数据文件形式存在的，对它备份很方便，只要对文件备份或增量备份就可以。所以提高了数据备份的速度。</a:t>
            </a:r>
            <a:endParaRPr lang="en-US" altLang="zh-CN" dirty="0" smtClean="0">
              <a:latin typeface="Arial" panose="020B0604020202020204" pitchFamily="34" charset="0"/>
            </a:endParaRPr>
          </a:p>
          <a:p>
            <a:r>
              <a:rPr lang="zh-CN" altLang="en-US" dirty="0" smtClean="0">
                <a:latin typeface="Arial" panose="020B0604020202020204" pitchFamily="34" charset="0"/>
              </a:rPr>
              <a:t>此外，在不同物理机迁移时，我们只需要挪动内存文件</a:t>
            </a:r>
            <a:r>
              <a:rPr lang="en-US" altLang="zh-CN" dirty="0" smtClean="0">
                <a:latin typeface="Arial" panose="020B0604020202020204" pitchFamily="34" charset="0"/>
              </a:rPr>
              <a:t>(2G</a:t>
            </a:r>
            <a:r>
              <a:rPr lang="zh-CN" altLang="en-US" dirty="0" smtClean="0">
                <a:latin typeface="Arial" panose="020B0604020202020204" pitchFamily="34" charset="0"/>
              </a:rPr>
              <a:t>左右），不需要挪虚拟机文件（</a:t>
            </a:r>
            <a:r>
              <a:rPr lang="en-US" altLang="zh-CN" dirty="0" smtClean="0">
                <a:latin typeface="Arial" panose="020B0604020202020204" pitchFamily="34" charset="0"/>
              </a:rPr>
              <a:t>100G)</a:t>
            </a:r>
            <a:r>
              <a:rPr lang="zh-CN" altLang="en-US" dirty="0" smtClean="0">
                <a:latin typeface="Arial" panose="020B0604020202020204" pitchFamily="34" charset="0"/>
              </a:rPr>
              <a:t>，迁移速度很快。</a:t>
            </a:r>
            <a:endParaRPr lang="en-US" altLang="zh-CN" dirty="0" smtClean="0">
              <a:latin typeface="Arial" panose="020B0604020202020204" pitchFamily="34" charset="0"/>
            </a:endParaRPr>
          </a:p>
          <a:p>
            <a:r>
              <a:rPr lang="zh-CN" altLang="en-US" dirty="0" smtClean="0">
                <a:latin typeface="Arial" panose="020B0604020202020204" pitchFamily="34" charset="0"/>
              </a:rPr>
              <a:t>便于做容灾、热备。所以虚拟化成为云计算最重要的技术。</a:t>
            </a:r>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B7C7E8F-F7A1-4D33-99F9-5AE017239AF2}" type="slidenum">
              <a:rPr lang="en-US" altLang="zh-CN" smtClean="0">
                <a:latin typeface="Arial" panose="020B0604020202020204" pitchFamily="34" charset="0"/>
                <a:ea typeface="华文细黑" panose="02010600040101010101" pitchFamily="2" charset="-122"/>
              </a:rPr>
              <a:pPr>
                <a:spcBef>
                  <a:spcPct val="0"/>
                </a:spcBef>
              </a:pPr>
              <a:t>20</a:t>
            </a:fld>
            <a:endParaRPr lang="en-US" altLang="zh-CN" smtClean="0">
              <a:latin typeface="Arial" panose="020B0604020202020204" pitchFamily="34" charset="0"/>
              <a:ea typeface="华文细黑" panose="02010600040101010101" pitchFamily="2" charset="-122"/>
            </a:endParaRPr>
          </a:p>
        </p:txBody>
      </p:sp>
    </p:spTree>
    <p:extLst>
      <p:ext uri="{BB962C8B-B14F-4D97-AF65-F5344CB8AC3E}">
        <p14:creationId xmlns:p14="http://schemas.microsoft.com/office/powerpoint/2010/main" val="964119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云贯彻的是一种大集中、大集成的思想。它对客户的价值，主要表现在</a:t>
            </a:r>
            <a:r>
              <a:rPr lang="en-US" altLang="zh-CN" dirty="0" smtClean="0"/>
              <a:t>4</a:t>
            </a:r>
            <a:r>
              <a:rPr lang="zh-CN" altLang="en-US" dirty="0" smtClean="0"/>
              <a:t>个方面，第一通过软硬件资源统一规划，实现了高效管理，资源整体共效的优点。第二基于虚拟化技术，通过云平台预置的智能调度和均衡算法，可以统筹均衡，按需分配，提高资源整体利用率，实现资源价值的最大化。第三，云上资源的互联互通，也为未来数据和应用的集成打下基础。第四云上的数据统一管理，为实现数据备份、容灾也提供了基础，更加适合管理和扩展的需求。</a:t>
            </a:r>
            <a:endParaRPr lang="zh-CN" altLang="en-US" dirty="0"/>
          </a:p>
        </p:txBody>
      </p:sp>
      <p:sp>
        <p:nvSpPr>
          <p:cNvPr id="4" name="日期占位符 3"/>
          <p:cNvSpPr>
            <a:spLocks noGrp="1"/>
          </p:cNvSpPr>
          <p:nvPr>
            <p:ph type="dt" idx="10"/>
          </p:nvPr>
        </p:nvSpPr>
        <p:spPr/>
        <p:txBody>
          <a:bodyPr/>
          <a:lstStyle/>
          <a:p>
            <a:pPr>
              <a:defRPr/>
            </a:pPr>
            <a:fld id="{7F5711CA-D131-4621-9EC4-358B176F03F1}"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fld id="{9C387F3B-CC47-4F7B-92A3-78E11755A0B2}" type="slidenum">
              <a:rPr lang="zh-CN" altLang="en-US" smtClean="0"/>
              <a:pPr/>
              <a:t>21</a:t>
            </a:fld>
            <a:endParaRPr lang="zh-CN" altLang="en-US"/>
          </a:p>
        </p:txBody>
      </p:sp>
    </p:spTree>
    <p:extLst>
      <p:ext uri="{BB962C8B-B14F-4D97-AF65-F5344CB8AC3E}">
        <p14:creationId xmlns:p14="http://schemas.microsoft.com/office/powerpoint/2010/main" val="3585599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传统的信息化模式，一个应用，一台物理服务器，不管有没有人用，多少人用，无法扩展。有时资源利用率极低，像在晚上，基本上没用户。但我应用系统和硬件绑定，也无法挪做他用。现在有了云平台，可以通过变更虚拟机配置，随时扩展应用资源，或把应用进行迁移。实现应用系统不以硬件绑定。对于一朵云来讲，他可以白天晚上各跑不同的系统，提高资源利用率。</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22</a:t>
            </a:fld>
            <a:endParaRPr lang="zh-CN" altLang="en-US"/>
          </a:p>
        </p:txBody>
      </p:sp>
    </p:spTree>
    <p:extLst>
      <p:ext uri="{BB962C8B-B14F-4D97-AF65-F5344CB8AC3E}">
        <p14:creationId xmlns:p14="http://schemas.microsoft.com/office/powerpoint/2010/main" val="1713724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itchFamily="34" charset="0"/>
              </a:rPr>
              <a:t>云计算一个核心问题或者焦点是数据中心的建设。占有的数据，以及处理数据的能力是国家和企业信息化水平的重要标志。</a:t>
            </a:r>
            <a:endParaRPr lang="en-US" altLang="zh-CN" dirty="0" smtClean="0">
              <a:latin typeface="Arial" pitchFamily="34" charset="0"/>
            </a:endParaRPr>
          </a:p>
          <a:p>
            <a:r>
              <a:rPr lang="zh-CN" altLang="en-US" dirty="0" smtClean="0">
                <a:latin typeface="Arial" pitchFamily="34" charset="0"/>
              </a:rPr>
              <a:t>全球各国、各大型企业广泛建立数据中心。</a:t>
            </a:r>
            <a:r>
              <a:rPr lang="en-US" altLang="zh-CN" dirty="0" smtClean="0">
                <a:latin typeface="Arial" pitchFamily="34" charset="0"/>
              </a:rPr>
              <a:t>GOOGLE</a:t>
            </a:r>
            <a:r>
              <a:rPr lang="zh-CN" altLang="en-US" dirty="0" smtClean="0">
                <a:latin typeface="Arial" pitchFamily="34" charset="0"/>
              </a:rPr>
              <a:t>海上漂浮数据中心，以海水降温，降低能耗。组件化、集装式云数据中心，</a:t>
            </a:r>
            <a:endParaRPr lang="en-US" altLang="zh-CN" dirty="0" smtClean="0">
              <a:latin typeface="Arial" pitchFamily="34" charset="0"/>
            </a:endParaRPr>
          </a:p>
          <a:p>
            <a:r>
              <a:rPr lang="en-US" altLang="zh-CN" dirty="0" smtClean="0">
                <a:latin typeface="Arial" pitchFamily="34" charset="0"/>
              </a:rPr>
              <a:t>HP</a:t>
            </a:r>
            <a:r>
              <a:rPr lang="zh-CN" altLang="en-US" dirty="0" smtClean="0">
                <a:latin typeface="Arial" pitchFamily="34" charset="0"/>
              </a:rPr>
              <a:t>风冷式数据中心，维基解密的地下数据中心。这种数据中心的建立</a:t>
            </a:r>
            <a:r>
              <a:rPr lang="zh-CN" altLang="en-US" baseline="0" dirty="0" smtClean="0">
                <a:latin typeface="Arial" pitchFamily="34" charset="0"/>
              </a:rPr>
              <a:t>也是和云计算技术紧密相联，即应用或我们直接说上面的虚拟机是</a:t>
            </a:r>
            <a:endParaRPr lang="en-US" altLang="zh-CN" baseline="0" dirty="0" smtClean="0">
              <a:latin typeface="Arial" pitchFamily="34" charset="0"/>
            </a:endParaRPr>
          </a:p>
          <a:p>
            <a:r>
              <a:rPr lang="zh-CN" altLang="en-US" baseline="0" dirty="0" smtClean="0">
                <a:latin typeface="Arial" pitchFamily="34" charset="0"/>
              </a:rPr>
              <a:t>可以直接迁移的。像一朵云一样，飘来飘去。这也是一些人解释云计算定义的方式。</a:t>
            </a:r>
            <a:endParaRPr lang="zh-CN" altLang="en-US" dirty="0" smtClean="0">
              <a:latin typeface="Arial" pitchFamily="34" charset="0"/>
            </a:endParaRPr>
          </a:p>
        </p:txBody>
      </p:sp>
      <p:sp>
        <p:nvSpPr>
          <p:cNvPr id="706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eaLnBrk="1" hangingPunct="1"/>
            <a:fld id="{467CB89D-0414-4EF4-BC7F-E57D17DA4413}" type="slidenum">
              <a:rPr kumimoji="1" lang="zh-CN" altLang="en-US" b="0" i="0" smtClean="0">
                <a:latin typeface="Times New Roman" pitchFamily="18" charset="0"/>
              </a:rPr>
              <a:pPr eaLnBrk="1" hangingPunct="1"/>
              <a:t>23</a:t>
            </a:fld>
            <a:endParaRPr kumimoji="1" lang="zh-CN" altLang="en-US" b="0" i="0" smtClean="0">
              <a:latin typeface="Times New Roman" pitchFamily="18" charset="0"/>
            </a:endParaRPr>
          </a:p>
        </p:txBody>
      </p:sp>
    </p:spTree>
    <p:extLst>
      <p:ext uri="{BB962C8B-B14F-4D97-AF65-F5344CB8AC3E}">
        <p14:creationId xmlns:p14="http://schemas.microsoft.com/office/powerpoint/2010/main" val="3053645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世界领先的</a:t>
            </a:r>
            <a:r>
              <a:rPr lang="en-US" altLang="zh-CN" dirty="0" smtClean="0"/>
              <a:t>IT</a:t>
            </a:r>
            <a:r>
              <a:rPr lang="zh-CN" altLang="en-US" dirty="0" smtClean="0"/>
              <a:t>公司都拥有大量的服务器，并与公司的实力成正比。</a:t>
            </a:r>
            <a:endParaRPr lang="en-US" altLang="zh-CN" dirty="0" smtClean="0"/>
          </a:p>
          <a:p>
            <a:r>
              <a:rPr lang="zh-CN" altLang="en-US" dirty="0" smtClean="0"/>
              <a:t>对于他们来说，他们都面临忙时服务器不够用，闲时服务器用不完。把余下资源租出去，或相互租用就成了选择。</a:t>
            </a:r>
            <a:endParaRPr lang="en-US" altLang="zh-CN" dirty="0" smtClean="0"/>
          </a:p>
          <a:p>
            <a:r>
              <a:rPr lang="zh-CN" altLang="en-US" dirty="0" smtClean="0"/>
              <a:t>实现这一要求，也必须把数据中心云化。像百度、腾讯、阿里也都基于云计算实现这一需求。</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24</a:t>
            </a:fld>
            <a:endParaRPr lang="zh-CN" altLang="en-US"/>
          </a:p>
        </p:txBody>
      </p:sp>
    </p:spTree>
    <p:extLst>
      <p:ext uri="{BB962C8B-B14F-4D97-AF65-F5344CB8AC3E}">
        <p14:creationId xmlns:p14="http://schemas.microsoft.com/office/powerpoint/2010/main" val="2199131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我国各级政府对云计算给与了充分的重视，从总理的政府工作报告到十三国规划，产业基地建设，到处可见云的身影。</a:t>
            </a:r>
            <a:endParaRPr lang="en-US" altLang="zh-CN" dirty="0" smtClean="0"/>
          </a:p>
          <a:p>
            <a:r>
              <a:rPr lang="zh-CN" altLang="en-US" dirty="0" smtClean="0"/>
              <a:t>从全国各地云计划，也可以看到了大家的重视。</a:t>
            </a:r>
            <a:endParaRPr lang="en-US" altLang="zh-CN" dirty="0" smtClean="0"/>
          </a:p>
          <a:p>
            <a:r>
              <a:rPr lang="zh-CN" altLang="en-US" dirty="0" smtClean="0"/>
              <a:t>但从趋势来看，现在云的热度让位给大数据这一新概念。不代表云技术的进时，只代表这种技术已经深入人心。</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26</a:t>
            </a:fld>
            <a:endParaRPr lang="zh-CN" altLang="en-US"/>
          </a:p>
        </p:txBody>
      </p:sp>
    </p:spTree>
    <p:extLst>
      <p:ext uri="{BB962C8B-B14F-4D97-AF65-F5344CB8AC3E}">
        <p14:creationId xmlns:p14="http://schemas.microsoft.com/office/powerpoint/2010/main" val="1472841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建云，国外有很多先进的软硬件设备，包括</a:t>
            </a:r>
            <a:r>
              <a:rPr lang="en-US" altLang="zh-CN" dirty="0" smtClean="0"/>
              <a:t>IOE</a:t>
            </a:r>
            <a:r>
              <a:rPr lang="zh-CN" altLang="en-US" dirty="0" smtClean="0"/>
              <a:t>和八大金刚。</a:t>
            </a:r>
            <a:endParaRPr lang="en-US" altLang="zh-CN" dirty="0" smtClean="0"/>
          </a:p>
          <a:p>
            <a:r>
              <a:rPr lang="zh-CN" altLang="en-US" dirty="0" smtClean="0"/>
              <a:t>美国的棱镜门事件之后，我们要更加清楚地认识到，中国的云要自己建。特别是一些要害部门，我们必须要基于自主知识产权的产品来建自己的云平台。</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27</a:t>
            </a:fld>
            <a:endParaRPr lang="zh-CN" altLang="en-US"/>
          </a:p>
        </p:txBody>
      </p:sp>
    </p:spTree>
    <p:extLst>
      <p:ext uri="{BB962C8B-B14F-4D97-AF65-F5344CB8AC3E}">
        <p14:creationId xmlns:p14="http://schemas.microsoft.com/office/powerpoint/2010/main" val="1277202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indent="0">
              <a:lnSpc>
                <a:spcPct val="150000"/>
              </a:lnSpc>
              <a:buFont typeface="Wingdings" pitchFamily="2" charset="2"/>
              <a:buNone/>
            </a:pPr>
            <a:r>
              <a:rPr lang="zh-CN" altLang="en-US" dirty="0" smtClean="0"/>
              <a:t>云平台是基于云计算技术搭建的管理、监控和服务平台。搭建云平台时，要遵循这样的设计理念：安全是前提、</a:t>
            </a:r>
            <a:r>
              <a:rPr lang="zh-CN" altLang="en-US" sz="1200" dirty="0" smtClean="0">
                <a:solidFill>
                  <a:srgbClr val="002060"/>
                </a:solidFill>
                <a:latin typeface="微软雅黑" pitchFamily="34" charset="-122"/>
                <a:ea typeface="微软雅黑" pitchFamily="34" charset="-122"/>
              </a:rPr>
              <a:t>应用是核心、管控是关键。</a:t>
            </a:r>
            <a:endParaRPr lang="en-US" altLang="zh-CN" sz="1200" dirty="0" smtClean="0">
              <a:solidFill>
                <a:srgbClr val="002060"/>
              </a:solidFill>
              <a:latin typeface="微软雅黑" pitchFamily="34" charset="-122"/>
              <a:ea typeface="微软雅黑" pitchFamily="34" charset="-122"/>
            </a:endParaRPr>
          </a:p>
          <a:p>
            <a:pPr marL="0" indent="0">
              <a:lnSpc>
                <a:spcPct val="150000"/>
              </a:lnSpc>
              <a:buFont typeface="Wingdings" pitchFamily="2" charset="2"/>
              <a:buNone/>
            </a:pPr>
            <a:r>
              <a:rPr lang="zh-CN" altLang="en-US" sz="1200" dirty="0" smtClean="0">
                <a:solidFill>
                  <a:srgbClr val="002060"/>
                </a:solidFill>
                <a:latin typeface="微软雅黑" pitchFamily="34" charset="-122"/>
                <a:ea typeface="微软雅黑" pitchFamily="34" charset="-122"/>
              </a:rPr>
              <a:t>在硬件方面要考虑利旧和可扩展性，保证原有服务器、存储、网络设备可用，避免厂商锁定。在</a:t>
            </a:r>
            <a:r>
              <a:rPr lang="en-US" altLang="zh-CN" sz="1200" dirty="0" smtClean="0">
                <a:solidFill>
                  <a:srgbClr val="002060"/>
                </a:solidFill>
                <a:latin typeface="微软雅黑" pitchFamily="34" charset="-122"/>
                <a:ea typeface="微软雅黑" pitchFamily="34" charset="-122"/>
              </a:rPr>
              <a:t>PAAS</a:t>
            </a:r>
            <a:r>
              <a:rPr lang="zh-CN" altLang="en-US" sz="1200" dirty="0" smtClean="0">
                <a:solidFill>
                  <a:srgbClr val="002060"/>
                </a:solidFill>
                <a:latin typeface="微软雅黑" pitchFamily="34" charset="-122"/>
                <a:ea typeface="微软雅黑" pitchFamily="34" charset="-122"/>
              </a:rPr>
              <a:t>层，充分考虑可用的软件资源，包括原有的数据资源、数控库系统，保证这些资源能够迁移到云端。在业务层面，要充分梳理应用特点，合理配置资源，划分网络，设置扩展和保护策略，保证应用的可用性。</a:t>
            </a:r>
            <a:endParaRPr lang="en-US" altLang="zh-CN" sz="1200" dirty="0" smtClean="0">
              <a:solidFill>
                <a:srgbClr val="002060"/>
              </a:solidFill>
              <a:latin typeface="微软雅黑" pitchFamily="34" charset="-122"/>
              <a:ea typeface="微软雅黑" pitchFamily="34" charset="-122"/>
            </a:endParaRPr>
          </a:p>
          <a:p>
            <a:pPr marL="0" indent="0">
              <a:lnSpc>
                <a:spcPct val="150000"/>
              </a:lnSpc>
              <a:buFont typeface="Wingdings" pitchFamily="2" charset="2"/>
              <a:buNone/>
            </a:pPr>
            <a:endParaRPr lang="en-US" altLang="zh-CN" sz="1200" dirty="0" smtClean="0">
              <a:solidFill>
                <a:srgbClr val="002060"/>
              </a:solidFill>
              <a:latin typeface="微软雅黑" pitchFamily="34" charset="-122"/>
              <a:ea typeface="微软雅黑" pitchFamily="34" charset="-122"/>
            </a:endParaRPr>
          </a:p>
          <a:p>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28</a:t>
            </a:fld>
            <a:endParaRPr lang="zh-CN" altLang="en-US"/>
          </a:p>
        </p:txBody>
      </p:sp>
    </p:spTree>
    <p:extLst>
      <p:ext uri="{BB962C8B-B14F-4D97-AF65-F5344CB8AC3E}">
        <p14:creationId xmlns:p14="http://schemas.microsoft.com/office/powerpoint/2010/main" val="2993186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云操作系统是整个云平台的管理者，统一管理云上的硬件、虚拟机、用户和应用。</a:t>
            </a:r>
          </a:p>
          <a:p>
            <a:endParaRPr lang="en-US" altLang="zh-CN" dirty="0" smtClean="0"/>
          </a:p>
          <a:p>
            <a:r>
              <a:rPr lang="zh-CN" altLang="en-US" dirty="0" smtClean="0"/>
              <a:t>从整体层次上分，</a:t>
            </a:r>
            <a:endParaRPr lang="en-US" altLang="zh-CN" dirty="0" smtClean="0"/>
          </a:p>
          <a:p>
            <a:r>
              <a:rPr lang="zh-CN" altLang="en-US" dirty="0" smtClean="0"/>
              <a:t>从安全体系上分，</a:t>
            </a:r>
            <a:endParaRPr lang="en-US" altLang="zh-CN" dirty="0" smtClean="0"/>
          </a:p>
          <a:p>
            <a:r>
              <a:rPr lang="zh-CN" altLang="en-US" dirty="0" smtClean="0"/>
              <a:t>从管理体系上分</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29</a:t>
            </a:fld>
            <a:endParaRPr lang="zh-CN" altLang="en-US"/>
          </a:p>
        </p:txBody>
      </p:sp>
    </p:spTree>
    <p:extLst>
      <p:ext uri="{BB962C8B-B14F-4D97-AF65-F5344CB8AC3E}">
        <p14:creationId xmlns:p14="http://schemas.microsoft.com/office/powerpoint/2010/main" val="241090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如图上四个图，展示了云操作系统如何全局管理计算、存储、网络和用户资源的。</a:t>
            </a:r>
            <a:endParaRPr lang="en-US" altLang="zh-CN" dirty="0" smtClean="0"/>
          </a:p>
          <a:p>
            <a:r>
              <a:rPr lang="zh-CN" altLang="en-US" dirty="0" smtClean="0"/>
              <a:t>云操作系统作为一种业务系统，同样是云计算领域专家，</a:t>
            </a:r>
            <a:r>
              <a:rPr lang="zh-CN" altLang="en-US" sz="1200" dirty="0" smtClean="0">
                <a:latin typeface="Arial" panose="020B0604020202020204" pitchFamily="34" charset="0"/>
              </a:rPr>
              <a:t>配置、优化、管理云</a:t>
            </a:r>
            <a:r>
              <a:rPr lang="zh-CN" altLang="en-US" sz="1200" smtClean="0">
                <a:latin typeface="Arial" panose="020B0604020202020204" pitchFamily="34" charset="0"/>
              </a:rPr>
              <a:t>的经验</a:t>
            </a:r>
            <a:endParaRPr lang="en-US" altLang="zh-CN" dirty="0" smtClean="0"/>
          </a:p>
          <a:p>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30</a:t>
            </a:fld>
            <a:endParaRPr lang="zh-CN" altLang="en-US"/>
          </a:p>
        </p:txBody>
      </p:sp>
    </p:spTree>
    <p:extLst>
      <p:ext uri="{BB962C8B-B14F-4D97-AF65-F5344CB8AC3E}">
        <p14:creationId xmlns:p14="http://schemas.microsoft.com/office/powerpoint/2010/main" val="87188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首先来看第一个问题，</a:t>
            </a:r>
            <a:r>
              <a:rPr lang="zh-CN" altLang="en-US" sz="1200" b="1" dirty="0" smtClean="0">
                <a:latin typeface="微软雅黑" pitchFamily="34" charset="-122"/>
                <a:ea typeface="微软雅黑" pitchFamily="34" charset="-122"/>
              </a:rPr>
              <a:t>信息技术推动中国高速发展</a:t>
            </a:r>
            <a:r>
              <a:rPr lang="zh-CN" altLang="en-US" sz="1200" b="0" dirty="0" smtClean="0">
                <a:latin typeface="Arial" pitchFamily="34" charset="0"/>
                <a:ea typeface="+mn-ea"/>
              </a:rPr>
              <a:t>。</a:t>
            </a:r>
            <a:endParaRPr lang="zh-CN" altLang="en-US" sz="1200" b="1" dirty="0" smtClean="0">
              <a:latin typeface="微软雅黑" pitchFamily="34" charset="-122"/>
              <a:ea typeface="微软雅黑" pitchFamily="34" charset="-122"/>
            </a:endParaRPr>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3</a:t>
            </a:fld>
            <a:endParaRPr lang="zh-CN" altLang="en-US"/>
          </a:p>
        </p:txBody>
      </p:sp>
    </p:spTree>
    <p:extLst>
      <p:ext uri="{BB962C8B-B14F-4D97-AF65-F5344CB8AC3E}">
        <p14:creationId xmlns:p14="http://schemas.microsoft.com/office/powerpoint/2010/main" val="3114948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电子政务领域不同单位信息化遇到的问题很有代表性。多年来，重复建设，数据不统一，</a:t>
            </a:r>
            <a:r>
              <a:rPr lang="en-US" altLang="zh-CN" dirty="0" smtClean="0"/>
              <a:t>7</a:t>
            </a:r>
            <a:r>
              <a:rPr lang="zh-CN" altLang="en-US" dirty="0" smtClean="0"/>
              <a:t>*</a:t>
            </a:r>
            <a:r>
              <a:rPr lang="en-US" altLang="zh-CN" dirty="0" smtClean="0"/>
              <a:t>24</a:t>
            </a:r>
            <a:r>
              <a:rPr lang="zh-CN" altLang="en-US" dirty="0" smtClean="0"/>
              <a:t>小时运行，是个唯命题，家家有机房、有编制、有经费，各家服务水平参次不齐，不均衡发展。</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31</a:t>
            </a:fld>
            <a:endParaRPr lang="zh-CN" altLang="en-US"/>
          </a:p>
        </p:txBody>
      </p:sp>
    </p:spTree>
    <p:extLst>
      <p:ext uri="{BB962C8B-B14F-4D97-AF65-F5344CB8AC3E}">
        <p14:creationId xmlns:p14="http://schemas.microsoft.com/office/powerpoint/2010/main" val="3841806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我们把云计算技术引入到电子政务领域想干哪些事？</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32</a:t>
            </a:fld>
            <a:endParaRPr lang="zh-CN" altLang="en-US"/>
          </a:p>
        </p:txBody>
      </p:sp>
    </p:spTree>
    <p:extLst>
      <p:ext uri="{BB962C8B-B14F-4D97-AF65-F5344CB8AC3E}">
        <p14:creationId xmlns:p14="http://schemas.microsoft.com/office/powerpoint/2010/main" val="459141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建设电子政务云要实现这样几个价值。</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33</a:t>
            </a:fld>
            <a:endParaRPr lang="zh-CN" altLang="en-US"/>
          </a:p>
        </p:txBody>
      </p:sp>
    </p:spTree>
    <p:extLst>
      <p:ext uri="{BB962C8B-B14F-4D97-AF65-F5344CB8AC3E}">
        <p14:creationId xmlns:p14="http://schemas.microsoft.com/office/powerpoint/2010/main" val="735877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电子政务云是典型的混合云，包含业务专有云，和对外的民生服务云。按照这一个模型，可以搭建一个省级电子政务云的模型。</a:t>
            </a:r>
            <a:endParaRPr lang="en-US" altLang="zh-CN" dirty="0" smtClean="0"/>
          </a:p>
          <a:p>
            <a:r>
              <a:rPr lang="zh-CN" altLang="en-US" dirty="0" smtClean="0"/>
              <a:t>此外加上数据容灾的业务云，就构成了电子政务云平台。</a:t>
            </a:r>
            <a:endParaRPr lang="en-US" altLang="zh-CN" dirty="0" smtClean="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34</a:t>
            </a:fld>
            <a:endParaRPr lang="zh-CN" altLang="en-US"/>
          </a:p>
        </p:txBody>
      </p:sp>
    </p:spTree>
    <p:extLst>
      <p:ext uri="{BB962C8B-B14F-4D97-AF65-F5344CB8AC3E}">
        <p14:creationId xmlns:p14="http://schemas.microsoft.com/office/powerpoint/2010/main" val="3658524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配合前面的物理架构，电子政务云的总体逻辑结构如图所示。具有</a:t>
            </a:r>
            <a:r>
              <a:rPr lang="en-US" altLang="zh-CN" sz="1200" b="1" dirty="0" smtClean="0">
                <a:solidFill>
                  <a:srgbClr val="FF0000"/>
                </a:solidFill>
                <a:latin typeface="微软雅黑" pitchFamily="34" charset="-122"/>
                <a:ea typeface="微软雅黑" pitchFamily="34" charset="-122"/>
              </a:rPr>
              <a:t>5</a:t>
            </a:r>
            <a:r>
              <a:rPr lang="zh-CN" altLang="zh-CN" sz="1200" b="1" dirty="0" smtClean="0">
                <a:solidFill>
                  <a:srgbClr val="FF0000"/>
                </a:solidFill>
                <a:latin typeface="微软雅黑" pitchFamily="34" charset="-122"/>
                <a:ea typeface="微软雅黑" pitchFamily="34" charset="-122"/>
              </a:rPr>
              <a:t>层两翼、</a:t>
            </a:r>
            <a:r>
              <a:rPr lang="en-US" altLang="zh-CN" sz="1200" b="1" dirty="0" smtClean="0">
                <a:solidFill>
                  <a:srgbClr val="FF0000"/>
                </a:solidFill>
                <a:latin typeface="微软雅黑" pitchFamily="34" charset="-122"/>
                <a:ea typeface="微软雅黑" pitchFamily="34" charset="-122"/>
              </a:rPr>
              <a:t>3</a:t>
            </a:r>
            <a:r>
              <a:rPr lang="zh-CN" altLang="zh-CN" sz="1200" b="1" dirty="0" smtClean="0">
                <a:solidFill>
                  <a:srgbClr val="FF0000"/>
                </a:solidFill>
                <a:latin typeface="微软雅黑" pitchFamily="34" charset="-122"/>
                <a:ea typeface="微软雅黑" pitchFamily="34" charset="-122"/>
              </a:rPr>
              <a:t>体系</a:t>
            </a:r>
            <a:r>
              <a:rPr lang="en-US" altLang="zh-CN" sz="1200" b="1" dirty="0" smtClean="0">
                <a:solidFill>
                  <a:srgbClr val="FF0000"/>
                </a:solidFill>
                <a:latin typeface="微软雅黑" pitchFamily="34" charset="-122"/>
                <a:ea typeface="微软雅黑" pitchFamily="34" charset="-122"/>
              </a:rPr>
              <a:t>1</a:t>
            </a:r>
            <a:r>
              <a:rPr lang="zh-CN" altLang="zh-CN" sz="1200" b="1" dirty="0" smtClean="0">
                <a:solidFill>
                  <a:srgbClr val="FF0000"/>
                </a:solidFill>
                <a:latin typeface="微软雅黑" pitchFamily="34" charset="-122"/>
                <a:ea typeface="微软雅黑" pitchFamily="34" charset="-122"/>
              </a:rPr>
              <a:t>门户</a:t>
            </a:r>
            <a:r>
              <a:rPr lang="zh-CN" altLang="en-US" sz="1200" b="1" dirty="0" smtClean="0">
                <a:solidFill>
                  <a:srgbClr val="FF0000"/>
                </a:solidFill>
                <a:latin typeface="微软雅黑" pitchFamily="34" charset="-122"/>
                <a:ea typeface="微软雅黑" pitchFamily="34" charset="-122"/>
              </a:rPr>
              <a:t>的特点。</a:t>
            </a:r>
          </a:p>
          <a:p>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35</a:t>
            </a:fld>
            <a:endParaRPr lang="zh-CN" altLang="en-US"/>
          </a:p>
        </p:txBody>
      </p:sp>
    </p:spTree>
    <p:extLst>
      <p:ext uri="{BB962C8B-B14F-4D97-AF65-F5344CB8AC3E}">
        <p14:creationId xmlns:p14="http://schemas.microsoft.com/office/powerpoint/2010/main" val="865274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F5711CA-D131-4621-9EC4-358B176F03F1}"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fld id="{9C387F3B-CC47-4F7B-92A3-78E11755A0B2}" type="slidenum">
              <a:rPr lang="zh-CN" altLang="en-US" smtClean="0"/>
              <a:pPr/>
              <a:t>36</a:t>
            </a:fld>
            <a:endParaRPr lang="zh-CN" altLang="en-US"/>
          </a:p>
        </p:txBody>
      </p:sp>
    </p:spTree>
    <p:extLst>
      <p:ext uri="{BB962C8B-B14F-4D97-AF65-F5344CB8AC3E}">
        <p14:creationId xmlns:p14="http://schemas.microsoft.com/office/powerpoint/2010/main" val="1884771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idx="4294967295"/>
          </p:nvPr>
        </p:nvSpPr>
        <p:spPr>
          <a:xfrm>
            <a:off x="-3629025" y="0"/>
            <a:ext cx="6584950" cy="4940300"/>
          </a:xfrm>
          <a:noFill/>
          <a:ln>
            <a:solidFill>
              <a:srgbClr val="000000"/>
            </a:solidFill>
          </a:ln>
        </p:spPr>
      </p:sp>
      <p:sp>
        <p:nvSpPr>
          <p:cNvPr id="57347" name="备注占位符 2"/>
          <p:cNvSpPr>
            <a:spLocks noGrp="1" noRot="1" noChangeAspect="1" noChangeArrowheads="1"/>
          </p:cNvSpPr>
          <p:nvPr>
            <p:ph type="body" idx="1"/>
          </p:nvPr>
        </p:nvSpPr>
        <p:spPr>
          <a:xfrm>
            <a:off x="912813" y="4341813"/>
            <a:ext cx="5029200" cy="4114800"/>
          </a:xfrm>
          <a:prstGeom prst="rect">
            <a:avLst/>
          </a:prstGeom>
          <a:noFill/>
          <a:ln/>
        </p:spPr>
        <p:txBody>
          <a:bodyPr anchor="t"/>
          <a:lstStyle/>
          <a:p>
            <a:r>
              <a:rPr lang="zh-CN" altLang="en-US" dirty="0" smtClean="0"/>
              <a:t>门户，供委办局用户申请资源、管理资源、接入</a:t>
            </a:r>
            <a:r>
              <a:rPr lang="zh-CN" altLang="en-US" baseline="0" dirty="0" smtClean="0"/>
              <a:t>资源。</a:t>
            </a:r>
            <a:endParaRPr lang="zh-CN" altLang="en-US" dirty="0" smtClean="0"/>
          </a:p>
        </p:txBody>
      </p:sp>
      <p:sp>
        <p:nvSpPr>
          <p:cNvPr id="57348" name="灯片编号占位符 3"/>
          <p:cNvSpPr>
            <a:spLocks noGrp="1" noChangeArrowheads="1"/>
          </p:cNvSpPr>
          <p:nvPr/>
        </p:nvSpPr>
        <p:spPr bwMode="auto">
          <a:xfrm>
            <a:off x="3884613" y="8685213"/>
            <a:ext cx="2973387" cy="457200"/>
          </a:xfrm>
          <a:prstGeom prst="rect">
            <a:avLst/>
          </a:prstGeom>
          <a:noFill/>
          <a:ln w="9525">
            <a:noFill/>
            <a:miter lim="800000"/>
            <a:headEnd/>
            <a:tailEnd/>
          </a:ln>
        </p:spPr>
        <p:txBody>
          <a:bodyPr anchor="b"/>
          <a:lstStyle/>
          <a:p>
            <a:pPr algn="r" eaLnBrk="0" hangingPunct="0"/>
            <a:fld id="{D72AA9C0-5486-42F3-9558-C2DE897A5C28}" type="slidenum">
              <a:rPr lang="en-US" altLang="zh-CN" sz="1200">
                <a:solidFill>
                  <a:srgbClr val="000000"/>
                </a:solidFill>
                <a:latin typeface="Times"/>
                <a:sym typeface="Times"/>
              </a:rPr>
              <a:pPr algn="r" eaLnBrk="0" hangingPunct="0"/>
              <a:t>37</a:t>
            </a:fld>
            <a:endParaRPr lang="en-US" altLang="zh-CN">
              <a:solidFill>
                <a:srgbClr val="000000"/>
              </a:solidFill>
            </a:endParaRPr>
          </a:p>
        </p:txBody>
      </p:sp>
    </p:spTree>
    <p:extLst>
      <p:ext uri="{BB962C8B-B14F-4D97-AF65-F5344CB8AC3E}">
        <p14:creationId xmlns:p14="http://schemas.microsoft.com/office/powerpoint/2010/main" val="942518792"/>
      </p:ext>
    </p:extLst>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idx="4294967295"/>
          </p:nvPr>
        </p:nvSpPr>
        <p:spPr>
          <a:xfrm>
            <a:off x="-3629025" y="0"/>
            <a:ext cx="6584950" cy="4940300"/>
          </a:xfrm>
          <a:noFill/>
          <a:ln>
            <a:solidFill>
              <a:srgbClr val="000000"/>
            </a:solidFill>
          </a:ln>
        </p:spPr>
      </p:sp>
      <p:sp>
        <p:nvSpPr>
          <p:cNvPr id="57347" name="备注占位符 2"/>
          <p:cNvSpPr>
            <a:spLocks noGrp="1" noRot="1" noChangeAspect="1" noChangeArrowheads="1"/>
          </p:cNvSpPr>
          <p:nvPr>
            <p:ph type="body" idx="1"/>
          </p:nvPr>
        </p:nvSpPr>
        <p:spPr>
          <a:xfrm>
            <a:off x="912813" y="4341813"/>
            <a:ext cx="5029200" cy="4114800"/>
          </a:xfrm>
          <a:prstGeom prst="rect">
            <a:avLst/>
          </a:prstGeom>
          <a:noFill/>
          <a:ln/>
        </p:spPr>
        <p:txBody>
          <a:bodyPr anchor="t"/>
          <a:lstStyle/>
          <a:p>
            <a:r>
              <a:rPr lang="zh-CN" altLang="zh-CN" sz="1200" dirty="0" smtClean="0">
                <a:latin typeface="微软雅黑" pitchFamily="34" charset="-122"/>
                <a:ea typeface="微软雅黑" pitchFamily="34" charset="-122"/>
                <a:cs typeface="宋体.宋"/>
              </a:rPr>
              <a:t>东莞市电子政务云平台有效整合了</a:t>
            </a:r>
            <a:r>
              <a:rPr lang="en-US" altLang="zh-CN" sz="1200" b="1" dirty="0" smtClean="0">
                <a:solidFill>
                  <a:srgbClr val="FF0000"/>
                </a:solidFill>
                <a:latin typeface="微软雅黑" pitchFamily="34" charset="-122"/>
                <a:ea typeface="微软雅黑" pitchFamily="34" charset="-122"/>
                <a:cs typeface="宋体.宋"/>
              </a:rPr>
              <a:t>132</a:t>
            </a:r>
            <a:r>
              <a:rPr lang="zh-CN" altLang="zh-CN" sz="1200" b="1" dirty="0" smtClean="0">
                <a:solidFill>
                  <a:srgbClr val="FF0000"/>
                </a:solidFill>
                <a:latin typeface="微软雅黑" pitchFamily="34" charset="-122"/>
                <a:ea typeface="微软雅黑" pitchFamily="34" charset="-122"/>
                <a:cs typeface="宋体.宋"/>
              </a:rPr>
              <a:t>台</a:t>
            </a:r>
            <a:r>
              <a:rPr lang="zh-CN" altLang="zh-CN" sz="1200" dirty="0" smtClean="0">
                <a:latin typeface="微软雅黑" pitchFamily="34" charset="-122"/>
                <a:ea typeface="微软雅黑" pitchFamily="34" charset="-122"/>
                <a:cs typeface="宋体.宋"/>
              </a:rPr>
              <a:t>物理服务器、</a:t>
            </a:r>
            <a:r>
              <a:rPr lang="en-US" altLang="zh-CN" sz="1200" b="1" dirty="0" smtClean="0">
                <a:solidFill>
                  <a:srgbClr val="FF0000"/>
                </a:solidFill>
                <a:latin typeface="微软雅黑" pitchFamily="34" charset="-122"/>
                <a:ea typeface="微软雅黑" pitchFamily="34" charset="-122"/>
                <a:cs typeface="宋体.宋"/>
              </a:rPr>
              <a:t>145TB</a:t>
            </a:r>
            <a:r>
              <a:rPr lang="zh-CN" altLang="zh-CN" sz="1200" dirty="0" smtClean="0">
                <a:latin typeface="微软雅黑" pitchFamily="34" charset="-122"/>
                <a:ea typeface="微软雅黑" pitchFamily="34" charset="-122"/>
                <a:cs typeface="宋体.宋"/>
              </a:rPr>
              <a:t>存储、</a:t>
            </a:r>
            <a:r>
              <a:rPr lang="en-US" altLang="zh-CN" sz="1200" b="1" dirty="0" smtClean="0">
                <a:solidFill>
                  <a:srgbClr val="FF0000"/>
                </a:solidFill>
                <a:latin typeface="微软雅黑" pitchFamily="34" charset="-122"/>
                <a:ea typeface="微软雅黑" pitchFamily="34" charset="-122"/>
                <a:cs typeface="宋体.宋"/>
              </a:rPr>
              <a:t>100</a:t>
            </a:r>
            <a:r>
              <a:rPr lang="zh-CN" altLang="zh-CN" sz="1200" b="1" dirty="0" smtClean="0">
                <a:solidFill>
                  <a:srgbClr val="FF0000"/>
                </a:solidFill>
                <a:latin typeface="微软雅黑" pitchFamily="34" charset="-122"/>
                <a:ea typeface="微软雅黑" pitchFamily="34" charset="-122"/>
                <a:cs typeface="宋体.宋"/>
              </a:rPr>
              <a:t>个</a:t>
            </a:r>
            <a:r>
              <a:rPr lang="zh-CN" altLang="zh-CN" sz="1200" dirty="0" smtClean="0">
                <a:latin typeface="微软雅黑" pitchFamily="34" charset="-122"/>
                <a:ea typeface="微软雅黑" pitchFamily="34" charset="-122"/>
                <a:cs typeface="宋体.宋"/>
              </a:rPr>
              <a:t>虚拟网络资源的统一监控管理，承载近</a:t>
            </a:r>
            <a:r>
              <a:rPr lang="en-US" altLang="zh-CN" sz="1200" b="1" dirty="0" smtClean="0">
                <a:solidFill>
                  <a:srgbClr val="FF0000"/>
                </a:solidFill>
                <a:latin typeface="微软雅黑" pitchFamily="34" charset="-122"/>
                <a:ea typeface="微软雅黑" pitchFamily="34" charset="-122"/>
                <a:cs typeface="宋体.宋"/>
              </a:rPr>
              <a:t>500</a:t>
            </a:r>
            <a:r>
              <a:rPr lang="zh-CN" altLang="zh-CN" sz="1200" b="1" dirty="0" smtClean="0">
                <a:solidFill>
                  <a:srgbClr val="FF0000"/>
                </a:solidFill>
                <a:latin typeface="微软雅黑" pitchFamily="34" charset="-122"/>
                <a:ea typeface="微软雅黑" pitchFamily="34" charset="-122"/>
                <a:cs typeface="宋体.宋"/>
              </a:rPr>
              <a:t>个电子政务业务应用</a:t>
            </a:r>
            <a:r>
              <a:rPr lang="zh-CN" altLang="zh-CN" sz="1200" dirty="0" smtClean="0">
                <a:latin typeface="微软雅黑" pitchFamily="34" charset="-122"/>
                <a:ea typeface="微软雅黑" pitchFamily="34" charset="-122"/>
                <a:cs typeface="宋体.宋"/>
              </a:rPr>
              <a:t>，为东莞市</a:t>
            </a:r>
            <a:r>
              <a:rPr lang="en-US" altLang="zh-CN" sz="1200" b="1" dirty="0" smtClean="0">
                <a:solidFill>
                  <a:srgbClr val="FF0000"/>
                </a:solidFill>
                <a:latin typeface="微软雅黑" pitchFamily="34" charset="-122"/>
                <a:ea typeface="微软雅黑" pitchFamily="34" charset="-122"/>
                <a:cs typeface="宋体.宋"/>
              </a:rPr>
              <a:t>32</a:t>
            </a:r>
            <a:r>
              <a:rPr lang="zh-CN" altLang="zh-CN" sz="1200" b="1" dirty="0" smtClean="0">
                <a:solidFill>
                  <a:srgbClr val="FF0000"/>
                </a:solidFill>
                <a:latin typeface="微软雅黑" pitchFamily="34" charset="-122"/>
                <a:ea typeface="微软雅黑" pitchFamily="34" charset="-122"/>
                <a:cs typeface="宋体.宋"/>
              </a:rPr>
              <a:t>个镇</a:t>
            </a:r>
            <a:r>
              <a:rPr lang="en-US" altLang="zh-CN" sz="1200" b="1" dirty="0" smtClean="0">
                <a:solidFill>
                  <a:srgbClr val="FF0000"/>
                </a:solidFill>
                <a:latin typeface="微软雅黑" pitchFamily="34" charset="-122"/>
                <a:ea typeface="微软雅黑" pitchFamily="34" charset="-122"/>
                <a:cs typeface="宋体.宋"/>
              </a:rPr>
              <a:t>/</a:t>
            </a:r>
            <a:r>
              <a:rPr lang="zh-CN" altLang="zh-CN" sz="1200" b="1" dirty="0" smtClean="0">
                <a:solidFill>
                  <a:srgbClr val="FF0000"/>
                </a:solidFill>
                <a:latin typeface="微软雅黑" pitchFamily="34" charset="-122"/>
                <a:ea typeface="微软雅黑" pitchFamily="34" charset="-122"/>
                <a:cs typeface="宋体.宋"/>
              </a:rPr>
              <a:t>区和近</a:t>
            </a:r>
            <a:r>
              <a:rPr lang="en-US" altLang="zh-CN" sz="1200" b="1" dirty="0" smtClean="0">
                <a:solidFill>
                  <a:srgbClr val="FF0000"/>
                </a:solidFill>
                <a:latin typeface="微软雅黑" pitchFamily="34" charset="-122"/>
                <a:ea typeface="微软雅黑" pitchFamily="34" charset="-122"/>
                <a:cs typeface="宋体.宋"/>
              </a:rPr>
              <a:t>80</a:t>
            </a:r>
            <a:r>
              <a:rPr lang="zh-CN" altLang="zh-CN" sz="1200" b="1" dirty="0" smtClean="0">
                <a:solidFill>
                  <a:srgbClr val="FF0000"/>
                </a:solidFill>
                <a:latin typeface="微软雅黑" pitchFamily="34" charset="-122"/>
                <a:ea typeface="微软雅黑" pitchFamily="34" charset="-122"/>
                <a:cs typeface="宋体.宋"/>
              </a:rPr>
              <a:t>个市属单位</a:t>
            </a:r>
            <a:r>
              <a:rPr lang="zh-CN" altLang="zh-CN" sz="1200" dirty="0" smtClean="0">
                <a:latin typeface="微软雅黑" pitchFamily="34" charset="-122"/>
                <a:ea typeface="微软雅黑" pitchFamily="34" charset="-122"/>
                <a:cs typeface="宋体.宋"/>
              </a:rPr>
              <a:t>的用户提供统一的</a:t>
            </a:r>
            <a:r>
              <a:rPr lang="en-US" altLang="zh-CN" sz="1200" dirty="0" smtClean="0">
                <a:latin typeface="微软雅黑" pitchFamily="34" charset="-122"/>
                <a:ea typeface="微软雅黑" pitchFamily="34" charset="-122"/>
                <a:cs typeface="宋体.宋"/>
              </a:rPr>
              <a:t>IT</a:t>
            </a:r>
            <a:r>
              <a:rPr lang="zh-CN" altLang="zh-CN" sz="1200" dirty="0" smtClean="0">
                <a:latin typeface="微软雅黑" pitchFamily="34" charset="-122"/>
                <a:ea typeface="微软雅黑" pitchFamily="34" charset="-122"/>
                <a:cs typeface="宋体.宋"/>
              </a:rPr>
              <a:t>资源服务。通过该平台的建设，一方面提高了基础设施资源的利用率，</a:t>
            </a:r>
            <a:r>
              <a:rPr lang="zh-CN" altLang="zh-CN" sz="1200" b="1" dirty="0" smtClean="0">
                <a:solidFill>
                  <a:srgbClr val="FF0000"/>
                </a:solidFill>
                <a:latin typeface="微软雅黑" pitchFamily="34" charset="-122"/>
                <a:ea typeface="微软雅黑" pitchFamily="34" charset="-122"/>
                <a:cs typeface="宋体.宋"/>
              </a:rPr>
              <a:t>每年节省电费约</a:t>
            </a:r>
            <a:r>
              <a:rPr lang="en-US" altLang="zh-CN" sz="1200" b="1" dirty="0" smtClean="0">
                <a:solidFill>
                  <a:srgbClr val="FF0000"/>
                </a:solidFill>
                <a:latin typeface="微软雅黑" pitchFamily="34" charset="-122"/>
                <a:ea typeface="微软雅黑" pitchFamily="34" charset="-122"/>
                <a:cs typeface="宋体.宋"/>
              </a:rPr>
              <a:t>80%</a:t>
            </a:r>
            <a:r>
              <a:rPr lang="zh-CN" altLang="zh-CN" sz="1200" dirty="0" smtClean="0">
                <a:latin typeface="微软雅黑" pitchFamily="34" charset="-122"/>
                <a:ea typeface="微软雅黑" pitchFamily="34" charset="-122"/>
                <a:cs typeface="宋体.宋"/>
              </a:rPr>
              <a:t>，另一方面优化了资源审批流程，将新上线业务应用的部署周期</a:t>
            </a:r>
            <a:r>
              <a:rPr lang="zh-CN" altLang="zh-CN" sz="1200" b="1" dirty="0" smtClean="0">
                <a:solidFill>
                  <a:srgbClr val="FF0000"/>
                </a:solidFill>
                <a:latin typeface="微软雅黑" pitchFamily="34" charset="-122"/>
                <a:ea typeface="微软雅黑" pitchFamily="34" charset="-122"/>
                <a:cs typeface="宋体.宋"/>
              </a:rPr>
              <a:t>从</a:t>
            </a:r>
            <a:r>
              <a:rPr lang="en-US" altLang="zh-CN" sz="1200" b="1" dirty="0" smtClean="0">
                <a:solidFill>
                  <a:srgbClr val="FF0000"/>
                </a:solidFill>
                <a:latin typeface="微软雅黑" pitchFamily="34" charset="-122"/>
                <a:ea typeface="微软雅黑" pitchFamily="34" charset="-122"/>
                <a:cs typeface="宋体.宋"/>
              </a:rPr>
              <a:t>2</a:t>
            </a:r>
            <a:r>
              <a:rPr lang="zh-CN" altLang="zh-CN" sz="1200" b="1" dirty="0" smtClean="0">
                <a:solidFill>
                  <a:srgbClr val="FF0000"/>
                </a:solidFill>
                <a:latin typeface="微软雅黑" pitchFamily="34" charset="-122"/>
                <a:ea typeface="微软雅黑" pitchFamily="34" charset="-122"/>
                <a:cs typeface="宋体.宋"/>
              </a:rPr>
              <a:t>天以上缩短至</a:t>
            </a:r>
            <a:r>
              <a:rPr lang="en-US" altLang="zh-CN" sz="1200" b="1" dirty="0" smtClean="0">
                <a:solidFill>
                  <a:srgbClr val="FF0000"/>
                </a:solidFill>
                <a:latin typeface="微软雅黑" pitchFamily="34" charset="-122"/>
                <a:ea typeface="微软雅黑" pitchFamily="34" charset="-122"/>
                <a:cs typeface="宋体.宋"/>
              </a:rPr>
              <a:t>2</a:t>
            </a:r>
            <a:r>
              <a:rPr lang="zh-CN" altLang="zh-CN" sz="1200" b="1" dirty="0" smtClean="0">
                <a:solidFill>
                  <a:srgbClr val="FF0000"/>
                </a:solidFill>
                <a:latin typeface="微软雅黑" pitchFamily="34" charset="-122"/>
                <a:ea typeface="微软雅黑" pitchFamily="34" charset="-122"/>
                <a:cs typeface="宋体.宋"/>
              </a:rPr>
              <a:t>个小时</a:t>
            </a:r>
            <a:r>
              <a:rPr lang="zh-CN" altLang="zh-CN" sz="1200" dirty="0" smtClean="0">
                <a:latin typeface="微软雅黑" pitchFamily="34" charset="-122"/>
                <a:ea typeface="微软雅黑" pitchFamily="34" charset="-122"/>
                <a:cs typeface="宋体.宋"/>
              </a:rPr>
              <a:t>。</a:t>
            </a:r>
            <a:endParaRPr lang="zh-CN" altLang="en-US" dirty="0" smtClean="0"/>
          </a:p>
        </p:txBody>
      </p:sp>
      <p:sp>
        <p:nvSpPr>
          <p:cNvPr id="57348" name="灯片编号占位符 3"/>
          <p:cNvSpPr>
            <a:spLocks noGrp="1" noChangeArrowheads="1"/>
          </p:cNvSpPr>
          <p:nvPr/>
        </p:nvSpPr>
        <p:spPr bwMode="auto">
          <a:xfrm>
            <a:off x="3884613" y="8685213"/>
            <a:ext cx="2973387" cy="457200"/>
          </a:xfrm>
          <a:prstGeom prst="rect">
            <a:avLst/>
          </a:prstGeom>
          <a:noFill/>
          <a:ln w="9525">
            <a:noFill/>
            <a:miter lim="800000"/>
            <a:headEnd/>
            <a:tailEnd/>
          </a:ln>
        </p:spPr>
        <p:txBody>
          <a:bodyPr anchor="b"/>
          <a:lstStyle/>
          <a:p>
            <a:pPr algn="r" eaLnBrk="0" hangingPunct="0"/>
            <a:fld id="{D72AA9C0-5486-42F3-9558-C2DE897A5C28}" type="slidenum">
              <a:rPr lang="en-US" altLang="zh-CN" sz="1200">
                <a:solidFill>
                  <a:srgbClr val="000000"/>
                </a:solidFill>
                <a:latin typeface="Times"/>
                <a:sym typeface="Times"/>
              </a:rPr>
              <a:pPr algn="r" eaLnBrk="0" hangingPunct="0"/>
              <a:t>38</a:t>
            </a:fld>
            <a:endParaRPr lang="en-US" altLang="zh-CN">
              <a:solidFill>
                <a:srgbClr val="000000"/>
              </a:solidFill>
            </a:endParaRPr>
          </a:p>
        </p:txBody>
      </p:sp>
    </p:spTree>
    <p:extLst>
      <p:ext uri="{BB962C8B-B14F-4D97-AF65-F5344CB8AC3E}">
        <p14:creationId xmlns:p14="http://schemas.microsoft.com/office/powerpoint/2010/main" val="3675757143"/>
      </p:ext>
    </p:extLst>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idx="4294967295"/>
          </p:nvPr>
        </p:nvSpPr>
        <p:spPr>
          <a:xfrm>
            <a:off x="-3629025" y="0"/>
            <a:ext cx="6584950" cy="4940300"/>
          </a:xfrm>
          <a:noFill/>
          <a:ln>
            <a:solidFill>
              <a:srgbClr val="000000"/>
            </a:solidFill>
          </a:ln>
        </p:spPr>
      </p:sp>
      <p:sp>
        <p:nvSpPr>
          <p:cNvPr id="57347" name="备注占位符 2"/>
          <p:cNvSpPr>
            <a:spLocks noGrp="1" noRot="1" noChangeAspect="1" noChangeArrowheads="1"/>
          </p:cNvSpPr>
          <p:nvPr>
            <p:ph type="body" idx="1"/>
          </p:nvPr>
        </p:nvSpPr>
        <p:spPr>
          <a:xfrm>
            <a:off x="912813" y="4341813"/>
            <a:ext cx="5029200" cy="4114800"/>
          </a:xfrm>
          <a:prstGeom prst="rect">
            <a:avLst/>
          </a:prstGeom>
          <a:noFill/>
          <a:ln/>
        </p:spPr>
        <p:txBody>
          <a:bodyPr anchor="t"/>
          <a:lstStyle/>
          <a:p>
            <a:endParaRPr lang="zh-CN" altLang="en-US" dirty="0" smtClean="0"/>
          </a:p>
        </p:txBody>
      </p:sp>
      <p:sp>
        <p:nvSpPr>
          <p:cNvPr id="57348" name="灯片编号占位符 3"/>
          <p:cNvSpPr>
            <a:spLocks noGrp="1" noChangeArrowheads="1"/>
          </p:cNvSpPr>
          <p:nvPr/>
        </p:nvSpPr>
        <p:spPr bwMode="auto">
          <a:xfrm>
            <a:off x="3884613" y="8685213"/>
            <a:ext cx="2973387" cy="457200"/>
          </a:xfrm>
          <a:prstGeom prst="rect">
            <a:avLst/>
          </a:prstGeom>
          <a:noFill/>
          <a:ln w="9525">
            <a:noFill/>
            <a:miter lim="800000"/>
            <a:headEnd/>
            <a:tailEnd/>
          </a:ln>
        </p:spPr>
        <p:txBody>
          <a:bodyPr anchor="b"/>
          <a:lstStyle/>
          <a:p>
            <a:pPr algn="r" eaLnBrk="0" hangingPunct="0"/>
            <a:fld id="{D72AA9C0-5486-42F3-9558-C2DE897A5C28}" type="slidenum">
              <a:rPr lang="en-US" altLang="zh-CN" sz="1200">
                <a:solidFill>
                  <a:srgbClr val="000000"/>
                </a:solidFill>
                <a:latin typeface="Times"/>
                <a:sym typeface="Times"/>
              </a:rPr>
              <a:pPr algn="r" eaLnBrk="0" hangingPunct="0"/>
              <a:t>39</a:t>
            </a:fld>
            <a:endParaRPr lang="en-US" altLang="zh-CN">
              <a:solidFill>
                <a:srgbClr val="000000"/>
              </a:solidFill>
            </a:endParaRPr>
          </a:p>
        </p:txBody>
      </p:sp>
    </p:spTree>
    <p:extLst>
      <p:ext uri="{BB962C8B-B14F-4D97-AF65-F5344CB8AC3E}">
        <p14:creationId xmlns:p14="http://schemas.microsoft.com/office/powerpoint/2010/main" val="2470502187"/>
      </p:ext>
    </p:extLst>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idx="4294967295"/>
          </p:nvPr>
        </p:nvSpPr>
        <p:spPr>
          <a:xfrm>
            <a:off x="-3629025" y="0"/>
            <a:ext cx="6584950" cy="4940300"/>
          </a:xfrm>
          <a:noFill/>
          <a:ln>
            <a:solidFill>
              <a:srgbClr val="000000"/>
            </a:solidFill>
          </a:ln>
        </p:spPr>
      </p:sp>
      <p:sp>
        <p:nvSpPr>
          <p:cNvPr id="57347" name="备注占位符 2"/>
          <p:cNvSpPr>
            <a:spLocks noGrp="1" noRot="1" noChangeAspect="1" noChangeArrowheads="1"/>
          </p:cNvSpPr>
          <p:nvPr>
            <p:ph type="body" idx="1"/>
          </p:nvPr>
        </p:nvSpPr>
        <p:spPr>
          <a:xfrm>
            <a:off x="912813" y="4341813"/>
            <a:ext cx="5029200" cy="4114800"/>
          </a:xfrm>
          <a:prstGeom prst="rect">
            <a:avLst/>
          </a:prstGeom>
          <a:noFill/>
          <a:ln/>
        </p:spPr>
        <p:txBody>
          <a:bodyPr anchor="t"/>
          <a:lstStyle/>
          <a:p>
            <a:endParaRPr lang="zh-CN" altLang="en-US" dirty="0" smtClean="0"/>
          </a:p>
        </p:txBody>
      </p:sp>
      <p:sp>
        <p:nvSpPr>
          <p:cNvPr id="57348" name="灯片编号占位符 3"/>
          <p:cNvSpPr>
            <a:spLocks noGrp="1" noChangeArrowheads="1"/>
          </p:cNvSpPr>
          <p:nvPr/>
        </p:nvSpPr>
        <p:spPr bwMode="auto">
          <a:xfrm>
            <a:off x="3884613" y="8685213"/>
            <a:ext cx="2973387" cy="457200"/>
          </a:xfrm>
          <a:prstGeom prst="rect">
            <a:avLst/>
          </a:prstGeom>
          <a:noFill/>
          <a:ln w="9525">
            <a:noFill/>
            <a:miter lim="800000"/>
            <a:headEnd/>
            <a:tailEnd/>
          </a:ln>
        </p:spPr>
        <p:txBody>
          <a:bodyPr anchor="b"/>
          <a:lstStyle/>
          <a:p>
            <a:pPr algn="r" eaLnBrk="0" hangingPunct="0"/>
            <a:fld id="{D72AA9C0-5486-42F3-9558-C2DE897A5C28}" type="slidenum">
              <a:rPr lang="en-US" altLang="zh-CN" sz="1200">
                <a:solidFill>
                  <a:srgbClr val="000000"/>
                </a:solidFill>
                <a:latin typeface="Times"/>
                <a:sym typeface="Times"/>
              </a:rPr>
              <a:pPr algn="r" eaLnBrk="0" hangingPunct="0"/>
              <a:t>40</a:t>
            </a:fld>
            <a:endParaRPr lang="en-US" altLang="zh-CN">
              <a:solidFill>
                <a:srgbClr val="000000"/>
              </a:solidFill>
            </a:endParaRPr>
          </a:p>
        </p:txBody>
      </p:sp>
    </p:spTree>
    <p:extLst>
      <p:ext uri="{BB962C8B-B14F-4D97-AF65-F5344CB8AC3E}">
        <p14:creationId xmlns:p14="http://schemas.microsoft.com/office/powerpoint/2010/main" val="3362000268"/>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dirty="0" smtClean="0">
                <a:latin typeface="黑体" panose="02010609060101010101" pitchFamily="49" charset="-122"/>
                <a:ea typeface="黑体" panose="02010609060101010101" pitchFamily="49" charset="-122"/>
              </a:rPr>
              <a:t>改革开放三十多年，中国走过了美国等资本主义国家上百年才走完的发展道路。如果按传统的工业化模式，中国的超越绝对不会这么快。</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是传统互联网、个人计算机、移动互联网竺信息技术提供的支撑，加速了我国经济和社会发展的速度。中国的现在及未来的发展，也将依靠层出不穷新的信息技术，所以我国各级政府一直以来对新的信息技术应用给与了充分的认识。</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4</a:t>
            </a:fld>
            <a:endParaRPr lang="zh-CN" altLang="en-US"/>
          </a:p>
        </p:txBody>
      </p:sp>
    </p:spTree>
    <p:extLst>
      <p:ext uri="{BB962C8B-B14F-4D97-AF65-F5344CB8AC3E}">
        <p14:creationId xmlns:p14="http://schemas.microsoft.com/office/powerpoint/2010/main" val="1107725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idx="4294967295"/>
          </p:nvPr>
        </p:nvSpPr>
        <p:spPr>
          <a:xfrm>
            <a:off x="-3629025" y="0"/>
            <a:ext cx="6584950" cy="4940300"/>
          </a:xfrm>
          <a:noFill/>
          <a:ln>
            <a:solidFill>
              <a:srgbClr val="000000"/>
            </a:solidFill>
          </a:ln>
        </p:spPr>
      </p:sp>
      <p:sp>
        <p:nvSpPr>
          <p:cNvPr id="57347" name="备注占位符 2"/>
          <p:cNvSpPr>
            <a:spLocks noGrp="1" noRot="1" noChangeAspect="1" noChangeArrowheads="1"/>
          </p:cNvSpPr>
          <p:nvPr>
            <p:ph type="body" idx="1"/>
          </p:nvPr>
        </p:nvSpPr>
        <p:spPr>
          <a:xfrm>
            <a:off x="912813" y="4341813"/>
            <a:ext cx="5029200" cy="4114800"/>
          </a:xfrm>
          <a:prstGeom prst="rect">
            <a:avLst/>
          </a:prstGeom>
          <a:noFill/>
          <a:ln/>
        </p:spPr>
        <p:txBody>
          <a:bodyPr anchor="t"/>
          <a:lstStyle/>
          <a:p>
            <a:endParaRPr lang="zh-CN" altLang="en-US" dirty="0" smtClean="0"/>
          </a:p>
        </p:txBody>
      </p:sp>
      <p:sp>
        <p:nvSpPr>
          <p:cNvPr id="57348" name="灯片编号占位符 3"/>
          <p:cNvSpPr>
            <a:spLocks noGrp="1" noChangeArrowheads="1"/>
          </p:cNvSpPr>
          <p:nvPr/>
        </p:nvSpPr>
        <p:spPr bwMode="auto">
          <a:xfrm>
            <a:off x="3884613" y="8685213"/>
            <a:ext cx="2973387" cy="457200"/>
          </a:xfrm>
          <a:prstGeom prst="rect">
            <a:avLst/>
          </a:prstGeom>
          <a:noFill/>
          <a:ln w="9525">
            <a:noFill/>
            <a:miter lim="800000"/>
            <a:headEnd/>
            <a:tailEnd/>
          </a:ln>
        </p:spPr>
        <p:txBody>
          <a:bodyPr anchor="b"/>
          <a:lstStyle/>
          <a:p>
            <a:pPr algn="r" eaLnBrk="0" hangingPunct="0"/>
            <a:fld id="{D72AA9C0-5486-42F3-9558-C2DE897A5C28}" type="slidenum">
              <a:rPr lang="en-US" altLang="zh-CN" sz="1200">
                <a:solidFill>
                  <a:srgbClr val="000000"/>
                </a:solidFill>
                <a:latin typeface="Times"/>
                <a:sym typeface="Times"/>
              </a:rPr>
              <a:pPr algn="r" eaLnBrk="0" hangingPunct="0"/>
              <a:t>41</a:t>
            </a:fld>
            <a:endParaRPr lang="en-US" altLang="zh-CN">
              <a:solidFill>
                <a:srgbClr val="000000"/>
              </a:solidFill>
            </a:endParaRPr>
          </a:p>
        </p:txBody>
      </p:sp>
    </p:spTree>
    <p:extLst>
      <p:ext uri="{BB962C8B-B14F-4D97-AF65-F5344CB8AC3E}">
        <p14:creationId xmlns:p14="http://schemas.microsoft.com/office/powerpoint/2010/main" val="2054349209"/>
      </p:ext>
    </p:extLst>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idx="4294967295"/>
          </p:nvPr>
        </p:nvSpPr>
        <p:spPr>
          <a:xfrm>
            <a:off x="-3629025" y="0"/>
            <a:ext cx="6584950" cy="4940300"/>
          </a:xfrm>
          <a:noFill/>
          <a:ln>
            <a:solidFill>
              <a:srgbClr val="000000"/>
            </a:solidFill>
          </a:ln>
        </p:spPr>
      </p:sp>
      <p:sp>
        <p:nvSpPr>
          <p:cNvPr id="57347" name="备注占位符 2"/>
          <p:cNvSpPr>
            <a:spLocks noGrp="1" noRot="1" noChangeAspect="1" noChangeArrowheads="1"/>
          </p:cNvSpPr>
          <p:nvPr>
            <p:ph type="body" idx="1"/>
          </p:nvPr>
        </p:nvSpPr>
        <p:spPr>
          <a:xfrm>
            <a:off x="912813" y="4341813"/>
            <a:ext cx="5029200" cy="4114800"/>
          </a:xfrm>
          <a:prstGeom prst="rect">
            <a:avLst/>
          </a:prstGeom>
          <a:noFill/>
          <a:ln/>
        </p:spPr>
        <p:txBody>
          <a:bodyPr anchor="t"/>
          <a:lstStyle/>
          <a:p>
            <a:r>
              <a:rPr lang="zh-CN" altLang="en-US" dirty="0" smtClean="0"/>
              <a:t>充分利旧，考虑未来扩展。</a:t>
            </a:r>
          </a:p>
        </p:txBody>
      </p:sp>
      <p:sp>
        <p:nvSpPr>
          <p:cNvPr id="57348" name="灯片编号占位符 3"/>
          <p:cNvSpPr>
            <a:spLocks noGrp="1" noChangeArrowheads="1"/>
          </p:cNvSpPr>
          <p:nvPr/>
        </p:nvSpPr>
        <p:spPr bwMode="auto">
          <a:xfrm>
            <a:off x="3884613" y="8685213"/>
            <a:ext cx="2973387" cy="457200"/>
          </a:xfrm>
          <a:prstGeom prst="rect">
            <a:avLst/>
          </a:prstGeom>
          <a:noFill/>
          <a:ln w="9525">
            <a:noFill/>
            <a:miter lim="800000"/>
            <a:headEnd/>
            <a:tailEnd/>
          </a:ln>
        </p:spPr>
        <p:txBody>
          <a:bodyPr anchor="b"/>
          <a:lstStyle/>
          <a:p>
            <a:pPr algn="r" eaLnBrk="0" hangingPunct="0"/>
            <a:fld id="{D72AA9C0-5486-42F3-9558-C2DE897A5C28}" type="slidenum">
              <a:rPr lang="en-US" altLang="zh-CN" sz="1200">
                <a:solidFill>
                  <a:srgbClr val="000000"/>
                </a:solidFill>
                <a:latin typeface="Times"/>
                <a:sym typeface="Times"/>
              </a:rPr>
              <a:pPr algn="r" eaLnBrk="0" hangingPunct="0"/>
              <a:t>42</a:t>
            </a:fld>
            <a:endParaRPr lang="en-US" altLang="zh-CN">
              <a:solidFill>
                <a:srgbClr val="000000"/>
              </a:solidFill>
            </a:endParaRPr>
          </a:p>
        </p:txBody>
      </p:sp>
    </p:spTree>
    <p:extLst>
      <p:ext uri="{BB962C8B-B14F-4D97-AF65-F5344CB8AC3E}">
        <p14:creationId xmlns:p14="http://schemas.microsoft.com/office/powerpoint/2010/main" val="2677486452"/>
      </p:ext>
    </p:extLst>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idx="4294967295"/>
          </p:nvPr>
        </p:nvSpPr>
        <p:spPr>
          <a:xfrm>
            <a:off x="-3629025" y="0"/>
            <a:ext cx="6584950" cy="4940300"/>
          </a:xfrm>
          <a:noFill/>
          <a:ln>
            <a:solidFill>
              <a:srgbClr val="000000"/>
            </a:solidFill>
          </a:ln>
        </p:spPr>
      </p:sp>
      <p:sp>
        <p:nvSpPr>
          <p:cNvPr id="57347" name="备注占位符 2"/>
          <p:cNvSpPr>
            <a:spLocks noGrp="1" noRot="1" noChangeAspect="1" noChangeArrowheads="1"/>
          </p:cNvSpPr>
          <p:nvPr>
            <p:ph type="body" idx="1"/>
          </p:nvPr>
        </p:nvSpPr>
        <p:spPr>
          <a:xfrm>
            <a:off x="912813" y="4341813"/>
            <a:ext cx="5029200" cy="4114800"/>
          </a:xfrm>
          <a:prstGeom prst="rect">
            <a:avLst/>
          </a:prstGeom>
          <a:noFill/>
          <a:ln/>
        </p:spPr>
        <p:txBody>
          <a:bodyPr anchor="t"/>
          <a:lstStyle/>
          <a:p>
            <a:r>
              <a:rPr lang="zh-CN" altLang="en-US" dirty="0" smtClean="0"/>
              <a:t>下一步的发展是，大数据分析，以商务局为突破口</a:t>
            </a:r>
          </a:p>
        </p:txBody>
      </p:sp>
      <p:sp>
        <p:nvSpPr>
          <p:cNvPr id="57348" name="灯片编号占位符 3"/>
          <p:cNvSpPr>
            <a:spLocks noGrp="1" noChangeArrowheads="1"/>
          </p:cNvSpPr>
          <p:nvPr/>
        </p:nvSpPr>
        <p:spPr bwMode="auto">
          <a:xfrm>
            <a:off x="3884613" y="8685213"/>
            <a:ext cx="2973387" cy="457200"/>
          </a:xfrm>
          <a:prstGeom prst="rect">
            <a:avLst/>
          </a:prstGeom>
          <a:noFill/>
          <a:ln w="9525">
            <a:noFill/>
            <a:miter lim="800000"/>
            <a:headEnd/>
            <a:tailEnd/>
          </a:ln>
        </p:spPr>
        <p:txBody>
          <a:bodyPr anchor="b"/>
          <a:lstStyle/>
          <a:p>
            <a:pPr algn="r" eaLnBrk="0" hangingPunct="0"/>
            <a:fld id="{D72AA9C0-5486-42F3-9558-C2DE897A5C28}" type="slidenum">
              <a:rPr lang="en-US" altLang="zh-CN" sz="1200">
                <a:solidFill>
                  <a:srgbClr val="000000"/>
                </a:solidFill>
                <a:latin typeface="Times"/>
                <a:sym typeface="Times"/>
              </a:rPr>
              <a:pPr algn="r" eaLnBrk="0" hangingPunct="0"/>
              <a:t>43</a:t>
            </a:fld>
            <a:endParaRPr lang="en-US" altLang="zh-CN">
              <a:solidFill>
                <a:srgbClr val="000000"/>
              </a:solidFill>
            </a:endParaRPr>
          </a:p>
        </p:txBody>
      </p:sp>
    </p:spTree>
    <p:extLst>
      <p:ext uri="{BB962C8B-B14F-4D97-AF65-F5344CB8AC3E}">
        <p14:creationId xmlns:p14="http://schemas.microsoft.com/office/powerpoint/2010/main" val="268187184"/>
      </p:ext>
    </p:extLst>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5060"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fld id="{75B9BFF4-259C-4AD8-86F5-15807A8B3368}" type="datetime1">
              <a:rPr lang="zh-CN" altLang="en-US" smtClean="0"/>
              <a:pPr fontAlgn="base">
                <a:spcBef>
                  <a:spcPct val="0"/>
                </a:spcBef>
                <a:spcAft>
                  <a:spcPct val="0"/>
                </a:spcAft>
              </a:pPr>
              <a:t>2015/6/21</a:t>
            </a:fld>
            <a:endParaRPr lang="zh-CN" altLang="en-US" smtClean="0"/>
          </a:p>
        </p:txBody>
      </p:sp>
      <p:sp>
        <p:nvSpPr>
          <p:cNvPr id="45061"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1412573-1593-4C00-9541-481962B9DD60}" type="slidenum">
              <a:rPr lang="zh-CN" altLang="en-US" smtClean="0"/>
              <a:pPr/>
              <a:t>45</a:t>
            </a:fld>
            <a:endParaRPr lang="zh-CN" altLang="en-US" smtClean="0"/>
          </a:p>
        </p:txBody>
      </p:sp>
    </p:spTree>
    <p:extLst>
      <p:ext uri="{BB962C8B-B14F-4D97-AF65-F5344CB8AC3E}">
        <p14:creationId xmlns:p14="http://schemas.microsoft.com/office/powerpoint/2010/main" val="2813746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现代的战争是信息战。战争、演习瞬间需要</a:t>
            </a:r>
            <a:r>
              <a:rPr lang="zh-CN" altLang="en-US" baseline="0" dirty="0" smtClean="0"/>
              <a:t>大，需要处理的数据多。</a:t>
            </a:r>
            <a:endParaRPr lang="en-US" altLang="zh-CN" baseline="0" dirty="0" smtClean="0"/>
          </a:p>
          <a:p>
            <a:r>
              <a:rPr lang="zh-CN" altLang="en-US" baseline="0" dirty="0" smtClean="0"/>
              <a:t>我国将</a:t>
            </a:r>
            <a:r>
              <a:rPr lang="en-US" altLang="zh-CN" baseline="0" dirty="0" smtClean="0"/>
              <a:t>GOOGLE</a:t>
            </a:r>
            <a:r>
              <a:rPr lang="zh-CN" altLang="en-US" baseline="0" dirty="0" smtClean="0"/>
              <a:t>赶出中国，也是出于安全考虑，避免他在国内建的数据中心，成为数据的黑洞，以及战时攻击的工具。</a:t>
            </a:r>
            <a:endParaRPr lang="en-US" altLang="zh-CN" baseline="0" dirty="0" smtClean="0"/>
          </a:p>
          <a:p>
            <a:r>
              <a:rPr lang="zh-CN" altLang="en-US" baseline="0" dirty="0" smtClean="0"/>
              <a:t>另外，也要压缩美国大的</a:t>
            </a:r>
            <a:r>
              <a:rPr lang="en-US" altLang="zh-CN" baseline="0" dirty="0" smtClean="0"/>
              <a:t>IT</a:t>
            </a:r>
            <a:r>
              <a:rPr lang="zh-CN" altLang="en-US" baseline="0" dirty="0" smtClean="0"/>
              <a:t>公司在我国周边国家的生存空间，打造我国的信息安全带。</a:t>
            </a:r>
            <a:endParaRPr lang="en-US" altLang="zh-CN" baseline="0" dirty="0" smtClean="0"/>
          </a:p>
          <a:p>
            <a:r>
              <a:rPr lang="zh-CN" altLang="en-US" baseline="0" dirty="0" smtClean="0"/>
              <a:t>不然平时，可以利用美国公司在我国周边数据中心刺探情报，战时也可以作为数据处理的工具。</a:t>
            </a:r>
            <a:endParaRPr lang="zh-CN" altLang="en-US" dirty="0" smtClean="0"/>
          </a:p>
        </p:txBody>
      </p:sp>
      <p:sp>
        <p:nvSpPr>
          <p:cNvPr id="40964" name="灯片编号占位符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07C895-5761-475C-80B0-AEA33E78E034}" type="slidenum">
              <a:rPr lang="zh-CN" altLang="en-US"/>
              <a:pPr/>
              <a:t>47</a:t>
            </a:fld>
            <a:endParaRPr lang="zh-CN" altLang="en-US"/>
          </a:p>
        </p:txBody>
      </p:sp>
    </p:spTree>
    <p:extLst>
      <p:ext uri="{BB962C8B-B14F-4D97-AF65-F5344CB8AC3E}">
        <p14:creationId xmlns:p14="http://schemas.microsoft.com/office/powerpoint/2010/main" val="3943692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一片云是智慧城市的大脑。</a:t>
            </a:r>
            <a:endParaRPr lang="en-US" altLang="zh-CN" dirty="0" smtClean="0"/>
          </a:p>
          <a:p>
            <a:r>
              <a:rPr lang="zh-CN" altLang="en-US" dirty="0" smtClean="0"/>
              <a:t>云计算写入十三五规划，也是实至名归。</a:t>
            </a:r>
            <a:endParaRPr lang="en-US" altLang="zh-CN" dirty="0" smtClean="0"/>
          </a:p>
          <a:p>
            <a:r>
              <a:rPr lang="zh-CN" altLang="en-US" dirty="0" smtClean="0"/>
              <a:t>云在我国推广普及的路很大，需要大家更加了解它，并用好这个工具。</a:t>
            </a:r>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6BC81DC-7A2E-4FA2-9E5F-3CAD2825DED1}" type="slidenum">
              <a:rPr lang="zh-CN" altLang="en-US" smtClean="0">
                <a:latin typeface="Calibri" panose="020F0502020204030204" pitchFamily="34" charset="0"/>
              </a:rPr>
              <a:pPr/>
              <a:t>48</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42728402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下面我们来看一下，大数据发展的态度。</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49</a:t>
            </a:fld>
            <a:endParaRPr lang="zh-CN" altLang="en-US"/>
          </a:p>
        </p:txBody>
      </p:sp>
    </p:spTree>
    <p:extLst>
      <p:ext uri="{BB962C8B-B14F-4D97-AF65-F5344CB8AC3E}">
        <p14:creationId xmlns:p14="http://schemas.microsoft.com/office/powerpoint/2010/main" val="1736080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信息技术领域，对数据的观念一直在变化，从因为硬件价格高，从而产生的数据极简的主议。直接用</a:t>
            </a:r>
            <a:r>
              <a:rPr lang="en-US" altLang="zh-CN" dirty="0" smtClean="0"/>
              <a:t>89</a:t>
            </a:r>
            <a:r>
              <a:rPr lang="zh-CN" altLang="en-US" dirty="0" smtClean="0"/>
              <a:t>代替</a:t>
            </a:r>
            <a:r>
              <a:rPr lang="en-US" altLang="zh-CN" dirty="0" smtClean="0"/>
              <a:t>1989</a:t>
            </a:r>
            <a:r>
              <a:rPr lang="zh-CN" altLang="en-US" dirty="0" smtClean="0"/>
              <a:t>，导致数据</a:t>
            </a:r>
            <a:r>
              <a:rPr lang="zh-CN" altLang="en-US" baseline="0" dirty="0" smtClean="0"/>
              <a:t> 不精确。发生了千年中问题。</a:t>
            </a:r>
            <a:endParaRPr lang="en-US" altLang="zh-CN" baseline="0"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baseline="0" dirty="0" smtClean="0"/>
              <a:t>到了现在存储的价格下去了，我们又有了大数据的概念，认为一切数据皆有用。从中关键有</a:t>
            </a:r>
            <a:r>
              <a:rPr lang="zh-CN" altLang="en-US" sz="1200" dirty="0" smtClean="0">
                <a:latin typeface="黑体" pitchFamily="49" charset="-122"/>
                <a:ea typeface="黑体" pitchFamily="49" charset="-122"/>
              </a:rPr>
              <a:t>数据观、技术、成本的变化</a:t>
            </a:r>
            <a:r>
              <a:rPr lang="zh-CN" altLang="en-US" sz="1200" dirty="0" smtClean="0">
                <a:latin typeface="Arial" pitchFamily="34" charset="0"/>
                <a:ea typeface="+mn-ea"/>
              </a:rPr>
              <a:t>。</a:t>
            </a:r>
            <a:endParaRPr lang="en-US" altLang="zh-CN" sz="1200" dirty="0" smtClean="0">
              <a:latin typeface="黑体" pitchFamily="49" charset="-122"/>
              <a:ea typeface="黑体" pitchFamily="49" charset="-122"/>
            </a:endParaRPr>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50</a:t>
            </a:fld>
            <a:endParaRPr lang="zh-CN" altLang="en-US"/>
          </a:p>
        </p:txBody>
      </p:sp>
    </p:spTree>
    <p:extLst>
      <p:ext uri="{BB962C8B-B14F-4D97-AF65-F5344CB8AC3E}">
        <p14:creationId xmlns:p14="http://schemas.microsoft.com/office/powerpoint/2010/main" val="4165667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idx="1"/>
          </p:nvPr>
        </p:nvSpPr>
        <p:spPr>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以前的数据主要由信息系统产生，以前即使个人产生数据，都不会被长期存储。</a:t>
            </a:r>
            <a:endParaRPr lang="en-US" altLang="zh-CN" dirty="0" smtClean="0"/>
          </a:p>
          <a:p>
            <a:r>
              <a:rPr lang="zh-CN" altLang="en-US" dirty="0" smtClean="0"/>
              <a:t>现在每个个人都在随时随地产生数据</a:t>
            </a:r>
            <a:endParaRPr lang="en-US" altLang="zh-CN" dirty="0" smtClean="0"/>
          </a:p>
          <a:p>
            <a:r>
              <a:rPr lang="zh-CN" altLang="en-US" dirty="0" smtClean="0"/>
              <a:t>这种数据量是我们无法想象的。</a:t>
            </a:r>
          </a:p>
        </p:txBody>
      </p:sp>
      <p:sp>
        <p:nvSpPr>
          <p:cNvPr id="44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fld id="{0164A8A3-A61C-486E-B3E7-DC5A377E03C4}" type="slidenum">
              <a:rPr lang="en-US" altLang="zh-CN" smtClean="0"/>
              <a:pPr eaLnBrk="1" hangingPunct="1"/>
              <a:t>51</a:t>
            </a:fld>
            <a:endParaRPr lang="en-US" altLang="zh-CN" smtClean="0"/>
          </a:p>
        </p:txBody>
      </p:sp>
    </p:spTree>
    <p:extLst>
      <p:ext uri="{BB962C8B-B14F-4D97-AF65-F5344CB8AC3E}">
        <p14:creationId xmlns:p14="http://schemas.microsoft.com/office/powerpoint/2010/main" val="3217748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数据量级不断变化，读大学时</a:t>
            </a:r>
            <a:r>
              <a:rPr lang="en-US" altLang="zh-CN" dirty="0" smtClean="0"/>
              <a:t>K</a:t>
            </a:r>
            <a:r>
              <a:rPr lang="zh-CN" altLang="en-US" dirty="0" smtClean="0"/>
              <a:t>是常用单位，现在文件都上</a:t>
            </a:r>
            <a:r>
              <a:rPr lang="en-US" altLang="zh-CN" dirty="0" smtClean="0"/>
              <a:t>G</a:t>
            </a:r>
            <a:r>
              <a:rPr lang="zh-CN" altLang="en-US" dirty="0" smtClean="0"/>
              <a:t>了，硬盘也上</a:t>
            </a:r>
            <a:r>
              <a:rPr lang="en-US" altLang="zh-CN" dirty="0" smtClean="0"/>
              <a:t>T</a:t>
            </a:r>
            <a:r>
              <a:rPr lang="zh-CN" altLang="en-US" dirty="0" smtClean="0"/>
              <a:t>上，技术的发展速度实在是块。</a:t>
            </a:r>
            <a:endParaRPr lang="en-US" altLang="zh-CN" dirty="0" smtClean="0"/>
          </a:p>
          <a:p>
            <a:endParaRPr lang="en-US" altLang="zh-CN" dirty="0" smtClean="0"/>
          </a:p>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008CD7"/>
                </a:solidFill>
                <a:latin typeface="微软雅黑" pitchFamily="34" charset="-122"/>
                <a:ea typeface="微软雅黑" pitchFamily="34" charset="-122"/>
              </a:rPr>
              <a:t>想驾驭这庞大的数据，我们必须了解大数据的特征。</a:t>
            </a:r>
          </a:p>
          <a:p>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52</a:t>
            </a:fld>
            <a:endParaRPr lang="zh-CN" altLang="en-US"/>
          </a:p>
        </p:txBody>
      </p:sp>
    </p:spTree>
    <p:extLst>
      <p:ext uri="{BB962C8B-B14F-4D97-AF65-F5344CB8AC3E}">
        <p14:creationId xmlns:p14="http://schemas.microsoft.com/office/powerpoint/2010/main" val="1679056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IT</a:t>
            </a:r>
            <a:r>
              <a:rPr lang="zh-CN" altLang="en-US" dirty="0" smtClean="0"/>
              <a:t>技术也就是我们所说的信息技术的范畴比较大，从统计口径上来讲</a:t>
            </a:r>
            <a:r>
              <a:rPr lang="en-US" altLang="zh-CN" dirty="0" smtClean="0"/>
              <a:t>2013</a:t>
            </a:r>
            <a:r>
              <a:rPr lang="zh-CN" altLang="en-US" dirty="0" smtClean="0"/>
              <a:t>年我国的</a:t>
            </a:r>
            <a:r>
              <a:rPr lang="en-US" altLang="zh-CN" dirty="0" smtClean="0"/>
              <a:t>IT</a:t>
            </a:r>
            <a:r>
              <a:rPr lang="zh-CN" altLang="en-US" dirty="0" smtClean="0"/>
              <a:t>产业总量就超过了万亿人民币。</a:t>
            </a:r>
            <a:endParaRPr lang="en-US" altLang="zh-CN" dirty="0" smtClean="0"/>
          </a:p>
          <a:p>
            <a:r>
              <a:rPr lang="zh-CN" altLang="en-US" dirty="0" smtClean="0"/>
              <a:t>各种新的技术层出不穷，像移动互联网、微信等社交网、淘宝等电子商务以及我们今天要探讨的云计算和大数据技术，不断出现。</a:t>
            </a:r>
            <a:endParaRPr lang="en-US" altLang="zh-CN" dirty="0" smtClean="0"/>
          </a:p>
          <a:p>
            <a:r>
              <a:rPr lang="zh-CN" altLang="en-US" dirty="0" smtClean="0"/>
              <a:t>每一个产生重大变革的技术，往往代表着一个新的机遇，代表着一个新的弯道超车的机会。</a:t>
            </a:r>
            <a:endParaRPr lang="en-US" altLang="zh-CN" dirty="0" smtClean="0"/>
          </a:p>
          <a:p>
            <a:r>
              <a:rPr lang="zh-CN" altLang="en-US" dirty="0" smtClean="0"/>
              <a:t>中国在新的</a:t>
            </a:r>
            <a:r>
              <a:rPr lang="en-US" altLang="zh-CN" dirty="0" smtClean="0"/>
              <a:t>IT</a:t>
            </a:r>
            <a:r>
              <a:rPr lang="zh-CN" altLang="en-US" dirty="0" smtClean="0"/>
              <a:t>技术方面，从原来被动接受，到现在享受到成果后的主动拥抱，成为新技术的最大拥护者。</a:t>
            </a:r>
            <a:endParaRPr lang="en-US" altLang="zh-CN" dirty="0" smtClean="0"/>
          </a:p>
          <a:p>
            <a:r>
              <a:rPr lang="zh-CN" altLang="en-US" dirty="0" smtClean="0"/>
              <a:t>中国</a:t>
            </a:r>
            <a:r>
              <a:rPr lang="en-US" altLang="zh-CN" dirty="0" smtClean="0"/>
              <a:t>IT</a:t>
            </a:r>
            <a:r>
              <a:rPr lang="zh-CN" altLang="en-US" dirty="0" smtClean="0"/>
              <a:t>市场也成为美国之外最大的</a:t>
            </a:r>
            <a:r>
              <a:rPr lang="en-US" altLang="zh-CN" dirty="0" smtClean="0"/>
              <a:t>IT</a:t>
            </a:r>
            <a:r>
              <a:rPr lang="zh-CN" altLang="en-US" dirty="0" smtClean="0"/>
              <a:t>市场。</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5</a:t>
            </a:fld>
            <a:endParaRPr lang="zh-CN" altLang="en-US"/>
          </a:p>
        </p:txBody>
      </p:sp>
    </p:spTree>
    <p:extLst>
      <p:ext uri="{BB962C8B-B14F-4D97-AF65-F5344CB8AC3E}">
        <p14:creationId xmlns:p14="http://schemas.microsoft.com/office/powerpoint/2010/main" val="472648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pPr>
              <a:lnSpc>
                <a:spcPct val="150000"/>
              </a:lnSpc>
            </a:pPr>
            <a:endParaRPr lang="en-US" altLang="zh-CN" sz="1200" u="sng" dirty="0" smtClean="0">
              <a:latin typeface="黑体" pitchFamily="49" charset="-122"/>
              <a:ea typeface="黑体" pitchFamily="49" charset="-122"/>
            </a:endParaRPr>
          </a:p>
          <a:p>
            <a:pPr>
              <a:lnSpc>
                <a:spcPct val="150000"/>
              </a:lnSpc>
            </a:pPr>
            <a:r>
              <a:rPr lang="zh-CN" altLang="en-US" sz="1200" u="sng" dirty="0" smtClean="0">
                <a:latin typeface="黑体" pitchFamily="49" charset="-122"/>
                <a:ea typeface="黑体" pitchFamily="49" charset="-122"/>
              </a:rPr>
              <a:t>百度百科</a:t>
            </a:r>
            <a:r>
              <a:rPr lang="zh-CN" altLang="en-US" sz="1200" dirty="0" smtClean="0">
                <a:latin typeface="黑体" pitchFamily="49" charset="-122"/>
                <a:ea typeface="黑体" pitchFamily="49" charset="-122"/>
              </a:rPr>
              <a:t>：大数据</a:t>
            </a:r>
            <a:r>
              <a:rPr lang="en-US" altLang="zh-CN" sz="1200" dirty="0" smtClean="0">
                <a:latin typeface="黑体" pitchFamily="49" charset="-122"/>
                <a:ea typeface="黑体" pitchFamily="49" charset="-122"/>
              </a:rPr>
              <a:t>(big data)</a:t>
            </a:r>
            <a:r>
              <a:rPr lang="zh-CN" altLang="en-US" sz="1200" dirty="0" smtClean="0">
                <a:latin typeface="黑体" pitchFamily="49" charset="-122"/>
                <a:ea typeface="黑体" pitchFamily="49" charset="-122"/>
              </a:rPr>
              <a:t>，或称巨量资料，指的是所涉及的资料量</a:t>
            </a:r>
            <a:r>
              <a:rPr lang="zh-CN" altLang="en-US" sz="1200" b="1" dirty="0" smtClean="0">
                <a:solidFill>
                  <a:srgbClr val="FF0000"/>
                </a:solidFill>
                <a:latin typeface="黑体" pitchFamily="49" charset="-122"/>
                <a:ea typeface="黑体" pitchFamily="49" charset="-122"/>
              </a:rPr>
              <a:t>规模巨大</a:t>
            </a:r>
            <a:r>
              <a:rPr lang="zh-CN" altLang="en-US" sz="1200" dirty="0" smtClean="0">
                <a:latin typeface="黑体" pitchFamily="49" charset="-122"/>
                <a:ea typeface="黑体" pitchFamily="49" charset="-122"/>
              </a:rPr>
              <a:t>到无法透过目前主流软件工具，在合理时间内达到撷取、管理、处理、并整理成为帮助企业经营决策更积极目的的</a:t>
            </a:r>
            <a:r>
              <a:rPr lang="zh-CN" altLang="en-US" sz="1200" b="1" dirty="0" smtClean="0">
                <a:solidFill>
                  <a:srgbClr val="FF0000"/>
                </a:solidFill>
                <a:latin typeface="黑体" pitchFamily="49" charset="-122"/>
                <a:ea typeface="黑体" pitchFamily="49" charset="-122"/>
              </a:rPr>
              <a:t>资讯</a:t>
            </a:r>
            <a:r>
              <a:rPr lang="zh-CN" altLang="en-US" sz="1200" dirty="0" smtClean="0">
                <a:latin typeface="黑体" pitchFamily="49" charset="-122"/>
                <a:ea typeface="黑体" pitchFamily="49" charset="-122"/>
              </a:rPr>
              <a:t>。</a:t>
            </a:r>
            <a:endParaRPr lang="en-US" altLang="zh-CN" sz="1200" dirty="0" smtClean="0">
              <a:latin typeface="黑体" pitchFamily="49" charset="-122"/>
              <a:ea typeface="黑体" pitchFamily="49" charset="-122"/>
            </a:endParaRPr>
          </a:p>
          <a:p>
            <a:pPr>
              <a:lnSpc>
                <a:spcPct val="150000"/>
              </a:lnSpc>
            </a:pPr>
            <a:r>
              <a:rPr lang="zh-CN" altLang="en-US" sz="1200" u="sng" dirty="0" smtClean="0">
                <a:latin typeface="黑体" pitchFamily="49" charset="-122"/>
                <a:ea typeface="黑体" pitchFamily="49" charset="-122"/>
              </a:rPr>
              <a:t>维基百科</a:t>
            </a:r>
            <a:r>
              <a:rPr lang="zh-CN" altLang="en-US" sz="1200" dirty="0" smtClean="0">
                <a:latin typeface="黑体" pitchFamily="49" charset="-122"/>
                <a:ea typeface="黑体" pitchFamily="49" charset="-122"/>
              </a:rPr>
              <a:t>：</a:t>
            </a:r>
            <a:r>
              <a:rPr lang="zh-CN" altLang="zh-CN" sz="1200" dirty="0" smtClean="0">
                <a:latin typeface="黑体" pitchFamily="49" charset="-122"/>
                <a:ea typeface="黑体" pitchFamily="49" charset="-122"/>
              </a:rPr>
              <a:t>大数据是由数量巨大、结构复杂、类型众多数据构成的</a:t>
            </a:r>
            <a:r>
              <a:rPr lang="zh-CN" altLang="zh-CN" sz="1200" b="1" dirty="0" smtClean="0">
                <a:solidFill>
                  <a:srgbClr val="FF0000"/>
                </a:solidFill>
                <a:latin typeface="黑体" pitchFamily="49" charset="-122"/>
                <a:ea typeface="黑体" pitchFamily="49" charset="-122"/>
              </a:rPr>
              <a:t>数据集合</a:t>
            </a:r>
            <a:r>
              <a:rPr lang="zh-CN" altLang="zh-CN" sz="1200" dirty="0" smtClean="0">
                <a:latin typeface="黑体" pitchFamily="49" charset="-122"/>
                <a:ea typeface="黑体" pitchFamily="49" charset="-122"/>
              </a:rPr>
              <a:t>，是基于云计算的数据处理与应用模式，通过数据的整合共享，交叉复用形成的</a:t>
            </a:r>
            <a:r>
              <a:rPr lang="zh-CN" altLang="zh-CN" sz="1200" b="1" dirty="0" smtClean="0">
                <a:solidFill>
                  <a:srgbClr val="FF0000"/>
                </a:solidFill>
                <a:latin typeface="黑体" pitchFamily="49" charset="-122"/>
                <a:ea typeface="黑体" pitchFamily="49" charset="-122"/>
              </a:rPr>
              <a:t>智力资源</a:t>
            </a:r>
            <a:r>
              <a:rPr lang="zh-CN" altLang="zh-CN" sz="1200" dirty="0" smtClean="0">
                <a:latin typeface="黑体" pitchFamily="49" charset="-122"/>
                <a:ea typeface="黑体" pitchFamily="49" charset="-122"/>
              </a:rPr>
              <a:t>和</a:t>
            </a:r>
            <a:r>
              <a:rPr lang="zh-CN" altLang="zh-CN" sz="1200" b="1" dirty="0" smtClean="0">
                <a:solidFill>
                  <a:srgbClr val="FF0000"/>
                </a:solidFill>
                <a:latin typeface="黑体" pitchFamily="49" charset="-122"/>
                <a:ea typeface="黑体" pitchFamily="49" charset="-122"/>
              </a:rPr>
              <a:t>知识服务</a:t>
            </a:r>
            <a:r>
              <a:rPr lang="zh-CN" altLang="zh-CN" sz="1200" dirty="0" smtClean="0">
                <a:latin typeface="黑体" pitchFamily="49" charset="-122"/>
                <a:ea typeface="黑体" pitchFamily="49" charset="-122"/>
              </a:rPr>
              <a:t>能力。</a:t>
            </a:r>
            <a:endParaRPr lang="en-US" altLang="zh-CN" sz="1200" dirty="0" smtClean="0">
              <a:latin typeface="黑体" pitchFamily="49" charset="-122"/>
              <a:ea typeface="黑体" pitchFamily="49" charset="-122"/>
            </a:endParaRPr>
          </a:p>
          <a:p>
            <a:pPr>
              <a:lnSpc>
                <a:spcPct val="150000"/>
              </a:lnSpc>
            </a:pPr>
            <a:endParaRPr lang="en-US" altLang="zh-CN" sz="1200" u="sng" dirty="0" smtClean="0">
              <a:latin typeface="黑体" pitchFamily="49" charset="-122"/>
              <a:ea typeface="黑体" pitchFamily="49" charset="-122"/>
            </a:endParaRPr>
          </a:p>
          <a:p>
            <a:pPr>
              <a:lnSpc>
                <a:spcPct val="150000"/>
              </a:lnSpc>
            </a:pPr>
            <a:r>
              <a:rPr lang="zh-CN" altLang="en-US" sz="1200" u="sng" dirty="0" smtClean="0">
                <a:latin typeface="黑体" pitchFamily="49" charset="-122"/>
                <a:ea typeface="黑体" pitchFamily="49" charset="-122"/>
              </a:rPr>
              <a:t>观点</a:t>
            </a:r>
            <a:r>
              <a:rPr lang="zh-CN" altLang="en-US" sz="1200" dirty="0" smtClean="0">
                <a:latin typeface="黑体" pitchFamily="49" charset="-122"/>
                <a:ea typeface="黑体" pitchFamily="49" charset="-122"/>
              </a:rPr>
              <a:t>：（</a:t>
            </a:r>
            <a:r>
              <a:rPr lang="en-US" altLang="zh-CN" sz="1200" dirty="0" smtClean="0">
                <a:latin typeface="黑体" pitchFamily="49" charset="-122"/>
                <a:ea typeface="黑体" pitchFamily="49" charset="-122"/>
              </a:rPr>
              <a:t>1</a:t>
            </a:r>
            <a:r>
              <a:rPr lang="zh-CN" altLang="en-US" sz="1200" dirty="0" smtClean="0">
                <a:latin typeface="黑体" pitchFamily="49" charset="-122"/>
                <a:ea typeface="黑体" pitchFamily="49" charset="-122"/>
              </a:rPr>
              <a:t>）大数据是由大量同构或异构的数据组成的</a:t>
            </a:r>
            <a:r>
              <a:rPr lang="zh-CN" altLang="en-US" sz="1200" b="1" dirty="0" smtClean="0">
                <a:solidFill>
                  <a:srgbClr val="FF0000"/>
                </a:solidFill>
                <a:latin typeface="黑体" pitchFamily="49" charset="-122"/>
                <a:ea typeface="黑体" pitchFamily="49" charset="-122"/>
              </a:rPr>
              <a:t>数据集合；</a:t>
            </a:r>
            <a:endParaRPr lang="en-US" altLang="zh-CN" sz="1200" b="1" dirty="0" smtClean="0">
              <a:solidFill>
                <a:srgbClr val="FF0000"/>
              </a:solidFill>
              <a:latin typeface="黑体" pitchFamily="49" charset="-122"/>
              <a:ea typeface="黑体" pitchFamily="49" charset="-122"/>
            </a:endParaRPr>
          </a:p>
          <a:p>
            <a:pPr marL="0" indent="0">
              <a:lnSpc>
                <a:spcPct val="150000"/>
              </a:lnSpc>
              <a:buNone/>
            </a:pPr>
            <a:r>
              <a:rPr lang="zh-CN" altLang="en-US" sz="1200" dirty="0" smtClean="0">
                <a:latin typeface="黑体" pitchFamily="49" charset="-122"/>
                <a:ea typeface="黑体" pitchFamily="49" charset="-122"/>
              </a:rPr>
              <a:t>（</a:t>
            </a:r>
            <a:r>
              <a:rPr lang="en-US" altLang="zh-CN" sz="1200" dirty="0" smtClean="0">
                <a:latin typeface="黑体" pitchFamily="49" charset="-122"/>
                <a:ea typeface="黑体" pitchFamily="49" charset="-122"/>
              </a:rPr>
              <a:t>2</a:t>
            </a:r>
            <a:r>
              <a:rPr lang="zh-CN" altLang="en-US" sz="1200" dirty="0" smtClean="0">
                <a:latin typeface="黑体" pitchFamily="49" charset="-122"/>
                <a:ea typeface="黑体" pitchFamily="49" charset="-122"/>
              </a:rPr>
              <a:t>）它是可以应用合理的算法或工具从中找出有用的信息，（</a:t>
            </a:r>
            <a:r>
              <a:rPr lang="en-US" altLang="zh-CN" sz="1200" dirty="0" smtClean="0">
                <a:latin typeface="黑体" pitchFamily="49" charset="-122"/>
                <a:ea typeface="黑体" pitchFamily="49" charset="-122"/>
              </a:rPr>
              <a:t>3</a:t>
            </a:r>
            <a:r>
              <a:rPr lang="zh-CN" altLang="en-US" sz="1200" dirty="0" smtClean="0">
                <a:latin typeface="黑体" pitchFamily="49" charset="-122"/>
                <a:ea typeface="黑体" pitchFamily="49" charset="-122"/>
              </a:rPr>
              <a:t>）分析结果能为人们带来价值。</a:t>
            </a:r>
          </a:p>
          <a:p>
            <a:endParaRPr lang="zh-CN" altLang="en-US" dirty="0"/>
          </a:p>
        </p:txBody>
      </p:sp>
      <p:sp>
        <p:nvSpPr>
          <p:cNvPr id="4" name="灯片编号占位符 3"/>
          <p:cNvSpPr>
            <a:spLocks noGrp="1"/>
          </p:cNvSpPr>
          <p:nvPr>
            <p:ph type="sldNum" sz="quarter" idx="10"/>
          </p:nvPr>
        </p:nvSpPr>
        <p:spPr/>
        <p:txBody>
          <a:bodyPr/>
          <a:lstStyle/>
          <a:p>
            <a:pPr>
              <a:defRPr/>
            </a:pPr>
            <a:fld id="{E684B660-75D8-4D2A-81A6-D923031DEF68}" type="slidenum">
              <a:rPr lang="zh-CN" altLang="en-US" smtClean="0"/>
              <a:pPr>
                <a:defRPr/>
              </a:pPr>
              <a:t>56</a:t>
            </a:fld>
            <a:endParaRPr lang="zh-CN" altLang="en-US"/>
          </a:p>
        </p:txBody>
      </p:sp>
    </p:spTree>
    <p:extLst>
      <p:ext uri="{BB962C8B-B14F-4D97-AF65-F5344CB8AC3E}">
        <p14:creationId xmlns:p14="http://schemas.microsoft.com/office/powerpoint/2010/main" val="56671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zh-CN" altLang="en-US" dirty="0" smtClean="0"/>
              <a:t>（</a:t>
            </a:r>
            <a:r>
              <a:rPr lang="en-US" altLang="zh-CN" dirty="0" smtClean="0"/>
              <a:t>1</a:t>
            </a:r>
            <a:r>
              <a:rPr lang="zh-CN" altLang="en-US" dirty="0" smtClean="0"/>
              <a:t>）从时间和行为上来定义；（</a:t>
            </a:r>
            <a:r>
              <a:rPr lang="en-US" altLang="zh-CN" dirty="0" smtClean="0"/>
              <a:t>2</a:t>
            </a:r>
            <a:r>
              <a:rPr lang="zh-CN" altLang="en-US" dirty="0" smtClean="0"/>
              <a:t>）从支撑环境的定义；（</a:t>
            </a:r>
            <a:r>
              <a:rPr lang="en-US" altLang="zh-CN" dirty="0" smtClean="0"/>
              <a:t>3</a:t>
            </a:r>
            <a:r>
              <a:rPr lang="zh-CN" altLang="en-US" dirty="0" smtClean="0"/>
              <a:t>）从数据构成来定义；（</a:t>
            </a:r>
            <a:r>
              <a:rPr lang="en-US" altLang="zh-CN" dirty="0" smtClean="0"/>
              <a:t>4</a:t>
            </a:r>
            <a:r>
              <a:rPr lang="zh-CN" altLang="en-US" dirty="0" smtClean="0"/>
              <a:t>）电信（</a:t>
            </a:r>
            <a:r>
              <a:rPr lang="en-US" altLang="zh-CN" dirty="0" smtClean="0"/>
              <a:t>5</a:t>
            </a:r>
            <a:r>
              <a:rPr lang="zh-CN" altLang="en-US" dirty="0" smtClean="0"/>
              <a:t>）京华</a:t>
            </a:r>
            <a:r>
              <a:rPr lang="en-US" altLang="zh-CN" dirty="0" smtClean="0"/>
              <a:t>,</a:t>
            </a:r>
            <a:r>
              <a:rPr lang="zh-CN" altLang="en-US" dirty="0" smtClean="0"/>
              <a:t>大数据是一个开环的、时空完整的数据集合。</a:t>
            </a:r>
            <a:endParaRPr lang="zh-CN" altLang="en-US" dirty="0"/>
          </a:p>
        </p:txBody>
      </p:sp>
      <p:sp>
        <p:nvSpPr>
          <p:cNvPr id="4" name="灯片编号占位符 3"/>
          <p:cNvSpPr>
            <a:spLocks noGrp="1"/>
          </p:cNvSpPr>
          <p:nvPr>
            <p:ph type="sldNum" sz="quarter" idx="10"/>
          </p:nvPr>
        </p:nvSpPr>
        <p:spPr/>
        <p:txBody>
          <a:bodyPr/>
          <a:lstStyle/>
          <a:p>
            <a:pPr>
              <a:defRPr/>
            </a:pPr>
            <a:fld id="{E684B660-75D8-4D2A-81A6-D923031DEF68}" type="slidenum">
              <a:rPr lang="zh-CN" altLang="en-US" smtClean="0"/>
              <a:pPr>
                <a:defRPr/>
              </a:pPr>
              <a:t>57</a:t>
            </a:fld>
            <a:endParaRPr lang="zh-CN" altLang="en-US"/>
          </a:p>
        </p:txBody>
      </p:sp>
    </p:spTree>
    <p:extLst>
      <p:ext uri="{BB962C8B-B14F-4D97-AF65-F5344CB8AC3E}">
        <p14:creationId xmlns:p14="http://schemas.microsoft.com/office/powerpoint/2010/main" val="4289577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85%</a:t>
            </a:r>
            <a:r>
              <a:rPr lang="zh-CN" altLang="zh-CN" smtClean="0"/>
              <a:t>的数据属于广泛存在于社交网络、物联网、电子商务等之中的非结构化数据</a:t>
            </a:r>
            <a:endParaRPr lang="zh-CN" altLang="en-US" smtClean="0"/>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fld id="{AB596014-5782-4A50-9786-285CCE351C71}" type="slidenum">
              <a:rPr lang="en-US" altLang="zh-CN" smtClean="0"/>
              <a:pPr eaLnBrk="1" hangingPunct="1"/>
              <a:t>58</a:t>
            </a:fld>
            <a:endParaRPr lang="en-US" altLang="zh-CN" smtClean="0"/>
          </a:p>
        </p:txBody>
      </p:sp>
    </p:spTree>
    <p:extLst>
      <p:ext uri="{BB962C8B-B14F-4D97-AF65-F5344CB8AC3E}">
        <p14:creationId xmlns:p14="http://schemas.microsoft.com/office/powerpoint/2010/main" val="4086077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zh-CN" altLang="en-US" dirty="0" smtClean="0"/>
              <a:t>正是看到了大数据的价值，大数据上升为多个国家的国家战略。</a:t>
            </a:r>
            <a:endParaRPr lang="zh-CN" altLang="en-US" dirty="0"/>
          </a:p>
        </p:txBody>
      </p:sp>
      <p:sp>
        <p:nvSpPr>
          <p:cNvPr id="4" name="灯片编号占位符 3"/>
          <p:cNvSpPr>
            <a:spLocks noGrp="1"/>
          </p:cNvSpPr>
          <p:nvPr>
            <p:ph type="sldNum" sz="quarter" idx="10"/>
          </p:nvPr>
        </p:nvSpPr>
        <p:spPr/>
        <p:txBody>
          <a:bodyPr/>
          <a:lstStyle/>
          <a:p>
            <a:pPr>
              <a:defRPr/>
            </a:pPr>
            <a:fld id="{E684B660-75D8-4D2A-81A6-D923031DEF68}" type="slidenum">
              <a:rPr lang="zh-CN" altLang="en-US" smtClean="0"/>
              <a:pPr>
                <a:defRPr/>
              </a:pPr>
              <a:t>59</a:t>
            </a:fld>
            <a:endParaRPr lang="zh-CN" altLang="en-US"/>
          </a:p>
        </p:txBody>
      </p:sp>
    </p:spTree>
    <p:extLst>
      <p:ext uri="{BB962C8B-B14F-4D97-AF65-F5344CB8AC3E}">
        <p14:creationId xmlns:p14="http://schemas.microsoft.com/office/powerpoint/2010/main" val="1484039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316" y="4343290"/>
            <a:ext cx="5487370" cy="411531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3868E569-A06C-45AA-A276-0D081FFC22DF}" type="slidenum">
              <a:rPr lang="zh-CN" altLang="en-US" smtClean="0"/>
              <a:t>61</a:t>
            </a:fld>
            <a:endParaRPr lang="zh-CN" altLang="en-US"/>
          </a:p>
        </p:txBody>
      </p:sp>
    </p:spTree>
    <p:extLst>
      <p:ext uri="{BB962C8B-B14F-4D97-AF65-F5344CB8AC3E}">
        <p14:creationId xmlns:p14="http://schemas.microsoft.com/office/powerpoint/2010/main" val="927705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pPr>
              <a:defRPr/>
            </a:pPr>
            <a:r>
              <a:rPr lang="zh-CN" altLang="zh-CN" dirty="0" smtClean="0"/>
              <a:t>近几年，云计算的概念受到了学术界、商界，甚至政府的热捧，除了亚马逊、微软、</a:t>
            </a:r>
            <a:r>
              <a:rPr lang="en-US" altLang="zh-CN" dirty="0" smtClean="0"/>
              <a:t>IBM</a:t>
            </a:r>
            <a:r>
              <a:rPr lang="zh-CN" altLang="zh-CN" dirty="0" smtClean="0"/>
              <a:t>、</a:t>
            </a:r>
            <a:r>
              <a:rPr lang="en-US" altLang="zh-CN" dirty="0" smtClean="0"/>
              <a:t>ORACLE</a:t>
            </a:r>
            <a:r>
              <a:rPr lang="zh-CN" altLang="zh-CN" dirty="0" smtClean="0"/>
              <a:t>、谷歌这些行业巨头之外，很多大公司也纷纷在云计算这个领域上取得了成绩，一时间云计算无处不在。此前，</a:t>
            </a:r>
            <a:r>
              <a:rPr lang="en-US" altLang="zh-CN" dirty="0" smtClean="0"/>
              <a:t>IT</a:t>
            </a:r>
            <a:r>
              <a:rPr lang="zh-CN" altLang="zh-CN" dirty="0" smtClean="0"/>
              <a:t>沙龙班组也就云计算这个主题进行过两次深入介绍，在这里就不再赘述了。 </a:t>
            </a:r>
          </a:p>
          <a:p>
            <a:pPr>
              <a:defRPr/>
            </a:pPr>
            <a:r>
              <a:rPr lang="zh-CN" altLang="zh-CN" dirty="0" smtClean="0"/>
              <a:t>随着云计算的概念深入人心，另外一个名词也渐渐走入人们的视野：大数据！进入</a:t>
            </a:r>
            <a:r>
              <a:rPr lang="en-US" altLang="zh-CN" dirty="0" smtClean="0"/>
              <a:t>IT</a:t>
            </a:r>
            <a:r>
              <a:rPr lang="zh-CN" altLang="zh-CN" dirty="0" smtClean="0"/>
              <a:t>时代以来，我们积累了海量的数据，这些数据不断急速增加，给我们的时代带来两个方面的巨变：一方面，在过去没有数据积累的时代无法实现的应用现在终于可以实现；另一方面，从数据匮乏时代到数据泛滥时代的转变，给数据的应用带来新的挑战与困扰，简单的通过搜索引擎获取数据的方式已经不能满足我们千变万化、层出不穷的应用需求，如何从海量数据中高效的获取数据，有效的深加工并最终得到感兴趣的数据变的异常困难。 </a:t>
            </a:r>
          </a:p>
          <a:p>
            <a:pPr>
              <a:defRPr/>
            </a:pPr>
            <a:r>
              <a:rPr lang="zh-CN" altLang="zh-CN" dirty="0" smtClean="0"/>
              <a:t>我认为，云计算与大数据是一对相辅相成的概念，而他们的关系则是静与动的关系：云计算强调的是计算和存储，这是动的概念；而数据是计算的对象，是静的概念。</a:t>
            </a:r>
            <a:endParaRPr lang="zh-CN" altLang="en-US" dirty="0"/>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fld id="{0CCD5155-9344-4D55-BD5A-04026DB30B14}" type="slidenum">
              <a:rPr lang="en-US" altLang="zh-CN" smtClean="0"/>
              <a:pPr eaLnBrk="1" hangingPunct="1"/>
              <a:t>62</a:t>
            </a:fld>
            <a:endParaRPr lang="en-US" altLang="zh-CN" smtClean="0"/>
          </a:p>
        </p:txBody>
      </p:sp>
    </p:spTree>
    <p:extLst>
      <p:ext uri="{BB962C8B-B14F-4D97-AF65-F5344CB8AC3E}">
        <p14:creationId xmlns:p14="http://schemas.microsoft.com/office/powerpoint/2010/main" val="2743504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defRPr>
                <a:solidFill>
                  <a:schemeClr val="tx1"/>
                </a:solidFill>
                <a:latin typeface="Arial" pitchFamily="34" charset="0"/>
                <a:ea typeface="宋体" pitchFamily="2" charset="-122"/>
              </a:defRPr>
            </a:lvl1pPr>
            <a:lvl2pPr marL="685817" indent="-263776" defTabSz="914423" eaLnBrk="0" hangingPunct="0">
              <a:defRPr>
                <a:solidFill>
                  <a:schemeClr val="tx1"/>
                </a:solidFill>
                <a:latin typeface="Arial" pitchFamily="34" charset="0"/>
                <a:ea typeface="宋体" pitchFamily="2" charset="-122"/>
              </a:defRPr>
            </a:lvl2pPr>
            <a:lvl3pPr marL="1055103" indent="-211021" defTabSz="914423" eaLnBrk="0" hangingPunct="0">
              <a:defRPr>
                <a:solidFill>
                  <a:schemeClr val="tx1"/>
                </a:solidFill>
                <a:latin typeface="Arial" pitchFamily="34" charset="0"/>
                <a:ea typeface="宋体" pitchFamily="2" charset="-122"/>
              </a:defRPr>
            </a:lvl3pPr>
            <a:lvl4pPr marL="1477145" indent="-211021" defTabSz="914423" eaLnBrk="0" hangingPunct="0">
              <a:defRPr>
                <a:solidFill>
                  <a:schemeClr val="tx1"/>
                </a:solidFill>
                <a:latin typeface="Arial" pitchFamily="34" charset="0"/>
                <a:ea typeface="宋体" pitchFamily="2" charset="-122"/>
              </a:defRPr>
            </a:lvl4pPr>
            <a:lvl5pPr marL="1899186" indent="-211021" defTabSz="914423" eaLnBrk="0" hangingPunct="0">
              <a:defRPr>
                <a:solidFill>
                  <a:schemeClr val="tx1"/>
                </a:solidFill>
                <a:latin typeface="Arial" pitchFamily="34" charset="0"/>
                <a:ea typeface="宋体" pitchFamily="2" charset="-122"/>
              </a:defRPr>
            </a:lvl5pPr>
            <a:lvl6pPr marL="2321227" indent="-211021" algn="ctr" defTabSz="914423" eaLnBrk="0" fontAlgn="base" hangingPunct="0">
              <a:spcBef>
                <a:spcPct val="0"/>
              </a:spcBef>
              <a:spcAft>
                <a:spcPct val="0"/>
              </a:spcAft>
              <a:defRPr>
                <a:solidFill>
                  <a:schemeClr val="tx1"/>
                </a:solidFill>
                <a:latin typeface="Arial" pitchFamily="34" charset="0"/>
                <a:ea typeface="宋体" pitchFamily="2" charset="-122"/>
              </a:defRPr>
            </a:lvl6pPr>
            <a:lvl7pPr marL="2743269" indent="-211021" algn="ctr" defTabSz="914423" eaLnBrk="0" fontAlgn="base" hangingPunct="0">
              <a:spcBef>
                <a:spcPct val="0"/>
              </a:spcBef>
              <a:spcAft>
                <a:spcPct val="0"/>
              </a:spcAft>
              <a:defRPr>
                <a:solidFill>
                  <a:schemeClr val="tx1"/>
                </a:solidFill>
                <a:latin typeface="Arial" pitchFamily="34" charset="0"/>
                <a:ea typeface="宋体" pitchFamily="2" charset="-122"/>
              </a:defRPr>
            </a:lvl7pPr>
            <a:lvl8pPr marL="3165310" indent="-211021" algn="ctr" defTabSz="914423" eaLnBrk="0" fontAlgn="base" hangingPunct="0">
              <a:spcBef>
                <a:spcPct val="0"/>
              </a:spcBef>
              <a:spcAft>
                <a:spcPct val="0"/>
              </a:spcAft>
              <a:defRPr>
                <a:solidFill>
                  <a:schemeClr val="tx1"/>
                </a:solidFill>
                <a:latin typeface="Arial" pitchFamily="34" charset="0"/>
                <a:ea typeface="宋体" pitchFamily="2" charset="-122"/>
              </a:defRPr>
            </a:lvl8pPr>
            <a:lvl9pPr marL="3587351" indent="-211021" algn="ctr" defTabSz="914423"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AC5CBD2-C2DD-4B39-85C6-88234F6CE880}" type="slidenum">
              <a:rPr lang="en-US" altLang="zh-CN" smtClean="0"/>
              <a:pPr eaLnBrk="1" hangingPunct="1"/>
              <a:t>64</a:t>
            </a:fld>
            <a:endParaRPr lang="en-US" altLang="zh-CN" smtClean="0"/>
          </a:p>
        </p:txBody>
      </p:sp>
      <p:sp>
        <p:nvSpPr>
          <p:cNvPr id="44035" name="Rectangle 2"/>
          <p:cNvSpPr>
            <a:spLocks noGrp="1" noRot="1" noChangeAspect="1" noChangeArrowheads="1" noTextEdit="1"/>
          </p:cNvSpPr>
          <p:nvPr>
            <p:ph type="sldImg"/>
          </p:nvPr>
        </p:nvSpPr>
        <p:spPr>
          <a:xfrm>
            <a:off x="1143000" y="685800"/>
            <a:ext cx="4572000" cy="3429000"/>
          </a:xfrm>
          <a:ln/>
        </p:spPr>
      </p:sp>
      <p:sp>
        <p:nvSpPr>
          <p:cNvPr id="44036" name="Rectangle 3"/>
          <p:cNvSpPr>
            <a:spLocks noGrp="1" noChangeArrowheads="1"/>
          </p:cNvSpPr>
          <p:nvPr>
            <p:ph type="body" idx="1"/>
          </p:nvPr>
        </p:nvSpPr>
        <p:spPr>
          <a:xfrm>
            <a:off x="685494" y="4342939"/>
            <a:ext cx="5487013" cy="4114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408" tIns="42204" rIns="84408" bIns="42204"/>
          <a:lstStyle/>
          <a:p>
            <a:pPr eaLnBrk="1" hangingPunct="1"/>
            <a:endParaRPr lang="zh-CN" altLang="zh-CN" smtClean="0">
              <a:latin typeface="Arial" pitchFamily="34" charset="0"/>
            </a:endParaRPr>
          </a:p>
        </p:txBody>
      </p:sp>
    </p:spTree>
    <p:extLst>
      <p:ext uri="{BB962C8B-B14F-4D97-AF65-F5344CB8AC3E}">
        <p14:creationId xmlns:p14="http://schemas.microsoft.com/office/powerpoint/2010/main" val="952001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316" y="4343290"/>
            <a:ext cx="5487370" cy="4115315"/>
          </a:xfrm>
          <a:prstGeom prst="rect">
            <a:avLst/>
          </a:prstGeom>
        </p:spPr>
        <p:txBody>
          <a:bodyPr/>
          <a:lstStyle/>
          <a:p>
            <a:r>
              <a:rPr lang="zh-CN" altLang="en-US" dirty="0" smtClean="0"/>
              <a:t>目前，大数据在商业领域能够体现出的价值来自于三个方面：</a:t>
            </a:r>
            <a:endParaRPr lang="en-US" altLang="zh-CN" dirty="0" smtClean="0"/>
          </a:p>
          <a:p>
            <a:pPr defTabSz="875904">
              <a:defRPr/>
            </a:pPr>
            <a:r>
              <a:rPr lang="zh-CN" altLang="en-US" dirty="0" smtClean="0"/>
              <a:t>首先是数据，指</a:t>
            </a:r>
            <a:r>
              <a:rPr lang="zh-CN" altLang="en-US" sz="1100" dirty="0">
                <a:solidFill>
                  <a:srgbClr val="000000"/>
                </a:solidFill>
              </a:rPr>
              <a:t>数据的掌控者，拥有或者可以收集大量数据的公司。海量的数据就是财富，可以考虑自己分析或者卖数据给其他公司。这是大数据最核心的价值。</a:t>
            </a:r>
            <a:endParaRPr lang="en-US" altLang="zh-CN" sz="1100" dirty="0">
              <a:solidFill>
                <a:srgbClr val="000000"/>
              </a:solidFill>
            </a:endParaRPr>
          </a:p>
          <a:p>
            <a:pPr defTabSz="875904">
              <a:defRPr/>
            </a:pPr>
            <a:r>
              <a:rPr lang="zh-CN" altLang="en-US" dirty="0" smtClean="0"/>
              <a:t>其次是技术，指</a:t>
            </a:r>
            <a:r>
              <a:rPr lang="zh-CN" altLang="en-US" sz="1100" dirty="0">
                <a:solidFill>
                  <a:srgbClr val="000000"/>
                </a:solidFill>
              </a:rPr>
              <a:t>技术供应商或者分析公司。掌握了从海量数据中分析出有用信息的技能或者工具，但本身不一定拥有数据。</a:t>
            </a:r>
            <a:endParaRPr lang="en-US" altLang="zh-CN" sz="1100" dirty="0">
              <a:solidFill>
                <a:srgbClr val="000000"/>
              </a:solidFill>
            </a:endParaRPr>
          </a:p>
          <a:p>
            <a:pPr defTabSz="875904">
              <a:defRPr/>
            </a:pPr>
            <a:r>
              <a:rPr lang="zh-CN" altLang="en-US" dirty="0" smtClean="0"/>
              <a:t>最后是思维，指</a:t>
            </a:r>
            <a:r>
              <a:rPr lang="zh-CN" altLang="en-US" sz="1100" dirty="0">
                <a:solidFill>
                  <a:srgbClr val="000000"/>
                </a:solidFill>
              </a:rPr>
              <a:t>有创新思维的人或者公司。他们对大数据敏感，有怎样挖掘数据的新价值的独特想法。往往能够创立新型的商业模式或者公司，然后发展扩大或者出售给其他公司。</a:t>
            </a:r>
            <a:endParaRPr lang="en-US" altLang="zh-CN" sz="1100" dirty="0">
              <a:solidFill>
                <a:srgbClr val="000000"/>
              </a:solidFill>
            </a:endParaRPr>
          </a:p>
          <a:p>
            <a:endParaRPr lang="zh-CN" altLang="en-US" dirty="0"/>
          </a:p>
        </p:txBody>
      </p:sp>
      <p:sp>
        <p:nvSpPr>
          <p:cNvPr id="4" name="灯片编号占位符 3"/>
          <p:cNvSpPr>
            <a:spLocks noGrp="1"/>
          </p:cNvSpPr>
          <p:nvPr>
            <p:ph type="sldNum" sz="quarter" idx="10"/>
          </p:nvPr>
        </p:nvSpPr>
        <p:spPr/>
        <p:txBody>
          <a:bodyPr/>
          <a:lstStyle/>
          <a:p>
            <a:fld id="{3868E569-A06C-45AA-A276-0D081FFC22DF}" type="slidenum">
              <a:rPr lang="zh-CN" altLang="en-US" smtClean="0"/>
              <a:t>65</a:t>
            </a:fld>
            <a:endParaRPr lang="zh-CN" altLang="en-US"/>
          </a:p>
        </p:txBody>
      </p:sp>
    </p:spTree>
    <p:extLst>
      <p:ext uri="{BB962C8B-B14F-4D97-AF65-F5344CB8AC3E}">
        <p14:creationId xmlns:p14="http://schemas.microsoft.com/office/powerpoint/2010/main" val="763633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图像化</a:t>
            </a:r>
            <a:r>
              <a:rPr lang="en-US" altLang="zh-CN" dirty="0" smtClean="0"/>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5482CE3-C817-4C03-9862-EA95CE46BE6B}" type="slidenum">
              <a:rPr lang="zh-CN" altLang="en-US" smtClean="0"/>
              <a:t>66</a:t>
            </a:fld>
            <a:endParaRPr lang="zh-CN" altLang="en-US"/>
          </a:p>
        </p:txBody>
      </p:sp>
    </p:spTree>
    <p:extLst>
      <p:ext uri="{BB962C8B-B14F-4D97-AF65-F5344CB8AC3E}">
        <p14:creationId xmlns:p14="http://schemas.microsoft.com/office/powerpoint/2010/main" val="32789523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t>大数据给传统的数据管理方式带来了严峻的挑战，关系型数据库在容量，性能，成本等多方面都难以满足大数据管理的需求。</a:t>
            </a:r>
            <a:r>
              <a:rPr lang="en-US" altLang="zh-CN" smtClean="0"/>
              <a:t>NoSQL</a:t>
            </a:r>
            <a:r>
              <a:rPr lang="zh-CN" altLang="zh-CN" smtClean="0"/>
              <a:t>数据库通过折中关系型数据库严格的数据一致性管理，在可扩展性、模型灵活性、经济性和访问性等方面获得了很大的优势，可以更好地适应大数据应用的需求，成为大数据时代最重要的数据管理技术。</a:t>
            </a:r>
            <a:endParaRPr lang="zh-CN" altLang="en-US" smtClean="0"/>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fld id="{2154E0F6-3DBC-41BB-B524-574FC8451D30}" type="slidenum">
              <a:rPr lang="en-US" altLang="zh-CN" smtClean="0"/>
              <a:pPr eaLnBrk="1" hangingPunct="1"/>
              <a:t>67</a:t>
            </a:fld>
            <a:endParaRPr lang="en-US" altLang="zh-CN" smtClean="0"/>
          </a:p>
        </p:txBody>
      </p:sp>
    </p:spTree>
    <p:extLst>
      <p:ext uri="{BB962C8B-B14F-4D97-AF65-F5344CB8AC3E}">
        <p14:creationId xmlns:p14="http://schemas.microsoft.com/office/powerpoint/2010/main" val="190650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t>信息技术改变中国，是以一种渐变的，润物细无声的过程进行。</a:t>
            </a:r>
            <a:r>
              <a:rPr lang="zh-CN" altLang="en-US" sz="1200" b="1" dirty="0" smtClean="0">
                <a:latin typeface="黑体" panose="02010609060101010101" pitchFamily="49" charset="-122"/>
                <a:ea typeface="黑体" panose="02010609060101010101" pitchFamily="49" charset="-122"/>
              </a:rPr>
              <a:t>悄然变革了我们的生活方式、工作方式 和思维方式</a:t>
            </a:r>
            <a:endParaRPr lang="en-US" altLang="zh-CN"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t>互联网、移动互联网提高了中国人知识获取的速度，随时了解世界顶级公司、产品的动向。</a:t>
            </a:r>
            <a:endParaRPr lang="en-US" altLang="zh-CN"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r>
              <a:rPr lang="zh-CN" altLang="zh-CN" sz="1200" dirty="0" smtClean="0"/>
              <a:t>使中国人更加自信地走出去</a:t>
            </a:r>
            <a:r>
              <a:rPr lang="zh-CN" altLang="en-US" sz="1200" dirty="0" smtClean="0"/>
              <a:t>，</a:t>
            </a:r>
            <a:r>
              <a:rPr lang="zh-CN" altLang="en-US" sz="1200" dirty="0" smtClean="0">
                <a:latin typeface="黑体" panose="02010609060101010101" pitchFamily="49" charset="-122"/>
                <a:ea typeface="黑体" panose="02010609060101010101" pitchFamily="49" charset="-122"/>
              </a:rPr>
              <a:t>加强</a:t>
            </a:r>
            <a:r>
              <a:rPr lang="zh-CN" altLang="zh-CN" sz="1200" dirty="0" smtClean="0">
                <a:latin typeface="黑体" panose="02010609060101010101" pitchFamily="49" charset="-122"/>
                <a:ea typeface="黑体" panose="02010609060101010101" pitchFamily="49" charset="-122"/>
              </a:rPr>
              <a:t>了中国社会的沟通和融合</a:t>
            </a:r>
            <a:r>
              <a:rPr lang="zh-CN" altLang="en-US" sz="1200" dirty="0" smtClean="0">
                <a:latin typeface="黑体" panose="02010609060101010101" pitchFamily="49" charset="-122"/>
                <a:ea typeface="黑体" panose="02010609060101010101" pitchFamily="49" charset="-122"/>
              </a:rPr>
              <a:t>。</a:t>
            </a:r>
            <a:endParaRPr lang="en-US" altLang="zh-CN"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t>电子商务也革了传统零售行业的命，电子政务提供更多的便民服务</a:t>
            </a:r>
            <a:endParaRPr lang="en-US" altLang="zh-CN"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t>铁路购票难也在有了云计算技术支撑后，以</a:t>
            </a:r>
            <a:r>
              <a:rPr lang="en-US" altLang="zh-CN" sz="1200" dirty="0" smtClean="0"/>
              <a:t>12306</a:t>
            </a:r>
            <a:r>
              <a:rPr lang="zh-CN" altLang="en-US" sz="1200" dirty="0" smtClean="0"/>
              <a:t>网上售票的形式完成了一项原本不可能完成的任务。</a:t>
            </a:r>
            <a:endParaRPr lang="en-US" altLang="zh-CN" sz="1200" dirty="0" smtClean="0"/>
          </a:p>
          <a:p>
            <a:pPr lvl="0" rtl="0">
              <a:lnSpc>
                <a:spcPct val="150000"/>
              </a:lnSpc>
            </a:pPr>
            <a:r>
              <a:rPr lang="en-US" altLang="zh-CN" sz="1200" dirty="0" smtClean="0">
                <a:latin typeface="黑体" panose="02010609060101010101" pitchFamily="49" charset="-122"/>
                <a:ea typeface="黑体" panose="02010609060101010101" pitchFamily="49" charset="-122"/>
              </a:rPr>
              <a:t>4.5G</a:t>
            </a:r>
            <a:r>
              <a:rPr lang="zh-CN" altLang="zh-CN" sz="1200" dirty="0" smtClean="0">
                <a:latin typeface="黑体" panose="02010609060101010101" pitchFamily="49" charset="-122"/>
                <a:ea typeface="黑体" panose="02010609060101010101" pitchFamily="49" charset="-122"/>
              </a:rPr>
              <a:t>、</a:t>
            </a:r>
            <a:r>
              <a:rPr lang="en-US" altLang="zh-CN" sz="1200" dirty="0" smtClean="0">
                <a:latin typeface="黑体" panose="02010609060101010101" pitchFamily="49" charset="-122"/>
                <a:ea typeface="黑体" panose="02010609060101010101" pitchFamily="49" charset="-122"/>
              </a:rPr>
              <a:t>5G</a:t>
            </a:r>
            <a:r>
              <a:rPr lang="zh-CN" altLang="zh-CN" sz="1200" dirty="0" smtClean="0">
                <a:latin typeface="黑体" panose="02010609060101010101" pitchFamily="49" charset="-122"/>
                <a:ea typeface="黑体" panose="02010609060101010101" pitchFamily="49" charset="-122"/>
              </a:rPr>
              <a:t>移动互联网，可能率先在中国实施</a:t>
            </a:r>
            <a:r>
              <a:rPr lang="zh-CN" altLang="en-US" sz="1200" dirty="0" smtClean="0">
                <a:latin typeface="黑体" panose="02010609060101010101" pitchFamily="49" charset="-122"/>
                <a:ea typeface="黑体" panose="02010609060101010101" pitchFamily="49" charset="-122"/>
              </a:rPr>
              <a:t>。中国在</a:t>
            </a:r>
            <a:r>
              <a:rPr lang="en-US" altLang="zh-CN" sz="1200" dirty="0" smtClean="0">
                <a:latin typeface="黑体" panose="02010609060101010101" pitchFamily="49" charset="-122"/>
                <a:ea typeface="黑体" panose="02010609060101010101" pitchFamily="49" charset="-122"/>
              </a:rPr>
              <a:t>IT</a:t>
            </a:r>
            <a:r>
              <a:rPr lang="zh-CN" altLang="en-US" sz="1200" dirty="0" smtClean="0">
                <a:latin typeface="黑体" panose="02010609060101010101" pitchFamily="49" charset="-122"/>
                <a:ea typeface="黑体" panose="02010609060101010101" pitchFamily="49" charset="-122"/>
              </a:rPr>
              <a:t>技术的某些方面（其码底层支持技术方面）正在赶超欧美强国，随便一个平台，其用户数是远超于美国的。</a:t>
            </a:r>
            <a:endParaRPr lang="zh-CN" altLang="zh-CN" sz="1200" dirty="0" smtClean="0">
              <a:latin typeface="黑体" panose="02010609060101010101" pitchFamily="49" charset="-122"/>
              <a:ea typeface="黑体" panose="02010609060101010101" pitchFamily="49" charset="-122"/>
            </a:endParaRPr>
          </a:p>
          <a:p>
            <a:pPr marL="0" marR="0" lvl="0" indent="0" algn="l" defTabSz="0" rtl="0" eaLnBrk="0" fontAlgn="base" latinLnBrk="0" hangingPunct="0">
              <a:lnSpc>
                <a:spcPct val="100000"/>
              </a:lnSpc>
              <a:spcBef>
                <a:spcPct val="30000"/>
              </a:spcBef>
              <a:spcAft>
                <a:spcPct val="0"/>
              </a:spcAft>
              <a:buClrTx/>
              <a:buSzTx/>
              <a:buFontTx/>
              <a:buNone/>
              <a:tabLst/>
              <a:defRPr/>
            </a:pPr>
            <a:endParaRPr lang="en-US" altLang="zh-CN"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endParaRPr lang="zh-CN" altLang="en-US"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endParaRPr lang="zh-CN" altLang="en-US"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endParaRPr lang="zh-CN" altLang="en-US"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endParaRPr lang="zh-CN" altLang="en-US" dirty="0" smtClean="0"/>
          </a:p>
          <a:p>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6</a:t>
            </a:fld>
            <a:endParaRPr lang="zh-CN" altLang="en-US"/>
          </a:p>
        </p:txBody>
      </p:sp>
    </p:spTree>
    <p:extLst>
      <p:ext uri="{BB962C8B-B14F-4D97-AF65-F5344CB8AC3E}">
        <p14:creationId xmlns:p14="http://schemas.microsoft.com/office/powerpoint/2010/main" val="3960725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zh-CN" altLang="en-US" dirty="0" smtClean="0"/>
              <a:t>科学技术哲学对研究工作如何开展有明确的定义，有研究对象、研究内容，研究目标构成。始于问题、实现目标、过程、方法、工具。科学发展观、智慧工作，大数据就是实现的路轻。</a:t>
            </a:r>
            <a:endParaRPr lang="zh-CN" altLang="en-US" dirty="0"/>
          </a:p>
        </p:txBody>
      </p:sp>
      <p:sp>
        <p:nvSpPr>
          <p:cNvPr id="4" name="灯片编号占位符 3"/>
          <p:cNvSpPr>
            <a:spLocks noGrp="1"/>
          </p:cNvSpPr>
          <p:nvPr>
            <p:ph type="sldNum" sz="quarter" idx="10"/>
          </p:nvPr>
        </p:nvSpPr>
        <p:spPr/>
        <p:txBody>
          <a:bodyPr/>
          <a:lstStyle/>
          <a:p>
            <a:pPr>
              <a:defRPr/>
            </a:pPr>
            <a:fld id="{E684B660-75D8-4D2A-81A6-D923031DEF68}" type="slidenum">
              <a:rPr lang="zh-CN" altLang="en-US" smtClean="0"/>
              <a:pPr>
                <a:defRPr/>
              </a:pPr>
              <a:t>68</a:t>
            </a:fld>
            <a:endParaRPr lang="zh-CN" altLang="en-US"/>
          </a:p>
        </p:txBody>
      </p:sp>
    </p:spTree>
    <p:extLst>
      <p:ext uri="{BB962C8B-B14F-4D97-AF65-F5344CB8AC3E}">
        <p14:creationId xmlns:p14="http://schemas.microsoft.com/office/powerpoint/2010/main" val="39717851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大数据和能源一样是宝藏，是资产</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70</a:t>
            </a:fld>
            <a:endParaRPr lang="zh-CN" altLang="en-US"/>
          </a:p>
        </p:txBody>
      </p:sp>
    </p:spTree>
    <p:extLst>
      <p:ext uri="{BB962C8B-B14F-4D97-AF65-F5344CB8AC3E}">
        <p14:creationId xmlns:p14="http://schemas.microsoft.com/office/powerpoint/2010/main" val="9120222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zh-CN" altLang="en-US" dirty="0" smtClean="0"/>
              <a:t>工具能力有限，当超出其能力范围之后如何处理？是造更大的工具，还是采用智慧，这个故事告诉我们，分而治之到工具能处理的规格，复制更我的工具来处理，汇总每一个部分，形成对总体还原。</a:t>
            </a:r>
            <a:endParaRPr lang="zh-CN" altLang="en-US" dirty="0"/>
          </a:p>
        </p:txBody>
      </p:sp>
      <p:sp>
        <p:nvSpPr>
          <p:cNvPr id="4" name="灯片编号占位符 3"/>
          <p:cNvSpPr>
            <a:spLocks noGrp="1"/>
          </p:cNvSpPr>
          <p:nvPr>
            <p:ph type="sldNum" sz="quarter" idx="10"/>
          </p:nvPr>
        </p:nvSpPr>
        <p:spPr/>
        <p:txBody>
          <a:bodyPr/>
          <a:lstStyle/>
          <a:p>
            <a:pPr>
              <a:defRPr/>
            </a:pPr>
            <a:fld id="{E684B660-75D8-4D2A-81A6-D923031DEF68}" type="slidenum">
              <a:rPr lang="zh-CN" altLang="en-US" smtClean="0"/>
              <a:pPr>
                <a:defRPr/>
              </a:pPr>
              <a:t>72</a:t>
            </a:fld>
            <a:endParaRPr lang="zh-CN" altLang="en-US"/>
          </a:p>
        </p:txBody>
      </p:sp>
    </p:spTree>
    <p:extLst>
      <p:ext uri="{BB962C8B-B14F-4D97-AF65-F5344CB8AC3E}">
        <p14:creationId xmlns:p14="http://schemas.microsoft.com/office/powerpoint/2010/main" val="7399345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zh-CN" altLang="en-US" dirty="0" smtClean="0"/>
              <a:t>解放体力，提升脑力</a:t>
            </a:r>
            <a:endParaRPr lang="zh-CN" altLang="en-US" dirty="0"/>
          </a:p>
        </p:txBody>
      </p:sp>
      <p:sp>
        <p:nvSpPr>
          <p:cNvPr id="4" name="灯片编号占位符 3"/>
          <p:cNvSpPr>
            <a:spLocks noGrp="1"/>
          </p:cNvSpPr>
          <p:nvPr>
            <p:ph type="sldNum" sz="quarter" idx="10"/>
          </p:nvPr>
        </p:nvSpPr>
        <p:spPr/>
        <p:txBody>
          <a:bodyPr/>
          <a:lstStyle/>
          <a:p>
            <a:pPr>
              <a:defRPr/>
            </a:pPr>
            <a:fld id="{E684B660-75D8-4D2A-81A6-D923031DEF68}" type="slidenum">
              <a:rPr lang="zh-CN" altLang="en-US" smtClean="0"/>
              <a:pPr>
                <a:defRPr/>
              </a:pPr>
              <a:t>73</a:t>
            </a:fld>
            <a:endParaRPr lang="zh-CN" altLang="en-US"/>
          </a:p>
        </p:txBody>
      </p:sp>
    </p:spTree>
    <p:extLst>
      <p:ext uri="{BB962C8B-B14F-4D97-AF65-F5344CB8AC3E}">
        <p14:creationId xmlns:p14="http://schemas.microsoft.com/office/powerpoint/2010/main" val="2311246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684B660-75D8-4D2A-81A6-D923031DEF68}" type="slidenum">
              <a:rPr lang="zh-CN" altLang="en-US" smtClean="0"/>
              <a:pPr>
                <a:defRPr/>
              </a:pPr>
              <a:t>74</a:t>
            </a:fld>
            <a:endParaRPr lang="zh-CN" altLang="en-US"/>
          </a:p>
        </p:txBody>
      </p:sp>
    </p:spTree>
    <p:extLst>
      <p:ext uri="{BB962C8B-B14F-4D97-AF65-F5344CB8AC3E}">
        <p14:creationId xmlns:p14="http://schemas.microsoft.com/office/powerpoint/2010/main" val="18964574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zh-CN" altLang="en-US" dirty="0" smtClean="0"/>
              <a:t>工具能力有限，当超出其能力范围之后如何处理？是造更大的工具，还是采用智慧，这个故事告诉我们，分而治之到工具能处理的规格，复制更我的工具来处理，汇总每一个部分，形成对总体还原。</a:t>
            </a:r>
            <a:endParaRPr lang="zh-CN" altLang="en-US" dirty="0"/>
          </a:p>
        </p:txBody>
      </p:sp>
      <p:sp>
        <p:nvSpPr>
          <p:cNvPr id="4" name="灯片编号占位符 3"/>
          <p:cNvSpPr>
            <a:spLocks noGrp="1"/>
          </p:cNvSpPr>
          <p:nvPr>
            <p:ph type="sldNum" sz="quarter" idx="10"/>
          </p:nvPr>
        </p:nvSpPr>
        <p:spPr/>
        <p:txBody>
          <a:bodyPr/>
          <a:lstStyle/>
          <a:p>
            <a:pPr>
              <a:defRPr/>
            </a:pPr>
            <a:fld id="{E684B660-75D8-4D2A-81A6-D923031DEF68}" type="slidenum">
              <a:rPr lang="zh-CN" altLang="en-US" smtClean="0"/>
              <a:pPr>
                <a:defRPr/>
              </a:pPr>
              <a:t>75</a:t>
            </a:fld>
            <a:endParaRPr lang="zh-CN" altLang="en-US"/>
          </a:p>
        </p:txBody>
      </p:sp>
    </p:spTree>
    <p:extLst>
      <p:ext uri="{BB962C8B-B14F-4D97-AF65-F5344CB8AC3E}">
        <p14:creationId xmlns:p14="http://schemas.microsoft.com/office/powerpoint/2010/main" val="22572732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zh-CN" altLang="en-US" dirty="0" smtClean="0"/>
              <a:t>工具能力有限，当超出其能力范围之后如何处理？是造更大的工具，还是采用智慧，这个故事告诉我们，分而治之到工具能处理的规格，复制更我的工具来处理，汇总每一个部分，形成对总体还原。</a:t>
            </a:r>
            <a:endParaRPr lang="zh-CN" altLang="en-US" dirty="0"/>
          </a:p>
        </p:txBody>
      </p:sp>
      <p:sp>
        <p:nvSpPr>
          <p:cNvPr id="4" name="灯片编号占位符 3"/>
          <p:cNvSpPr>
            <a:spLocks noGrp="1"/>
          </p:cNvSpPr>
          <p:nvPr>
            <p:ph type="sldNum" sz="quarter" idx="10"/>
          </p:nvPr>
        </p:nvSpPr>
        <p:spPr/>
        <p:txBody>
          <a:bodyPr/>
          <a:lstStyle/>
          <a:p>
            <a:pPr>
              <a:defRPr/>
            </a:pPr>
            <a:fld id="{E684B660-75D8-4D2A-81A6-D923031DEF68}" type="slidenum">
              <a:rPr lang="zh-CN" altLang="en-US" smtClean="0"/>
              <a:pPr>
                <a:defRPr/>
              </a:pPr>
              <a:t>77</a:t>
            </a:fld>
            <a:endParaRPr lang="zh-CN" altLang="en-US"/>
          </a:p>
        </p:txBody>
      </p:sp>
    </p:spTree>
    <p:extLst>
      <p:ext uri="{BB962C8B-B14F-4D97-AF65-F5344CB8AC3E}">
        <p14:creationId xmlns:p14="http://schemas.microsoft.com/office/powerpoint/2010/main" val="15844792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idx="1"/>
          </p:nvPr>
        </p:nvSpPr>
        <p:spPr>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Cassandra</a:t>
            </a:r>
            <a:r>
              <a:rPr lang="zh-CN" altLang="zh-CN" smtClean="0"/>
              <a:t>最初由</a:t>
            </a:r>
            <a:r>
              <a:rPr lang="en-US" altLang="zh-CN" smtClean="0"/>
              <a:t>Facebook</a:t>
            </a:r>
            <a:r>
              <a:rPr lang="zh-CN" altLang="zh-CN" smtClean="0"/>
              <a:t>开发，后转变成了开源项目。它是一个网络社交云计算方面理想的数据库。</a:t>
            </a:r>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fld id="{B47F0C81-CA14-4B1E-A006-833A3EE315B4}" type="slidenum">
              <a:rPr lang="en-US" altLang="zh-CN" smtClean="0"/>
              <a:pPr eaLnBrk="1" hangingPunct="1"/>
              <a:t>80</a:t>
            </a:fld>
            <a:endParaRPr lang="en-US" altLang="zh-CN" smtClean="0"/>
          </a:p>
        </p:txBody>
      </p:sp>
    </p:spTree>
    <p:extLst>
      <p:ext uri="{BB962C8B-B14F-4D97-AF65-F5344CB8AC3E}">
        <p14:creationId xmlns:p14="http://schemas.microsoft.com/office/powerpoint/2010/main" val="28684829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与云平台紧密结合</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83</a:t>
            </a:fld>
            <a:endParaRPr lang="zh-CN" altLang="en-US"/>
          </a:p>
        </p:txBody>
      </p:sp>
    </p:spTree>
    <p:extLst>
      <p:ext uri="{BB962C8B-B14F-4D97-AF65-F5344CB8AC3E}">
        <p14:creationId xmlns:p14="http://schemas.microsoft.com/office/powerpoint/2010/main" val="5681329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431728F7-BAA0-4149-9567-1161CDFD7D90}" type="slidenum">
              <a:rPr lang="zh-CN" altLang="en-US" smtClean="0"/>
              <a:pPr>
                <a:defRPr/>
              </a:pPr>
              <a:t>97</a:t>
            </a:fld>
            <a:endParaRPr lang="zh-CN" altLang="en-US"/>
          </a:p>
        </p:txBody>
      </p:sp>
    </p:spTree>
    <p:extLst>
      <p:ext uri="{BB962C8B-B14F-4D97-AF65-F5344CB8AC3E}">
        <p14:creationId xmlns:p14="http://schemas.microsoft.com/office/powerpoint/2010/main" val="285421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xfrm>
            <a:off x="685309" y="4344096"/>
            <a:ext cx="5487384" cy="4113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中国网民的数量在</a:t>
            </a:r>
            <a:r>
              <a:rPr lang="en-US" altLang="zh-CN" dirty="0" smtClean="0"/>
              <a:t>2008</a:t>
            </a:r>
            <a:r>
              <a:rPr lang="zh-CN" altLang="en-US" dirty="0" smtClean="0"/>
              <a:t>年就超过美国，到</a:t>
            </a:r>
            <a:r>
              <a:rPr lang="en-US" altLang="zh-CN" dirty="0" smtClean="0"/>
              <a:t>2015</a:t>
            </a:r>
            <a:r>
              <a:rPr lang="zh-CN" altLang="en-US" dirty="0" smtClean="0"/>
              <a:t>年超过美国加欧洲的总和。</a:t>
            </a:r>
            <a:endParaRPr lang="en-US" altLang="zh-CN" dirty="0" smtClean="0"/>
          </a:p>
          <a:p>
            <a:r>
              <a:rPr lang="zh-CN" altLang="en-US" dirty="0" smtClean="0"/>
              <a:t>平均而言，我们的系统面临着更多</a:t>
            </a:r>
            <a:r>
              <a:rPr lang="zh-CN" altLang="en-US" baseline="0" dirty="0" smtClean="0"/>
              <a:t>的用户，我们的系统需要处理更多的数据。</a:t>
            </a:r>
            <a:endParaRPr lang="en-US" altLang="zh-CN" baseline="0" dirty="0" smtClean="0"/>
          </a:p>
          <a:p>
            <a:r>
              <a:rPr lang="zh-CN" altLang="en-US" baseline="0" dirty="0" smtClean="0"/>
              <a:t>需要更强大的基础设施能力，以及数据处理能力。这里我们也做一个引题，这也是中国</a:t>
            </a:r>
            <a:r>
              <a:rPr lang="en-US" altLang="zh-CN" baseline="0" dirty="0" smtClean="0"/>
              <a:t>IT</a:t>
            </a:r>
            <a:r>
              <a:rPr lang="zh-CN" altLang="en-US" baseline="0" dirty="0" smtClean="0"/>
              <a:t>产业，最为关心云计算和大数据技术的原因。</a:t>
            </a:r>
            <a:endParaRPr lang="en-US" altLang="zh-CN" baseline="0" dirty="0" smtClean="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9B94F64-28FF-44A0-B55B-CE4C40A31D83}" type="slidenum">
              <a:rPr lang="zh-CN" altLang="en-US" smtClean="0"/>
              <a:pPr eaLnBrk="1" hangingPunct="1"/>
              <a:t>7</a:t>
            </a:fld>
            <a:endParaRPr lang="en-US" altLang="zh-CN" smtClean="0"/>
          </a:p>
        </p:txBody>
      </p:sp>
    </p:spTree>
    <p:extLst>
      <p:ext uri="{BB962C8B-B14F-4D97-AF65-F5344CB8AC3E}">
        <p14:creationId xmlns:p14="http://schemas.microsoft.com/office/powerpoint/2010/main" val="18876992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4B0EA801-3811-49B6-BBA5-AE6FAE1AADB6}" type="slidenum">
              <a:rPr lang="zh-CN" altLang="en-US" smtClean="0"/>
              <a:pPr>
                <a:defRPr/>
              </a:pPr>
              <a:t>98</a:t>
            </a:fld>
            <a:endParaRPr lang="zh-CN" altLang="en-US"/>
          </a:p>
        </p:txBody>
      </p:sp>
    </p:spTree>
    <p:extLst>
      <p:ext uri="{BB962C8B-B14F-4D97-AF65-F5344CB8AC3E}">
        <p14:creationId xmlns:p14="http://schemas.microsoft.com/office/powerpoint/2010/main" val="2051071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根据车载终端反馈信息，反应路面交通情况。</a:t>
            </a:r>
            <a:endParaRPr lang="en-US" altLang="zh-CN" dirty="0" smtClean="0"/>
          </a:p>
          <a:p>
            <a:r>
              <a:rPr lang="zh-CN" altLang="en-US" dirty="0" smtClean="0"/>
              <a:t>现在这样的技术在百度导航、高德地图中也在广泛应用。</a:t>
            </a:r>
            <a:endParaRPr lang="en-US" altLang="zh-CN" dirty="0" smtClean="0"/>
          </a:p>
          <a:p>
            <a:r>
              <a:rPr lang="zh-CN" altLang="en-US" dirty="0" smtClean="0"/>
              <a:t>只要人人分享一点数据，世界便可变成美好的明天。</a:t>
            </a:r>
          </a:p>
        </p:txBody>
      </p:sp>
      <p:sp>
        <p:nvSpPr>
          <p:cNvPr id="4" name="灯片编号占位符 3"/>
          <p:cNvSpPr>
            <a:spLocks noGrp="1"/>
          </p:cNvSpPr>
          <p:nvPr>
            <p:ph type="sldNum" sz="quarter" idx="5"/>
          </p:nvPr>
        </p:nvSpPr>
        <p:spPr/>
        <p:txBody>
          <a:bodyPr/>
          <a:lstStyle/>
          <a:p>
            <a:pPr>
              <a:defRPr/>
            </a:pPr>
            <a:fld id="{E75E6CA1-AD5E-4E05-9F54-9F21053A3D27}" type="slidenum">
              <a:rPr lang="zh-CN" altLang="en-US" smtClean="0"/>
              <a:pPr>
                <a:defRPr/>
              </a:pPr>
              <a:t>99</a:t>
            </a:fld>
            <a:endParaRPr lang="zh-CN" altLang="en-US"/>
          </a:p>
        </p:txBody>
      </p:sp>
    </p:spTree>
    <p:extLst>
      <p:ext uri="{BB962C8B-B14F-4D97-AF65-F5344CB8AC3E}">
        <p14:creationId xmlns:p14="http://schemas.microsoft.com/office/powerpoint/2010/main" val="35392973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工商、税务、公安等多个部门应用系统的集成，基于事件信息形成对企业的评价。</a:t>
            </a:r>
          </a:p>
        </p:txBody>
      </p:sp>
      <p:sp>
        <p:nvSpPr>
          <p:cNvPr id="4" name="灯片编号占位符 3"/>
          <p:cNvSpPr>
            <a:spLocks noGrp="1"/>
          </p:cNvSpPr>
          <p:nvPr>
            <p:ph type="sldNum" sz="quarter" idx="5"/>
          </p:nvPr>
        </p:nvSpPr>
        <p:spPr/>
        <p:txBody>
          <a:bodyPr/>
          <a:lstStyle/>
          <a:p>
            <a:pPr>
              <a:defRPr/>
            </a:pPr>
            <a:fld id="{EAD2E16D-0F84-4632-A674-1EED03A4FE32}" type="slidenum">
              <a:rPr lang="zh-CN" altLang="en-US" smtClean="0"/>
              <a:pPr>
                <a:defRPr/>
              </a:pPr>
              <a:t>100</a:t>
            </a:fld>
            <a:endParaRPr lang="zh-CN" altLang="en-US"/>
          </a:p>
        </p:txBody>
      </p:sp>
    </p:spTree>
    <p:extLst>
      <p:ext uri="{BB962C8B-B14F-4D97-AF65-F5344CB8AC3E}">
        <p14:creationId xmlns:p14="http://schemas.microsoft.com/office/powerpoint/2010/main" val="9160096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316" y="4343290"/>
            <a:ext cx="5487370" cy="4115315"/>
          </a:xfrm>
          <a:prstGeom prst="rect">
            <a:avLst/>
          </a:prstGeom>
        </p:spPr>
        <p:txBody>
          <a:bodyPr/>
          <a:lstStyle/>
          <a:p>
            <a:r>
              <a:rPr lang="zh-CN" altLang="en-US" dirty="0" smtClean="0"/>
              <a:t>为了更好的理解什么是大数据，我们先来看两个具体的实例。</a:t>
            </a:r>
            <a:endParaRPr lang="en-US" altLang="zh-CN" dirty="0" smtClean="0"/>
          </a:p>
          <a:p>
            <a:r>
              <a:rPr lang="zh-CN" altLang="en-US" sz="1100" dirty="0"/>
              <a:t>第一个是关于公共卫生方面的，在</a:t>
            </a:r>
            <a:r>
              <a:rPr lang="en-US" altLang="zh-CN" sz="1100" dirty="0"/>
              <a:t>2009</a:t>
            </a:r>
            <a:r>
              <a:rPr lang="zh-CN" altLang="en-US" sz="1100" dirty="0"/>
              <a:t>年，甲型</a:t>
            </a:r>
            <a:r>
              <a:rPr lang="en-US" altLang="zh-CN" sz="1100" dirty="0"/>
              <a:t>H1N1</a:t>
            </a:r>
            <a:r>
              <a:rPr lang="zh-CN" altLang="en-US" sz="1100" dirty="0"/>
              <a:t>流感（就是我们俗称的甲流）在全球爆发传播，为了发现和控制疫情，各国政府和卫生相关部门付出了巨大努力，但得到的数据仍然滞后一两周。</a:t>
            </a:r>
            <a:endParaRPr lang="en-US" altLang="zh-CN" sz="1100" dirty="0"/>
          </a:p>
          <a:p>
            <a:pPr defTabSz="875904">
              <a:defRPr/>
            </a:pPr>
            <a:r>
              <a:rPr lang="en-US" altLang="zh-CN" sz="1100" dirty="0"/>
              <a:t>Google</a:t>
            </a:r>
            <a:r>
              <a:rPr lang="zh-CN" altLang="en-US" sz="1100" dirty="0"/>
              <a:t>每天会收到来自于全球超过</a:t>
            </a:r>
            <a:r>
              <a:rPr lang="en-US" altLang="zh-CN" sz="1100" dirty="0"/>
              <a:t>30</a:t>
            </a:r>
            <a:r>
              <a:rPr lang="zh-CN" altLang="en-US" sz="1100" dirty="0"/>
              <a:t>亿条的搜索指令，其中也包含“咳嗽、发烧、甲流”等方面的搜索引擎，但到底哪些词条更重要需要进行分析，</a:t>
            </a:r>
            <a:r>
              <a:rPr lang="en-US" altLang="zh-CN" sz="1100" dirty="0"/>
              <a:t>Google</a:t>
            </a:r>
            <a:r>
              <a:rPr lang="zh-CN" altLang="en-US" sz="1100" dirty="0"/>
              <a:t>处理了</a:t>
            </a:r>
            <a:r>
              <a:rPr lang="en-US" altLang="zh-CN" sz="1100" dirty="0">
                <a:solidFill>
                  <a:srgbClr val="FF0000"/>
                </a:solidFill>
              </a:rPr>
              <a:t>5000</a:t>
            </a:r>
            <a:r>
              <a:rPr lang="zh-CN" altLang="en-US" sz="1100" dirty="0">
                <a:solidFill>
                  <a:srgbClr val="FF0000"/>
                </a:solidFill>
              </a:rPr>
              <a:t>万条</a:t>
            </a:r>
            <a:r>
              <a:rPr lang="zh-CN" altLang="en-US" sz="1100" dirty="0"/>
              <a:t>历史记录、</a:t>
            </a:r>
            <a:r>
              <a:rPr lang="en-US" altLang="zh-CN" sz="1100" dirty="0">
                <a:solidFill>
                  <a:srgbClr val="FF0000"/>
                </a:solidFill>
              </a:rPr>
              <a:t>4.5</a:t>
            </a:r>
            <a:r>
              <a:rPr lang="zh-CN" altLang="en-US" sz="1100" dirty="0">
                <a:solidFill>
                  <a:srgbClr val="FF0000"/>
                </a:solidFill>
              </a:rPr>
              <a:t>亿个</a:t>
            </a:r>
            <a:r>
              <a:rPr lang="zh-CN" altLang="en-US" sz="1100" dirty="0"/>
              <a:t>不同的数学模型。在将得出的预测与</a:t>
            </a:r>
            <a:r>
              <a:rPr lang="en-US" altLang="zh-CN" sz="1100" dirty="0"/>
              <a:t>2007</a:t>
            </a:r>
            <a:r>
              <a:rPr lang="zh-CN" altLang="en-US" sz="1100" dirty="0"/>
              <a:t>年、</a:t>
            </a:r>
            <a:r>
              <a:rPr lang="en-US" altLang="zh-CN" sz="1100" dirty="0"/>
              <a:t>2008</a:t>
            </a:r>
            <a:r>
              <a:rPr lang="zh-CN" altLang="en-US" sz="1100" dirty="0"/>
              <a:t>年美国疾病控制中心的实际流感病例进行对比之后，</a:t>
            </a:r>
            <a:r>
              <a:rPr lang="en-US" altLang="zh-CN" sz="1100" dirty="0"/>
              <a:t>Google</a:t>
            </a:r>
            <a:r>
              <a:rPr lang="zh-CN" altLang="en-US" sz="1100" dirty="0"/>
              <a:t>的软件发现了</a:t>
            </a:r>
            <a:r>
              <a:rPr lang="en-US" altLang="zh-CN" sz="1100" dirty="0"/>
              <a:t>45</a:t>
            </a:r>
            <a:r>
              <a:rPr lang="zh-CN" altLang="en-US" sz="1100" dirty="0"/>
              <a:t>条检索词条的组合，将这些词条用于一个特定的数学模型后，</a:t>
            </a:r>
            <a:r>
              <a:rPr lang="en-US" altLang="zh-CN" sz="1100" dirty="0"/>
              <a:t>Google</a:t>
            </a:r>
            <a:r>
              <a:rPr lang="zh-CN" altLang="en-US" sz="1100" dirty="0"/>
              <a:t>的预测结果与官方的结果相关性达到了</a:t>
            </a:r>
            <a:r>
              <a:rPr lang="en-US" altLang="zh-CN" sz="1100" dirty="0"/>
              <a:t>97%</a:t>
            </a:r>
            <a:r>
              <a:rPr lang="zh-CN" altLang="en-US" sz="1100" dirty="0"/>
              <a:t>，这样</a:t>
            </a:r>
            <a:r>
              <a:rPr lang="en-US" altLang="zh-CN" sz="1100" dirty="0"/>
              <a:t>Google</a:t>
            </a:r>
            <a:r>
              <a:rPr lang="zh-CN" altLang="en-US" sz="1100" dirty="0"/>
              <a:t>能够立刻判断出流感是从哪里传播出来的，没有一两周的滞后。而且不需要像卫生部门那样发放口腔试纸以及联系医生，大幅度降低了成本。</a:t>
            </a:r>
            <a:endParaRPr lang="en-US" altLang="zh-CN" sz="1100" dirty="0"/>
          </a:p>
          <a:p>
            <a:endParaRPr lang="zh-CN" altLang="en-US" sz="1100" dirty="0"/>
          </a:p>
          <a:p>
            <a:endParaRPr lang="zh-CN" altLang="en-US" dirty="0"/>
          </a:p>
        </p:txBody>
      </p:sp>
      <p:sp>
        <p:nvSpPr>
          <p:cNvPr id="4" name="灯片编号占位符 3"/>
          <p:cNvSpPr>
            <a:spLocks noGrp="1"/>
          </p:cNvSpPr>
          <p:nvPr>
            <p:ph type="sldNum" sz="quarter" idx="10"/>
          </p:nvPr>
        </p:nvSpPr>
        <p:spPr/>
        <p:txBody>
          <a:bodyPr/>
          <a:lstStyle/>
          <a:p>
            <a:fld id="{3868E569-A06C-45AA-A276-0D081FFC22DF}" type="slidenum">
              <a:rPr lang="zh-CN" altLang="en-US" smtClean="0"/>
              <a:t>102</a:t>
            </a:fld>
            <a:endParaRPr lang="zh-CN" altLang="en-US"/>
          </a:p>
        </p:txBody>
      </p:sp>
    </p:spTree>
    <p:extLst>
      <p:ext uri="{BB962C8B-B14F-4D97-AF65-F5344CB8AC3E}">
        <p14:creationId xmlns:p14="http://schemas.microsoft.com/office/powerpoint/2010/main" val="2917263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err="1" smtClean="0"/>
              <a:t>In</a:t>
            </a:r>
            <a:r>
              <a:rPr lang="en-US" altLang="zh-CN" baseline="0" dirty="0" err="1" smtClean="0"/>
              <a:t>Sight</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35482CE3-C817-4C03-9862-EA95CE46BE6B}" type="slidenum">
              <a:rPr lang="zh-CN" altLang="en-US" smtClean="0"/>
              <a:t>106</a:t>
            </a:fld>
            <a:endParaRPr lang="zh-CN" altLang="en-US"/>
          </a:p>
        </p:txBody>
      </p:sp>
    </p:spTree>
    <p:extLst>
      <p:ext uri="{BB962C8B-B14F-4D97-AF65-F5344CB8AC3E}">
        <p14:creationId xmlns:p14="http://schemas.microsoft.com/office/powerpoint/2010/main" val="20730594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诸多分支行业的前景！</a:t>
            </a:r>
            <a:endParaRPr lang="zh-CN" altLang="en-US" dirty="0"/>
          </a:p>
        </p:txBody>
      </p:sp>
      <p:sp>
        <p:nvSpPr>
          <p:cNvPr id="4" name="灯片编号占位符 3"/>
          <p:cNvSpPr>
            <a:spLocks noGrp="1"/>
          </p:cNvSpPr>
          <p:nvPr>
            <p:ph type="sldNum" sz="quarter" idx="10"/>
          </p:nvPr>
        </p:nvSpPr>
        <p:spPr/>
        <p:txBody>
          <a:bodyPr/>
          <a:lstStyle/>
          <a:p>
            <a:fld id="{35482CE3-C817-4C03-9862-EA95CE46BE6B}" type="slidenum">
              <a:rPr lang="zh-CN" altLang="en-US" smtClean="0"/>
              <a:t>108</a:t>
            </a:fld>
            <a:endParaRPr lang="zh-CN" altLang="en-US"/>
          </a:p>
        </p:txBody>
      </p:sp>
    </p:spTree>
    <p:extLst>
      <p:ext uri="{BB962C8B-B14F-4D97-AF65-F5344CB8AC3E}">
        <p14:creationId xmlns:p14="http://schemas.microsoft.com/office/powerpoint/2010/main" val="17888619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犯罪利用新技术的敏感度，甚至超过了正常的工作。</a:t>
            </a:r>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112</a:t>
            </a:fld>
            <a:endParaRPr lang="zh-CN" altLang="en-US"/>
          </a:p>
        </p:txBody>
      </p:sp>
    </p:spTree>
    <p:extLst>
      <p:ext uri="{BB962C8B-B14F-4D97-AF65-F5344CB8AC3E}">
        <p14:creationId xmlns:p14="http://schemas.microsoft.com/office/powerpoint/2010/main" val="3298046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116</a:t>
            </a:fld>
            <a:endParaRPr lang="zh-CN" altLang="en-US"/>
          </a:p>
        </p:txBody>
      </p:sp>
    </p:spTree>
    <p:extLst>
      <p:ext uri="{BB962C8B-B14F-4D97-AF65-F5344CB8AC3E}">
        <p14:creationId xmlns:p14="http://schemas.microsoft.com/office/powerpoint/2010/main" val="4203833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从表象来看，移动互联网使我们可以随时随地工作、学习、购物，改变了</a:t>
            </a:r>
            <a:r>
              <a:rPr lang="zh-CN" altLang="en-US" baseline="0" dirty="0" smtClean="0"/>
              <a:t>我们的工作和生活模式。</a:t>
            </a:r>
            <a:endParaRPr lang="en-US" altLang="zh-CN" baseline="0" dirty="0" smtClean="0"/>
          </a:p>
          <a:p>
            <a:r>
              <a:rPr lang="zh-CN" altLang="en-US" dirty="0" smtClean="0"/>
              <a:t>智能手机是中国</a:t>
            </a:r>
            <a:r>
              <a:rPr lang="en-US" altLang="zh-CN" dirty="0" smtClean="0"/>
              <a:t>IT</a:t>
            </a:r>
            <a:r>
              <a:rPr lang="zh-CN" altLang="en-US" dirty="0" smtClean="0"/>
              <a:t>市场最耀眼的明星，小米超三星成世界第三。小米的雷军在最近的世界互联网大会上说，男人可以没有老婆，不可以没用机。足见手机在我们日常生活中的重要性。</a:t>
            </a:r>
            <a:r>
              <a:rPr lang="en-US" altLang="zh-CN" dirty="0" smtClean="0"/>
              <a:t>IT</a:t>
            </a:r>
            <a:r>
              <a:rPr lang="zh-CN" altLang="en-US" dirty="0" smtClean="0"/>
              <a:t>界有一句话，得入口者得天下，谁控了手机终端，就可以导入对该公司最有用的内容和服务。</a:t>
            </a:r>
            <a:endParaRPr lang="en-US" altLang="zh-CN" dirty="0" smtClean="0"/>
          </a:p>
          <a:p>
            <a:r>
              <a:rPr lang="zh-CN" altLang="en-US" dirty="0" smtClean="0"/>
              <a:t>这里我们也强调一点，为什么几年前没有可以导入的内容和服务？云计算和大数据平台还没有完全搭建，。</a:t>
            </a:r>
            <a:endParaRPr lang="en-US" altLang="zh-CN" dirty="0" smtClean="0"/>
          </a:p>
          <a:p>
            <a:endParaRPr lang="zh-CN" altLang="en-US" dirty="0"/>
          </a:p>
        </p:txBody>
      </p:sp>
      <p:sp>
        <p:nvSpPr>
          <p:cNvPr id="4" name="日期占位符 3"/>
          <p:cNvSpPr>
            <a:spLocks noGrp="1"/>
          </p:cNvSpPr>
          <p:nvPr>
            <p:ph type="dt" idx="10"/>
          </p:nvPr>
        </p:nvSpPr>
        <p:spPr/>
        <p:txBody>
          <a:bodyPr/>
          <a:lstStyle/>
          <a:p>
            <a:pPr>
              <a:defRPr/>
            </a:pPr>
            <a:fld id="{E206CF1F-0634-49E4-B41B-51B82B26EF6B}" type="datetime1">
              <a:rPr lang="zh-CN" altLang="en-US" smtClean="0"/>
              <a:pPr>
                <a:defRPr/>
              </a:pPr>
              <a:t>2015/6/21</a:t>
            </a:fld>
            <a:endParaRPr lang="zh-CN" altLang="en-US"/>
          </a:p>
        </p:txBody>
      </p:sp>
      <p:sp>
        <p:nvSpPr>
          <p:cNvPr id="5" name="灯片编号占位符 4"/>
          <p:cNvSpPr>
            <a:spLocks noGrp="1"/>
          </p:cNvSpPr>
          <p:nvPr>
            <p:ph type="sldNum" sz="quarter" idx="11"/>
          </p:nvPr>
        </p:nvSpPr>
        <p:spPr/>
        <p:txBody>
          <a:bodyPr/>
          <a:lstStyle/>
          <a:p>
            <a:pPr>
              <a:defRPr/>
            </a:pPr>
            <a:fld id="{A6551B00-67E8-487C-B8A7-D77EBC3E0339}" type="slidenum">
              <a:rPr lang="zh-CN" altLang="en-US" smtClean="0"/>
              <a:pPr>
                <a:defRPr/>
              </a:pPr>
              <a:t>8</a:t>
            </a:fld>
            <a:endParaRPr lang="zh-CN" altLang="en-US"/>
          </a:p>
        </p:txBody>
      </p:sp>
    </p:spTree>
    <p:extLst>
      <p:ext uri="{BB962C8B-B14F-4D97-AF65-F5344CB8AC3E}">
        <p14:creationId xmlns:p14="http://schemas.microsoft.com/office/powerpoint/2010/main" val="1965361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xfrm>
            <a:off x="685309" y="4344096"/>
            <a:ext cx="5487384" cy="4113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随着云计算和大数据技术不断发展，伴随着互联网入口竞争更加激烈，我们的互联网和移动互联网有了更加丰富的内容，基于云计算的服务不断出现，大数据的新型应用也不断出现。表像是我们与手机更加密不可分，其实质也是与云计算和大数据密不可分。</a:t>
            </a:r>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825BEBD-0833-4B63-8752-EF5114C73675}" type="slidenum">
              <a:rPr lang="zh-CN" altLang="en-US" smtClean="0"/>
              <a:pPr eaLnBrk="1" hangingPunct="1"/>
              <a:t>9</a:t>
            </a:fld>
            <a:endParaRPr lang="en-US" altLang="zh-CN" smtClean="0"/>
          </a:p>
        </p:txBody>
      </p:sp>
    </p:spTree>
    <p:extLst>
      <p:ext uri="{BB962C8B-B14F-4D97-AF65-F5344CB8AC3E}">
        <p14:creationId xmlns:p14="http://schemas.microsoft.com/office/powerpoint/2010/main" val="84979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7162800" cy="563562"/>
          </a:xfrm>
          <a:prstGeom prst="rect">
            <a:avLst/>
          </a:prstGeom>
        </p:spPr>
        <p:txBody>
          <a:bodyPr/>
          <a:lstStyle/>
          <a:p>
            <a:r>
              <a:rPr lang="zh-CN" altLang="en-US" dirty="0" smtClean="0"/>
              <a:t>单击此处编辑母版标题样式</a:t>
            </a:r>
            <a:endParaRPr lang="zh-CN" altLang="en-US" dirty="0"/>
          </a:p>
        </p:txBody>
      </p:sp>
      <p:sp>
        <p:nvSpPr>
          <p:cNvPr id="6" name="内容占位符 5"/>
          <p:cNvSpPr>
            <a:spLocks noGrp="1"/>
          </p:cNvSpPr>
          <p:nvPr>
            <p:ph sz="quarter" idx="10"/>
          </p:nvPr>
        </p:nvSpPr>
        <p:spPr>
          <a:xfrm>
            <a:off x="468313" y="1052513"/>
            <a:ext cx="8424862" cy="5113337"/>
          </a:xfrm>
          <a:prstGeom prst="rect">
            <a:avLst/>
          </a:prstGeom>
        </p:spPr>
        <p:txBody>
          <a:bodyPr/>
          <a:lstStyle>
            <a:lvl2pPr marL="342900" marR="0" indent="-342900" algn="l" defTabSz="914400" rtl="0" eaLnBrk="1" fontAlgn="base" latinLnBrk="0" hangingPunct="1">
              <a:lnSpc>
                <a:spcPct val="150000"/>
              </a:lnSpc>
              <a:spcBef>
                <a:spcPct val="0"/>
              </a:spcBef>
              <a:spcAft>
                <a:spcPct val="0"/>
              </a:spcAft>
              <a:buClr>
                <a:srgbClr val="009999"/>
              </a:buClr>
              <a:buSzTx/>
              <a:buFontTx/>
              <a:buBlip>
                <a:blip r:embed="rId2"/>
              </a:buBlip>
              <a:tabLst/>
              <a:defRPr/>
            </a:lvl2pPr>
            <a:lvl3pPr marL="711200" indent="-261938">
              <a:defRPr/>
            </a:lvl3pPr>
          </a:lstStyle>
          <a:p>
            <a:pPr marL="342900" marR="0" lvl="1" indent="-342900" algn="l" defTabSz="914400" rtl="0" eaLnBrk="1" fontAlgn="base" latinLnBrk="0" hangingPunct="1">
              <a:lnSpc>
                <a:spcPct val="150000"/>
              </a:lnSpc>
              <a:spcBef>
                <a:spcPct val="0"/>
              </a:spcBef>
              <a:spcAft>
                <a:spcPct val="0"/>
              </a:spcAft>
              <a:buClr>
                <a:srgbClr val="009999"/>
              </a:buClr>
              <a:buSzTx/>
              <a:buFontTx/>
              <a:buBlip>
                <a:blip r:embed="rId2"/>
              </a:buBlip>
              <a:tabLst/>
              <a:defRPr/>
            </a:pPr>
            <a:r>
              <a:rPr lang="zh-CN" altLang="en-US" dirty="0" smtClean="0"/>
              <a:t>单击此处编辑母版文本样式</a:t>
            </a:r>
            <a:endParaRPr kumimoji="0" lang="zh-CN" altLang="en-US" sz="1700" b="0" i="0" u="none" strike="noStrike" kern="1200" cap="none" spc="0" normalizeH="0" baseline="0" noProof="0" dirty="0" smtClean="0">
              <a:ln>
                <a:noFill/>
              </a:ln>
              <a:solidFill>
                <a:srgbClr val="000000"/>
              </a:solidFill>
              <a:effectLst/>
              <a:uLnTx/>
              <a:uFillTx/>
              <a:latin typeface="Arial" charset="0"/>
              <a:ea typeface="黑体" pitchFamily="49" charset="-122"/>
              <a:cs typeface="+mn-cs"/>
            </a:endParaRPr>
          </a:p>
          <a:p>
            <a:pPr lvl="2"/>
            <a:r>
              <a:rPr lang="zh-CN" altLang="en-US" dirty="0" smtClean="0"/>
              <a:t>第二级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95254459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7162800" cy="563562"/>
          </a:xfrm>
          <a:prstGeom prst="rect">
            <a:avLst/>
          </a:prstGeom>
        </p:spPr>
        <p:txBody>
          <a:bodyPr/>
          <a:lstStyle/>
          <a:p>
            <a:r>
              <a:rPr lang="zh-CN" altLang="en-US" dirty="0" smtClean="0"/>
              <a:t>单击此处编辑母版标题样式</a:t>
            </a:r>
            <a:endParaRPr lang="zh-CN" altLang="en-US" dirty="0"/>
          </a:p>
        </p:txBody>
      </p:sp>
      <p:sp>
        <p:nvSpPr>
          <p:cNvPr id="6" name="内容占位符 5"/>
          <p:cNvSpPr>
            <a:spLocks noGrp="1"/>
          </p:cNvSpPr>
          <p:nvPr>
            <p:ph sz="quarter" idx="10"/>
          </p:nvPr>
        </p:nvSpPr>
        <p:spPr>
          <a:xfrm>
            <a:off x="468313" y="1052513"/>
            <a:ext cx="8424862" cy="5113337"/>
          </a:xfrm>
          <a:prstGeom prst="rect">
            <a:avLst/>
          </a:prstGeom>
        </p:spPr>
        <p:txBody>
          <a:bodyPr/>
          <a:lstStyle>
            <a:lvl2pPr marL="342900" marR="0" indent="-342900" algn="l" defTabSz="914400" rtl="0" eaLnBrk="1" fontAlgn="base" latinLnBrk="0" hangingPunct="1">
              <a:lnSpc>
                <a:spcPct val="150000"/>
              </a:lnSpc>
              <a:spcBef>
                <a:spcPct val="0"/>
              </a:spcBef>
              <a:spcAft>
                <a:spcPct val="0"/>
              </a:spcAft>
              <a:buClr>
                <a:srgbClr val="009999"/>
              </a:buClr>
              <a:buSzTx/>
              <a:buFontTx/>
              <a:buBlip>
                <a:blip r:embed="rId2"/>
              </a:buBlip>
              <a:tabLst/>
              <a:defRPr/>
            </a:lvl2pPr>
            <a:lvl3pPr marL="711200" indent="-261938">
              <a:defRPr/>
            </a:lvl3pPr>
          </a:lstStyle>
          <a:p>
            <a:pPr marL="342900" marR="0" lvl="1" indent="-342900" algn="l" defTabSz="914400" rtl="0" eaLnBrk="1" fontAlgn="base" latinLnBrk="0" hangingPunct="1">
              <a:lnSpc>
                <a:spcPct val="150000"/>
              </a:lnSpc>
              <a:spcBef>
                <a:spcPct val="0"/>
              </a:spcBef>
              <a:spcAft>
                <a:spcPct val="0"/>
              </a:spcAft>
              <a:buClr>
                <a:srgbClr val="009999"/>
              </a:buClr>
              <a:buSzTx/>
              <a:buFontTx/>
              <a:buBlip>
                <a:blip r:embed="rId2"/>
              </a:buBlip>
              <a:tabLst/>
              <a:defRPr/>
            </a:pPr>
            <a:r>
              <a:rPr lang="zh-CN" altLang="en-US" dirty="0" smtClean="0"/>
              <a:t>单击此处编辑母版文本样式</a:t>
            </a:r>
            <a:endParaRPr kumimoji="0" lang="zh-CN" altLang="en-US" sz="1700" b="0" i="0" u="none" strike="noStrike" kern="1200" cap="none" spc="0" normalizeH="0" baseline="0" noProof="0" dirty="0" smtClean="0">
              <a:ln>
                <a:noFill/>
              </a:ln>
              <a:solidFill>
                <a:srgbClr val="000000"/>
              </a:solidFill>
              <a:effectLst/>
              <a:uLnTx/>
              <a:uFillTx/>
              <a:latin typeface="Arial" charset="0"/>
              <a:ea typeface="黑体" pitchFamily="49" charset="-122"/>
              <a:cs typeface="+mn-cs"/>
            </a:endParaRPr>
          </a:p>
          <a:p>
            <a:pPr lvl="2"/>
            <a:r>
              <a:rPr lang="zh-CN" altLang="en-US" dirty="0" smtClean="0"/>
              <a:t>第二级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9525445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7_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7162800" cy="563562"/>
          </a:xfrm>
          <a:prstGeom prst="rect">
            <a:avLst/>
          </a:prstGeom>
        </p:spPr>
        <p:txBody>
          <a:bodyPr/>
          <a:lstStyle/>
          <a:p>
            <a:r>
              <a:rPr lang="zh-CN" altLang="en-US" dirty="0" smtClean="0"/>
              <a:t>单击此处编辑母版标题样式</a:t>
            </a:r>
            <a:endParaRPr lang="zh-CN" altLang="en-US" dirty="0"/>
          </a:p>
        </p:txBody>
      </p:sp>
      <p:sp>
        <p:nvSpPr>
          <p:cNvPr id="6" name="内容占位符 5"/>
          <p:cNvSpPr>
            <a:spLocks noGrp="1"/>
          </p:cNvSpPr>
          <p:nvPr>
            <p:ph sz="quarter" idx="10"/>
          </p:nvPr>
        </p:nvSpPr>
        <p:spPr>
          <a:xfrm>
            <a:off x="468313" y="1052513"/>
            <a:ext cx="8424862" cy="5113337"/>
          </a:xfrm>
          <a:prstGeom prst="rect">
            <a:avLst/>
          </a:prstGeom>
        </p:spPr>
        <p:txBody>
          <a:bodyPr/>
          <a:lstStyle>
            <a:lvl2pPr marL="342900" marR="0" indent="-342900" algn="l" defTabSz="914400" rtl="0" eaLnBrk="1" fontAlgn="base" latinLnBrk="0" hangingPunct="1">
              <a:lnSpc>
                <a:spcPct val="150000"/>
              </a:lnSpc>
              <a:spcBef>
                <a:spcPct val="0"/>
              </a:spcBef>
              <a:spcAft>
                <a:spcPct val="0"/>
              </a:spcAft>
              <a:buClr>
                <a:srgbClr val="009999"/>
              </a:buClr>
              <a:buSzTx/>
              <a:buFontTx/>
              <a:buBlip>
                <a:blip r:embed="rId2"/>
              </a:buBlip>
              <a:tabLst/>
              <a:defRPr/>
            </a:lvl2pPr>
            <a:lvl3pPr marL="711200" indent="-261938">
              <a:defRPr/>
            </a:lvl3pPr>
          </a:lstStyle>
          <a:p>
            <a:pPr marL="342900" marR="0" lvl="1" indent="-342900" algn="l" defTabSz="914400" rtl="0" eaLnBrk="1" fontAlgn="base" latinLnBrk="0" hangingPunct="1">
              <a:lnSpc>
                <a:spcPct val="150000"/>
              </a:lnSpc>
              <a:spcBef>
                <a:spcPct val="0"/>
              </a:spcBef>
              <a:spcAft>
                <a:spcPct val="0"/>
              </a:spcAft>
              <a:buClr>
                <a:srgbClr val="009999"/>
              </a:buClr>
              <a:buSzTx/>
              <a:buFontTx/>
              <a:buBlip>
                <a:blip r:embed="rId2"/>
              </a:buBlip>
              <a:tabLst/>
              <a:defRPr/>
            </a:pPr>
            <a:r>
              <a:rPr lang="zh-CN" altLang="en-US" dirty="0" smtClean="0"/>
              <a:t>单击此处编辑母版文本样式</a:t>
            </a:r>
            <a:endParaRPr kumimoji="0" lang="zh-CN" altLang="en-US" sz="1700" b="0" i="0" u="none" strike="noStrike" kern="1200" cap="none" spc="0" normalizeH="0" baseline="0" noProof="0" dirty="0" smtClean="0">
              <a:ln>
                <a:noFill/>
              </a:ln>
              <a:solidFill>
                <a:srgbClr val="000000"/>
              </a:solidFill>
              <a:effectLst/>
              <a:uLnTx/>
              <a:uFillTx/>
              <a:latin typeface="Arial" charset="0"/>
              <a:ea typeface="黑体" pitchFamily="49" charset="-122"/>
              <a:cs typeface="+mn-cs"/>
            </a:endParaRPr>
          </a:p>
          <a:p>
            <a:pPr lvl="2"/>
            <a:r>
              <a:rPr lang="zh-CN" altLang="en-US" dirty="0" smtClean="0"/>
              <a:t>第二级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95254459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7162800" cy="563562"/>
          </a:xfrm>
          <a:prstGeom prst="rect">
            <a:avLst/>
          </a:prstGeom>
        </p:spPr>
        <p:txBody>
          <a:bodyPr/>
          <a:lstStyle/>
          <a:p>
            <a:r>
              <a:rPr lang="zh-CN" altLang="en-US" dirty="0" smtClean="0"/>
              <a:t>单击此处编辑母版标题样式</a:t>
            </a:r>
            <a:endParaRPr lang="zh-CN" altLang="en-US" dirty="0"/>
          </a:p>
        </p:txBody>
      </p:sp>
      <p:sp>
        <p:nvSpPr>
          <p:cNvPr id="6" name="内容占位符 5"/>
          <p:cNvSpPr>
            <a:spLocks noGrp="1"/>
          </p:cNvSpPr>
          <p:nvPr>
            <p:ph sz="quarter" idx="10"/>
          </p:nvPr>
        </p:nvSpPr>
        <p:spPr>
          <a:xfrm>
            <a:off x="468313" y="1052513"/>
            <a:ext cx="8424862" cy="5113337"/>
          </a:xfrm>
          <a:prstGeom prst="rect">
            <a:avLst/>
          </a:prstGeom>
        </p:spPr>
        <p:txBody>
          <a:bodyPr/>
          <a:lstStyle>
            <a:lvl2pPr marL="342900" marR="0" indent="-342900" algn="l" defTabSz="914400" rtl="0" eaLnBrk="1" fontAlgn="base" latinLnBrk="0" hangingPunct="1">
              <a:lnSpc>
                <a:spcPct val="150000"/>
              </a:lnSpc>
              <a:spcBef>
                <a:spcPct val="0"/>
              </a:spcBef>
              <a:spcAft>
                <a:spcPct val="0"/>
              </a:spcAft>
              <a:buClr>
                <a:srgbClr val="009999"/>
              </a:buClr>
              <a:buSzTx/>
              <a:buFontTx/>
              <a:buBlip>
                <a:blip r:embed="rId2"/>
              </a:buBlip>
              <a:tabLst/>
              <a:defRPr/>
            </a:lvl2pPr>
            <a:lvl3pPr marL="711200" indent="-261938">
              <a:defRPr/>
            </a:lvl3pPr>
          </a:lstStyle>
          <a:p>
            <a:pPr marL="342900" marR="0" lvl="1" indent="-342900" algn="l" defTabSz="914400" rtl="0" eaLnBrk="1" fontAlgn="base" latinLnBrk="0" hangingPunct="1">
              <a:lnSpc>
                <a:spcPct val="150000"/>
              </a:lnSpc>
              <a:spcBef>
                <a:spcPct val="0"/>
              </a:spcBef>
              <a:spcAft>
                <a:spcPct val="0"/>
              </a:spcAft>
              <a:buClr>
                <a:srgbClr val="009999"/>
              </a:buClr>
              <a:buSzTx/>
              <a:buFontTx/>
              <a:buBlip>
                <a:blip r:embed="rId2"/>
              </a:buBlip>
              <a:tabLst/>
              <a:defRPr/>
            </a:pPr>
            <a:r>
              <a:rPr lang="zh-CN" altLang="en-US" dirty="0" smtClean="0"/>
              <a:t>单击此处编辑母版文本样式</a:t>
            </a:r>
            <a:endParaRPr kumimoji="0" lang="zh-CN" altLang="en-US" sz="1700" b="0" i="0" u="none" strike="noStrike" kern="1200" cap="none" spc="0" normalizeH="0" baseline="0" noProof="0" dirty="0" smtClean="0">
              <a:ln>
                <a:noFill/>
              </a:ln>
              <a:solidFill>
                <a:srgbClr val="000000"/>
              </a:solidFill>
              <a:effectLst/>
              <a:uLnTx/>
              <a:uFillTx/>
              <a:latin typeface="Arial" charset="0"/>
              <a:ea typeface="黑体" pitchFamily="49" charset="-122"/>
              <a:cs typeface="+mn-cs"/>
            </a:endParaRPr>
          </a:p>
          <a:p>
            <a:pPr lvl="2"/>
            <a:r>
              <a:rPr lang="zh-CN" altLang="en-US" dirty="0" smtClean="0"/>
              <a:t>第二级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5184691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7162800" cy="563562"/>
          </a:xfrm>
          <a:prstGeom prst="rect">
            <a:avLst/>
          </a:prstGeom>
        </p:spPr>
        <p:txBody>
          <a:bodyPr/>
          <a:lstStyle/>
          <a:p>
            <a:r>
              <a:rPr lang="zh-CN" altLang="en-US" dirty="0" smtClean="0"/>
              <a:t>单击此处编辑母版标题样式</a:t>
            </a:r>
            <a:endParaRPr lang="zh-CN" altLang="en-US" dirty="0"/>
          </a:p>
        </p:txBody>
      </p:sp>
      <p:sp>
        <p:nvSpPr>
          <p:cNvPr id="6" name="内容占位符 5"/>
          <p:cNvSpPr>
            <a:spLocks noGrp="1"/>
          </p:cNvSpPr>
          <p:nvPr>
            <p:ph sz="quarter" idx="10"/>
          </p:nvPr>
        </p:nvSpPr>
        <p:spPr>
          <a:xfrm>
            <a:off x="468313" y="1052513"/>
            <a:ext cx="8424862" cy="5113337"/>
          </a:xfrm>
          <a:prstGeom prst="rect">
            <a:avLst/>
          </a:prstGeom>
        </p:spPr>
        <p:txBody>
          <a:bodyPr/>
          <a:lstStyle>
            <a:lvl2pPr marL="342900" marR="0" indent="-342900" algn="l" defTabSz="914400" rtl="0" eaLnBrk="1" fontAlgn="base" latinLnBrk="0" hangingPunct="1">
              <a:lnSpc>
                <a:spcPct val="150000"/>
              </a:lnSpc>
              <a:spcBef>
                <a:spcPct val="0"/>
              </a:spcBef>
              <a:spcAft>
                <a:spcPct val="0"/>
              </a:spcAft>
              <a:buClr>
                <a:srgbClr val="009999"/>
              </a:buClr>
              <a:buSzTx/>
              <a:buFontTx/>
              <a:buBlip>
                <a:blip r:embed="rId2"/>
              </a:buBlip>
              <a:tabLst/>
              <a:defRPr/>
            </a:lvl2pPr>
            <a:lvl3pPr marL="711200" indent="-261938">
              <a:defRPr/>
            </a:lvl3pPr>
          </a:lstStyle>
          <a:p>
            <a:pPr marL="342900" marR="0" lvl="1" indent="-342900" algn="l" defTabSz="914400" rtl="0" eaLnBrk="1" fontAlgn="base" latinLnBrk="0" hangingPunct="1">
              <a:lnSpc>
                <a:spcPct val="150000"/>
              </a:lnSpc>
              <a:spcBef>
                <a:spcPct val="0"/>
              </a:spcBef>
              <a:spcAft>
                <a:spcPct val="0"/>
              </a:spcAft>
              <a:buClr>
                <a:srgbClr val="009999"/>
              </a:buClr>
              <a:buSzTx/>
              <a:buFontTx/>
              <a:buBlip>
                <a:blip r:embed="rId2"/>
              </a:buBlip>
              <a:tabLst/>
              <a:defRPr/>
            </a:pPr>
            <a:r>
              <a:rPr lang="zh-CN" altLang="en-US" dirty="0" smtClean="0"/>
              <a:t>单击此处编辑母版文本样式</a:t>
            </a:r>
            <a:endParaRPr kumimoji="0" lang="zh-CN" altLang="en-US" sz="1700" b="0" i="0" u="none" strike="noStrike" kern="1200" cap="none" spc="0" normalizeH="0" baseline="0" noProof="0" dirty="0" smtClean="0">
              <a:ln>
                <a:noFill/>
              </a:ln>
              <a:solidFill>
                <a:srgbClr val="000000"/>
              </a:solidFill>
              <a:effectLst/>
              <a:uLnTx/>
              <a:uFillTx/>
              <a:latin typeface="Arial" charset="0"/>
              <a:ea typeface="黑体" pitchFamily="49" charset="-122"/>
              <a:cs typeface="+mn-cs"/>
            </a:endParaRPr>
          </a:p>
          <a:p>
            <a:pPr lvl="2"/>
            <a:r>
              <a:rPr lang="zh-CN" altLang="en-US" dirty="0" smtClean="0"/>
              <a:t>第二级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64339389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73" r:id="rId12"/>
    <p:sldLayoutId id="2147483679" r:id="rId13"/>
    <p:sldLayoutId id="2147483684" r:id="rId14"/>
    <p:sldLayoutId id="2147483713" r:id="rId15"/>
    <p:sldLayoutId id="2147483715" r:id="rId16"/>
    <p:sldLayoutId id="2147483716" r:id="rId17"/>
  </p:sldLayoutIdLst>
  <p:txStyles>
    <p:title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defTabSz="0"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defTabSz="0"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defTabSz="0"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2" r:id="rId11"/>
  </p:sldLayoutIdLst>
  <p:txStyles>
    <p:title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defTabSz="0"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defTabSz="0"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defTabSz="0"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73.xml"/><Relationship Id="rId1" Type="http://schemas.openxmlformats.org/officeDocument/2006/relationships/slideLayout" Target="../slideLayouts/slideLayout19.xml"/><Relationship Id="rId4" Type="http://schemas.openxmlformats.org/officeDocument/2006/relationships/image" Target="../media/image189.jpeg"/></Relationships>
</file>

<file path=ppt/slides/_rels/slide10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6.xml"/><Relationship Id="rId1" Type="http://schemas.openxmlformats.org/officeDocument/2006/relationships/slideLayout" Target="../slideLayouts/slideLayout24.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13.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image" Target="../media/image202.png"/><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5.e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hyperlink" Target="http://wenwen.soso.com/z/Search.e?sp=S%E6%B7%B1%E5%9C%B3&amp;ch=w.search.yjjlink&amp;cid=w.search.yjjlink" TargetMode="External"/><Relationship Id="rId7" Type="http://schemas.openxmlformats.org/officeDocument/2006/relationships/hyperlink" Target="http://wenwen.soso.com/z/Search.e?sp=S%E6%88%90%E9%83%BD&amp;ch=w.search.yjjlink&amp;cid=w.search.yjjlink"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wenwen.soso.com/z/Search.e?sp=S%E5%A4%A9%E6%B4%A5&amp;ch=w.search.yjjlink&amp;cid=w.search.yjjlink" TargetMode="External"/><Relationship Id="rId5" Type="http://schemas.openxmlformats.org/officeDocument/2006/relationships/hyperlink" Target="http://wenwen.soso.com/z/Search.e?sp=S%E5%8C%97%E4%BA%AC&amp;ch=w.search.yjjlink&amp;cid=w.search.yjjlink" TargetMode="External"/><Relationship Id="rId4" Type="http://schemas.openxmlformats.org/officeDocument/2006/relationships/hyperlink" Target="http://wenwen.soso.com/z/Search.e?sp=S%E4%B8%8A%E6%B5%B7&amp;ch=w.search.yjjlink&amp;cid=w.search.yjjlink"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jpeg"/><Relationship Id="rId9" Type="http://schemas.openxmlformats.org/officeDocument/2006/relationships/image" Target="../media/image77.png"/><Relationship Id="rId1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90.gif"/></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96.e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wmf"/><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 Id="rId5" Type="http://schemas.openxmlformats.org/officeDocument/2006/relationships/image" Target="../media/image119.jpeg"/><Relationship Id="rId4" Type="http://schemas.openxmlformats.org/officeDocument/2006/relationships/image" Target="../media/image118.jpeg"/></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20.jpeg"/><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31.emf"/><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56.xml"/><Relationship Id="rId2" Type="http://schemas.openxmlformats.org/officeDocument/2006/relationships/tags" Target="../tags/tag2.xml"/><Relationship Id="rId16"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32.jpeg"/><Relationship Id="rId7" Type="http://schemas.openxmlformats.org/officeDocument/2006/relationships/diagramColors" Target="../diagrams/colors6.xml"/><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5.xml"/><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image" Target="../media/image141.jpe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4.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5.xml"/><Relationship Id="rId5" Type="http://schemas.openxmlformats.org/officeDocument/2006/relationships/image" Target="../media/image163.png"/><Relationship Id="rId4" Type="http://schemas.openxmlformats.org/officeDocument/2006/relationships/image" Target="../media/image162.png"/></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18" Type="http://schemas.openxmlformats.org/officeDocument/2006/relationships/image" Target="../media/image25.jpe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jpeg"/><Relationship Id="rId7" Type="http://schemas.openxmlformats.org/officeDocument/2006/relationships/image" Target="../media/image14.jpeg"/><Relationship Id="rId12" Type="http://schemas.openxmlformats.org/officeDocument/2006/relationships/image" Target="../media/image19.jpe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9.xml"/><Relationship Id="rId16" Type="http://schemas.openxmlformats.org/officeDocument/2006/relationships/image" Target="../media/image23.jpeg"/><Relationship Id="rId20" Type="http://schemas.openxmlformats.org/officeDocument/2006/relationships/image" Target="../media/image27.jpeg"/><Relationship Id="rId29"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e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jpeg"/><Relationship Id="rId28" Type="http://schemas.openxmlformats.org/officeDocument/2006/relationships/image" Target="../media/image35.png"/><Relationship Id="rId10" Type="http://schemas.openxmlformats.org/officeDocument/2006/relationships/image" Target="../media/image17.jpeg"/><Relationship Id="rId19" Type="http://schemas.openxmlformats.org/officeDocument/2006/relationships/image" Target="../media/image26.jpe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21.jpe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jpeg"/></Relationships>
</file>

<file path=ppt/slides/_rels/slide9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hyperlink" Target="http://www.kuqin.com/upimg/allimg/130315/1J43924M-.jpg" TargetMode="External"/><Relationship Id="rId1" Type="http://schemas.openxmlformats.org/officeDocument/2006/relationships/slideLayout" Target="../slideLayouts/slideLayout15.xml"/><Relationship Id="rId6" Type="http://schemas.openxmlformats.org/officeDocument/2006/relationships/image" Target="../media/image169.jpeg"/><Relationship Id="rId5" Type="http://schemas.openxmlformats.org/officeDocument/2006/relationships/image" Target="../media/image168.jpeg"/><Relationship Id="rId4" Type="http://schemas.openxmlformats.org/officeDocument/2006/relationships/hyperlink" Target="http://www.kuqin.com/upimg/allimg/130315/1J4394423-.jp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jpeg"/><Relationship Id="rId2" Type="http://schemas.openxmlformats.org/officeDocument/2006/relationships/image" Target="../media/image172.png"/><Relationship Id="rId1" Type="http://schemas.openxmlformats.org/officeDocument/2006/relationships/slideLayout" Target="../slideLayouts/slideLayout19.xml"/><Relationship Id="rId6" Type="http://schemas.openxmlformats.org/officeDocument/2006/relationships/image" Target="../media/image176.jpeg"/><Relationship Id="rId5" Type="http://schemas.openxmlformats.org/officeDocument/2006/relationships/image" Target="../media/image175.png"/><Relationship Id="rId4" Type="http://schemas.openxmlformats.org/officeDocument/2006/relationships/image" Target="../media/image174.png"/><Relationship Id="rId9" Type="http://schemas.openxmlformats.org/officeDocument/2006/relationships/image" Target="../media/image179.jpeg"/></Relationships>
</file>

<file path=ppt/slides/_rels/slide9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9.xml"/><Relationship Id="rId1" Type="http://schemas.openxmlformats.org/officeDocument/2006/relationships/slideLayout" Target="../slideLayouts/slideLayout19.xml"/><Relationship Id="rId4" Type="http://schemas.openxmlformats.org/officeDocument/2006/relationships/image" Target="../media/image181.png"/></Relationships>
</file>

<file path=ppt/slides/_rels/slide9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1.xml"/><Relationship Id="rId1" Type="http://schemas.openxmlformats.org/officeDocument/2006/relationships/slideLayout" Target="../slideLayouts/slideLayout19.xml"/><Relationship Id="rId5" Type="http://schemas.openxmlformats.org/officeDocument/2006/relationships/image" Target="../media/image185.jpeg"/><Relationship Id="rId4" Type="http://schemas.openxmlformats.org/officeDocument/2006/relationships/image" Target="../media/image1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nvSpPr>
        <p:spPr bwMode="auto">
          <a:xfrm>
            <a:off x="1568450" y="5626100"/>
            <a:ext cx="6378575" cy="898525"/>
          </a:xfrm>
          <a:prstGeom prst="rect">
            <a:avLst/>
          </a:prstGeom>
          <a:noFill/>
          <a:ln w="9525">
            <a:noFill/>
            <a:miter lim="800000"/>
            <a:headEnd/>
            <a:tailEnd/>
          </a:ln>
        </p:spPr>
        <p:txBody>
          <a:bodyPr lIns="91429" tIns="45715" rIns="91429" bIns="45715" anchor="ctr"/>
          <a:lstStyle/>
          <a:p>
            <a:pPr algn="ctr"/>
            <a:endParaRPr lang="zh-CN" altLang="en-US" sz="2800" b="1">
              <a:solidFill>
                <a:srgbClr val="262626"/>
              </a:solidFill>
              <a:latin typeface="Calibri" pitchFamily="34" charset="0"/>
              <a:sym typeface="Calibri" pitchFamily="34" charset="0"/>
            </a:endParaRPr>
          </a:p>
        </p:txBody>
      </p:sp>
      <p:sp>
        <p:nvSpPr>
          <p:cNvPr id="2" name="矩形 1"/>
          <p:cNvSpPr/>
          <p:nvPr/>
        </p:nvSpPr>
        <p:spPr>
          <a:xfrm>
            <a:off x="35496" y="4811548"/>
            <a:ext cx="9108504" cy="1138773"/>
          </a:xfrm>
          <a:prstGeom prst="rect">
            <a:avLst/>
          </a:prstGeom>
        </p:spPr>
        <p:txBody>
          <a:bodyPr wrap="square">
            <a:spAutoFit/>
          </a:bodyPr>
          <a:lstStyle/>
          <a:p>
            <a:pPr algn="ctr"/>
            <a:r>
              <a:rPr lang="zh-CN" altLang="en-US" sz="4400" b="1" dirty="0" smtClean="0">
                <a:solidFill>
                  <a:schemeClr val="bg1"/>
                </a:solidFill>
                <a:latin typeface="微软雅黑" pitchFamily="34" charset="-122"/>
                <a:ea typeface="微软雅黑" pitchFamily="34" charset="-122"/>
                <a:sym typeface="Calibri" pitchFamily="34" charset="0"/>
              </a:rPr>
              <a:t>大数据的探索与实践</a:t>
            </a:r>
          </a:p>
          <a:p>
            <a:pPr algn="ctr"/>
            <a:r>
              <a:rPr lang="en-US" altLang="zh-CN" sz="2400" b="1" dirty="0" smtClean="0">
                <a:solidFill>
                  <a:srgbClr val="F1A105"/>
                </a:solidFill>
                <a:latin typeface="黑体" pitchFamily="49" charset="-122"/>
                <a:ea typeface="黑体" pitchFamily="49" charset="-122"/>
              </a:rPr>
              <a:t>                                          </a:t>
            </a:r>
            <a:endParaRPr lang="zh-CN" altLang="en-US" sz="2400" b="1" dirty="0">
              <a:solidFill>
                <a:srgbClr val="F1A105"/>
              </a:solidFill>
              <a:latin typeface="黑体" pitchFamily="49" charset="-122"/>
              <a:ea typeface="黑体" pitchFamily="49" charset="-122"/>
            </a:endParaRPr>
          </a:p>
        </p:txBody>
      </p:sp>
      <p:sp>
        <p:nvSpPr>
          <p:cNvPr id="7" name="矩形 6"/>
          <p:cNvSpPr/>
          <p:nvPr/>
        </p:nvSpPr>
        <p:spPr>
          <a:xfrm>
            <a:off x="-396552" y="1916832"/>
            <a:ext cx="9791809" cy="646331"/>
          </a:xfrm>
          <a:prstGeom prst="rect">
            <a:avLst/>
          </a:prstGeom>
        </p:spPr>
        <p:txBody>
          <a:bodyPr wrap="square">
            <a:spAutoFit/>
          </a:bodyPr>
          <a:lstStyle/>
          <a:p>
            <a:pPr algn="ctr"/>
            <a:r>
              <a:rPr lang="zh-CN" altLang="en-US" sz="3600" b="1" dirty="0" smtClean="0">
                <a:solidFill>
                  <a:srgbClr val="002060"/>
                </a:solidFill>
                <a:latin typeface="微软雅黑" pitchFamily="34" charset="-122"/>
                <a:ea typeface="微软雅黑" pitchFamily="34" charset="-122"/>
                <a:sym typeface="Calibri" pitchFamily="34" charset="0"/>
              </a:rPr>
              <a:t>云计算和大数</a:t>
            </a:r>
            <a:r>
              <a:rPr lang="zh-CN" altLang="en-US" sz="3600" b="1" dirty="0" smtClean="0">
                <a:solidFill>
                  <a:srgbClr val="002060"/>
                </a:solidFill>
                <a:latin typeface="微软雅黑" pitchFamily="34" charset="-122"/>
                <a:ea typeface="微软雅黑" pitchFamily="34" charset="-122"/>
                <a:sym typeface="Calibri" pitchFamily="34" charset="0"/>
              </a:rPr>
              <a:t>据现</a:t>
            </a:r>
            <a:r>
              <a:rPr lang="zh-CN" altLang="en-US" sz="3600" b="1" dirty="0" smtClean="0">
                <a:solidFill>
                  <a:srgbClr val="002060"/>
                </a:solidFill>
                <a:latin typeface="微软雅黑" pitchFamily="34" charset="-122"/>
                <a:ea typeface="微软雅黑" pitchFamily="34" charset="-122"/>
                <a:sym typeface="Calibri" pitchFamily="34" charset="0"/>
              </a:rPr>
              <a:t>状</a:t>
            </a:r>
            <a:r>
              <a:rPr lang="zh-CN" altLang="en-US" sz="3600" b="1" dirty="0" smtClean="0">
                <a:solidFill>
                  <a:srgbClr val="002060"/>
                </a:solidFill>
                <a:latin typeface="微软雅黑" pitchFamily="34" charset="-122"/>
                <a:ea typeface="微软雅黑" pitchFamily="34" charset="-122"/>
                <a:sym typeface="Calibri" pitchFamily="34" charset="0"/>
              </a:rPr>
              <a:t>及趋势分析</a:t>
            </a:r>
            <a:endParaRPr lang="zh-CN" altLang="en-US" sz="3600" b="1" dirty="0">
              <a:solidFill>
                <a:srgbClr val="002060"/>
              </a:solidFill>
              <a:latin typeface="微软雅黑" pitchFamily="34" charset="-122"/>
              <a:ea typeface="微软雅黑" pitchFamily="34" charset="-122"/>
              <a:sym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txBox="1">
            <a:spLocks noChangeArrowheads="1"/>
          </p:cNvSpPr>
          <p:nvPr/>
        </p:nvSpPr>
        <p:spPr>
          <a:xfrm>
            <a:off x="1067" y="245028"/>
            <a:ext cx="7258050" cy="1143000"/>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r>
              <a:rPr lang="zh-CN" altLang="en-US" sz="2400" b="1" dirty="0">
                <a:solidFill>
                  <a:srgbClr val="0070C0"/>
                </a:solidFill>
                <a:latin typeface="Arial" pitchFamily="34" charset="0"/>
                <a:ea typeface="黑体" pitchFamily="49" charset="-122"/>
                <a:cs typeface="+mn-cs"/>
              </a:rPr>
              <a:t>中国</a:t>
            </a:r>
            <a:r>
              <a:rPr lang="en-US" altLang="zh-CN" sz="2400" b="1" dirty="0">
                <a:solidFill>
                  <a:srgbClr val="0070C0"/>
                </a:solidFill>
                <a:latin typeface="Arial" pitchFamily="34" charset="0"/>
                <a:ea typeface="黑体" pitchFamily="49" charset="-122"/>
                <a:cs typeface="+mn-cs"/>
              </a:rPr>
              <a:t>IT</a:t>
            </a:r>
            <a:r>
              <a:rPr lang="zh-CN" altLang="en-US" sz="2400" b="1" dirty="0">
                <a:solidFill>
                  <a:srgbClr val="0070C0"/>
                </a:solidFill>
                <a:latin typeface="Arial" pitchFamily="34" charset="0"/>
                <a:ea typeface="黑体" pitchFamily="49" charset="-122"/>
                <a:cs typeface="+mn-cs"/>
              </a:rPr>
              <a:t>产业高速发展：天时、地利、人和</a:t>
            </a:r>
            <a:endParaRPr lang="en-US" altLang="zh-CN" sz="2400" b="1" dirty="0">
              <a:solidFill>
                <a:srgbClr val="0070C0"/>
              </a:solidFill>
              <a:latin typeface="Arial" pitchFamily="34" charset="0"/>
              <a:ea typeface="黑体" pitchFamily="49" charset="-122"/>
              <a:cs typeface="+mn-cs"/>
            </a:endParaRPr>
          </a:p>
        </p:txBody>
      </p:sp>
      <p:sp>
        <p:nvSpPr>
          <p:cNvPr id="3" name="矩形 2"/>
          <p:cNvSpPr/>
          <p:nvPr/>
        </p:nvSpPr>
        <p:spPr>
          <a:xfrm>
            <a:off x="0" y="911548"/>
            <a:ext cx="5488162" cy="5170646"/>
          </a:xfrm>
          <a:prstGeom prst="rect">
            <a:avLst/>
          </a:prstGeom>
        </p:spPr>
        <p:txBody>
          <a:bodyPr wrap="square">
            <a:spAutoFit/>
          </a:bodyPr>
          <a:lstStyle/>
          <a:p>
            <a:pPr marL="285750" indent="-285750">
              <a:lnSpc>
                <a:spcPct val="150000"/>
              </a:lnSpc>
              <a:buFont typeface="Arial" pitchFamily="34" charset="0"/>
              <a:buChar char="•"/>
            </a:pPr>
            <a:r>
              <a:rPr lang="zh-CN" altLang="en-US" sz="2000" dirty="0" smtClean="0">
                <a:solidFill>
                  <a:srgbClr val="FF0000"/>
                </a:solidFill>
                <a:latin typeface="黑体" panose="02010609060101010101" pitchFamily="49" charset="-122"/>
                <a:ea typeface="黑体" panose="02010609060101010101" pitchFamily="49" charset="-122"/>
              </a:rPr>
              <a:t>带宽高速增长：从</a:t>
            </a:r>
            <a:r>
              <a:rPr lang="en-US" altLang="zh-CN" sz="2000" dirty="0" smtClean="0">
                <a:solidFill>
                  <a:srgbClr val="FF0000"/>
                </a:solidFill>
                <a:latin typeface="黑体" panose="02010609060101010101" pitchFamily="49" charset="-122"/>
                <a:ea typeface="黑体" panose="02010609060101010101" pitchFamily="49" charset="-122"/>
              </a:rPr>
              <a:t>2G</a:t>
            </a:r>
            <a:r>
              <a:rPr lang="zh-CN" altLang="en-US" sz="2000" dirty="0" smtClean="0">
                <a:solidFill>
                  <a:srgbClr val="FF0000"/>
                </a:solidFill>
                <a:latin typeface="黑体" panose="02010609060101010101" pitchFamily="49" charset="-122"/>
                <a:ea typeface="黑体" panose="02010609060101010101" pitchFamily="49" charset="-122"/>
              </a:rPr>
              <a:t>到</a:t>
            </a:r>
            <a:r>
              <a:rPr lang="en-US" altLang="zh-CN" sz="2000" dirty="0" smtClean="0">
                <a:solidFill>
                  <a:srgbClr val="FF0000"/>
                </a:solidFill>
                <a:latin typeface="黑体" panose="02010609060101010101" pitchFamily="49" charset="-122"/>
                <a:ea typeface="黑体" panose="02010609060101010101" pitchFamily="49" charset="-122"/>
              </a:rPr>
              <a:t>3G</a:t>
            </a:r>
            <a:r>
              <a:rPr lang="zh-CN" altLang="en-US" sz="2000" dirty="0" smtClean="0">
                <a:solidFill>
                  <a:srgbClr val="FF0000"/>
                </a:solidFill>
                <a:latin typeface="黑体" panose="02010609060101010101" pitchFamily="49" charset="-122"/>
                <a:ea typeface="黑体" panose="02010609060101010101" pitchFamily="49" charset="-122"/>
              </a:rPr>
              <a:t>再到</a:t>
            </a:r>
            <a:r>
              <a:rPr lang="en-US" altLang="zh-CN" sz="2000" dirty="0" smtClean="0">
                <a:solidFill>
                  <a:srgbClr val="FF0000"/>
                </a:solidFill>
                <a:latin typeface="黑体" panose="02010609060101010101" pitchFamily="49" charset="-122"/>
                <a:ea typeface="黑体" panose="02010609060101010101" pitchFamily="49" charset="-122"/>
              </a:rPr>
              <a:t>4G</a:t>
            </a:r>
            <a:r>
              <a:rPr lang="zh-CN" altLang="en-US" sz="2000" dirty="0" smtClean="0">
                <a:solidFill>
                  <a:srgbClr val="FF0000"/>
                </a:solidFill>
                <a:latin typeface="黑体" panose="02010609060101010101" pitchFamily="49" charset="-122"/>
                <a:ea typeface="黑体" panose="02010609060101010101" pitchFamily="49" charset="-122"/>
              </a:rPr>
              <a:t>，移动互联网带宽有了</a:t>
            </a:r>
            <a:r>
              <a:rPr lang="en-US" altLang="zh-CN" sz="2000" dirty="0" smtClean="0">
                <a:solidFill>
                  <a:srgbClr val="FF0000"/>
                </a:solidFill>
                <a:latin typeface="黑体" panose="02010609060101010101" pitchFamily="49" charset="-122"/>
                <a:ea typeface="黑体" panose="02010609060101010101" pitchFamily="49" charset="-122"/>
              </a:rPr>
              <a:t>1000</a:t>
            </a:r>
            <a:r>
              <a:rPr lang="zh-CN" altLang="en-US" sz="2000" dirty="0" smtClean="0">
                <a:solidFill>
                  <a:srgbClr val="FF0000"/>
                </a:solidFill>
                <a:latin typeface="黑体" panose="02010609060101010101" pitchFamily="49" charset="-122"/>
                <a:ea typeface="黑体" panose="02010609060101010101" pitchFamily="49" charset="-122"/>
              </a:rPr>
              <a:t>倍的增长。</a:t>
            </a:r>
            <a:endParaRPr lang="en-US" altLang="zh-CN" sz="2000" dirty="0" smtClean="0">
              <a:solidFill>
                <a:srgbClr val="FF0000"/>
              </a:solidFill>
              <a:latin typeface="黑体" panose="02010609060101010101" pitchFamily="49" charset="-122"/>
              <a:ea typeface="黑体" panose="02010609060101010101" pitchFamily="49" charset="-122"/>
            </a:endParaRPr>
          </a:p>
          <a:p>
            <a:pPr marL="285750" indent="-285750">
              <a:lnSpc>
                <a:spcPct val="150000"/>
              </a:lnSpc>
              <a:buFont typeface="Arial" pitchFamily="34" charset="0"/>
              <a:buChar char="•"/>
            </a:pPr>
            <a:r>
              <a:rPr lang="zh-CN" altLang="en-US" sz="2000" dirty="0">
                <a:solidFill>
                  <a:srgbClr val="FF0000"/>
                </a:solidFill>
                <a:latin typeface="黑体" panose="02010609060101010101" pitchFamily="49" charset="-122"/>
                <a:ea typeface="黑体" panose="02010609060101010101" pitchFamily="49" charset="-122"/>
              </a:rPr>
              <a:t>后台支撑技术的进步：云计算、大数据技术的</a:t>
            </a:r>
            <a:r>
              <a:rPr lang="zh-CN" altLang="en-US" sz="2000" dirty="0" smtClean="0">
                <a:solidFill>
                  <a:srgbClr val="FF0000"/>
                </a:solidFill>
                <a:latin typeface="黑体" panose="02010609060101010101" pitchFamily="49" charset="-122"/>
                <a:ea typeface="黑体" panose="02010609060101010101" pitchFamily="49" charset="-122"/>
              </a:rPr>
              <a:t>进步</a:t>
            </a:r>
            <a:endParaRPr lang="en-US" altLang="zh-CN" sz="2000" dirty="0" smtClean="0">
              <a:solidFill>
                <a:srgbClr val="FF0000"/>
              </a:solidFill>
              <a:latin typeface="黑体" panose="02010609060101010101" pitchFamily="49" charset="-122"/>
              <a:ea typeface="黑体" panose="02010609060101010101" pitchFamily="49" charset="-122"/>
            </a:endParaRPr>
          </a:p>
          <a:p>
            <a:pPr marL="285750" indent="-285750">
              <a:lnSpc>
                <a:spcPct val="150000"/>
              </a:lnSpc>
              <a:buFont typeface="Arial" pitchFamily="34" charset="0"/>
              <a:buChar char="•"/>
            </a:pPr>
            <a:r>
              <a:rPr lang="zh-CN" altLang="en-US" sz="2000" dirty="0" smtClean="0">
                <a:solidFill>
                  <a:schemeClr val="accent1">
                    <a:lumMod val="50000"/>
                  </a:schemeClr>
                </a:solidFill>
                <a:latin typeface="黑体" panose="02010609060101010101" pitchFamily="49" charset="-122"/>
                <a:ea typeface="黑体" panose="02010609060101010101" pitchFamily="49" charset="-122"/>
              </a:rPr>
              <a:t>硬件设备迅速普及：手机、平板等智能移动终端设备的价格不断降低，用户可速增长。</a:t>
            </a:r>
            <a:endParaRPr lang="en-US" altLang="zh-CN" sz="2000" dirty="0" smtClean="0">
              <a:solidFill>
                <a:schemeClr val="accent1">
                  <a:lumMod val="50000"/>
                </a:schemeClr>
              </a:solidFill>
              <a:latin typeface="黑体" panose="02010609060101010101" pitchFamily="49" charset="-122"/>
              <a:ea typeface="黑体" panose="02010609060101010101" pitchFamily="49" charset="-122"/>
            </a:endParaRPr>
          </a:p>
          <a:p>
            <a:pPr marL="285750" indent="-285750">
              <a:lnSpc>
                <a:spcPct val="150000"/>
              </a:lnSpc>
              <a:buFont typeface="Arial" pitchFamily="34" charset="0"/>
              <a:buChar char="•"/>
            </a:pPr>
            <a:r>
              <a:rPr lang="zh-CN" altLang="en-US" sz="2000" dirty="0" smtClean="0">
                <a:solidFill>
                  <a:schemeClr val="accent1">
                    <a:lumMod val="50000"/>
                  </a:schemeClr>
                </a:solidFill>
                <a:latin typeface="黑体" panose="02010609060101010101" pitchFamily="49" charset="-122"/>
                <a:ea typeface="黑体" panose="02010609060101010101" pitchFamily="49" charset="-122"/>
              </a:rPr>
              <a:t>开放式平台：开源硬件及开源软件发展，打造一个开放式的产业链。</a:t>
            </a:r>
            <a:endParaRPr lang="en-US" altLang="zh-CN" sz="2000" dirty="0" smtClean="0">
              <a:solidFill>
                <a:schemeClr val="accent1">
                  <a:lumMod val="50000"/>
                </a:schemeClr>
              </a:solidFill>
              <a:latin typeface="黑体" panose="02010609060101010101" pitchFamily="49" charset="-122"/>
              <a:ea typeface="黑体" panose="02010609060101010101" pitchFamily="49" charset="-122"/>
            </a:endParaRPr>
          </a:p>
          <a:p>
            <a:pPr marL="285750" indent="-285750">
              <a:lnSpc>
                <a:spcPct val="150000"/>
              </a:lnSpc>
              <a:buFont typeface="Arial" pitchFamily="34" charset="0"/>
              <a:buChar char="•"/>
            </a:pPr>
            <a:r>
              <a:rPr lang="zh-CN" altLang="en-US" sz="2000" dirty="0" smtClean="0">
                <a:solidFill>
                  <a:schemeClr val="accent1">
                    <a:lumMod val="50000"/>
                  </a:schemeClr>
                </a:solidFill>
                <a:latin typeface="黑体" panose="02010609060101010101" pitchFamily="49" charset="-122"/>
                <a:ea typeface="黑体" panose="02010609060101010101" pitchFamily="49" charset="-122"/>
              </a:rPr>
              <a:t>新的终端技术的融入：</a:t>
            </a:r>
            <a:r>
              <a:rPr lang="en-US" altLang="zh-CN" sz="2000" dirty="0" smtClean="0">
                <a:solidFill>
                  <a:schemeClr val="accent1">
                    <a:lumMod val="50000"/>
                  </a:schemeClr>
                </a:solidFill>
                <a:latin typeface="黑体" panose="02010609060101010101" pitchFamily="49" charset="-122"/>
                <a:ea typeface="黑体" panose="02010609060101010101" pitchFamily="49" charset="-122"/>
              </a:rPr>
              <a:t>GPS</a:t>
            </a:r>
            <a:r>
              <a:rPr lang="zh-CN" altLang="en-US" sz="2000" dirty="0" smtClean="0">
                <a:solidFill>
                  <a:schemeClr val="accent1">
                    <a:lumMod val="50000"/>
                  </a:schemeClr>
                </a:solidFill>
                <a:latin typeface="黑体" panose="02010609060101010101" pitchFamily="49" charset="-122"/>
                <a:ea typeface="黑体" panose="02010609060101010101" pitchFamily="49" charset="-122"/>
              </a:rPr>
              <a:t>、体感技术、新型传感器设备、可穿戴终端技术不断发展</a:t>
            </a:r>
            <a:endParaRPr lang="en-US" altLang="zh-CN" sz="2000" dirty="0" smtClean="0">
              <a:solidFill>
                <a:schemeClr val="accent1">
                  <a:lumMod val="50000"/>
                </a:schemeClr>
              </a:solidFill>
              <a:latin typeface="黑体" panose="02010609060101010101" pitchFamily="49" charset="-122"/>
              <a:ea typeface="黑体" panose="02010609060101010101" pitchFamily="49" charset="-122"/>
            </a:endParaRPr>
          </a:p>
          <a:p>
            <a:pPr>
              <a:lnSpc>
                <a:spcPct val="150000"/>
              </a:lnSpc>
            </a:pPr>
            <a:endParaRPr lang="zh-CN" altLang="en-US" sz="2000" dirty="0">
              <a:solidFill>
                <a:schemeClr val="accent1">
                  <a:lumMod val="50000"/>
                </a:schemeClr>
              </a:solidFill>
              <a:latin typeface="黑体" panose="02010609060101010101" pitchFamily="49" charset="-122"/>
              <a:ea typeface="黑体" panose="02010609060101010101" pitchFamily="49" charset="-122"/>
            </a:endParaRPr>
          </a:p>
        </p:txBody>
      </p:sp>
      <p:sp>
        <p:nvSpPr>
          <p:cNvPr id="8" name="AutoShape 7" descr="http://t3.baidu.com/it/u=1362018175,1375928581&amp;fm=90&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944724"/>
            <a:ext cx="38100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4" descr="http://t3.baidu.com/it/u=945138827,201275685&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779" y="5484293"/>
            <a:ext cx="2200275"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3980" y="4162285"/>
            <a:ext cx="348615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04310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5"/>
          <p:cNvSpPr txBox="1">
            <a:spLocks noChangeArrowheads="1"/>
          </p:cNvSpPr>
          <p:nvPr/>
        </p:nvSpPr>
        <p:spPr bwMode="auto">
          <a:xfrm>
            <a:off x="8325" y="334030"/>
            <a:ext cx="6003835" cy="523220"/>
          </a:xfrm>
          <a:prstGeom prst="rect">
            <a:avLst/>
          </a:prstGeom>
          <a:extLst/>
        </p:spPr>
        <p:txBody>
          <a:bodyPr lIns="0" tIns="0" rIns="0" bIns="0" anchor="t"/>
          <a:lstStyle>
            <a:defPPr>
              <a:defRPr lang="zh-CN"/>
            </a:defPPr>
            <a:lvl1pPr>
              <a:defRPr sz="2800" b="1">
                <a:solidFill>
                  <a:schemeClr val="bg1"/>
                </a:solidFill>
                <a:latin typeface="黑体" pitchFamily="49" charset="-122"/>
                <a:ea typeface="黑体" pitchFamily="49" charset="-122"/>
                <a:cs typeface="宋体" charset="0"/>
              </a:defRPr>
            </a:lvl1pPr>
            <a:lvl2pPr algn="ctr">
              <a:defRPr sz="4400">
                <a:latin typeface="Calibri" pitchFamily="34" charset="0"/>
                <a:ea typeface="宋体" pitchFamily="2" charset="-122"/>
              </a:defRPr>
            </a:lvl2pPr>
            <a:lvl3pPr algn="ctr">
              <a:defRPr sz="4400">
                <a:latin typeface="Calibri" pitchFamily="34" charset="0"/>
                <a:ea typeface="宋体" pitchFamily="2" charset="-122"/>
              </a:defRPr>
            </a:lvl3pPr>
            <a:lvl4pPr algn="ctr">
              <a:defRPr sz="4400">
                <a:latin typeface="Calibri" pitchFamily="34" charset="0"/>
                <a:ea typeface="宋体" pitchFamily="2" charset="-122"/>
              </a:defRPr>
            </a:lvl4pPr>
            <a:lvl5pPr algn="ctr">
              <a:defRPr sz="4400">
                <a:latin typeface="Calibri" pitchFamily="34" charset="0"/>
                <a:ea typeface="宋体" pitchFamily="2" charset="-122"/>
              </a:defRPr>
            </a:lvl5pPr>
            <a:lvl6pPr marL="457200" algn="ctr" eaLnBrk="0" fontAlgn="base" hangingPunct="0">
              <a:spcBef>
                <a:spcPct val="0"/>
              </a:spcBef>
              <a:spcAft>
                <a:spcPct val="0"/>
              </a:spcAft>
              <a:defRPr sz="4400">
                <a:latin typeface="Calibri" pitchFamily="34" charset="0"/>
                <a:ea typeface="宋体" pitchFamily="2" charset="-122"/>
              </a:defRPr>
            </a:lvl6pPr>
            <a:lvl7pPr marL="914400" algn="ctr" eaLnBrk="0" fontAlgn="base" hangingPunct="0">
              <a:spcBef>
                <a:spcPct val="0"/>
              </a:spcBef>
              <a:spcAft>
                <a:spcPct val="0"/>
              </a:spcAft>
              <a:defRPr sz="4400">
                <a:latin typeface="Calibri" pitchFamily="34" charset="0"/>
                <a:ea typeface="宋体" pitchFamily="2" charset="-122"/>
              </a:defRPr>
            </a:lvl7pPr>
            <a:lvl8pPr marL="1371600" algn="ctr" eaLnBrk="0" fontAlgn="base" hangingPunct="0">
              <a:spcBef>
                <a:spcPct val="0"/>
              </a:spcBef>
              <a:spcAft>
                <a:spcPct val="0"/>
              </a:spcAft>
              <a:defRPr sz="4400">
                <a:latin typeface="Calibri" pitchFamily="34" charset="0"/>
                <a:ea typeface="宋体" pitchFamily="2" charset="-122"/>
              </a:defRPr>
            </a:lvl8pPr>
            <a:lvl9pPr marL="1828800" algn="ctr" eaLnBrk="0" fontAlgn="base" hangingPunct="0">
              <a:spcBef>
                <a:spcPct val="0"/>
              </a:spcBef>
              <a:spcAft>
                <a:spcPct val="0"/>
              </a:spcAft>
              <a:defRPr sz="4400">
                <a:latin typeface="Calibri" pitchFamily="34" charset="0"/>
                <a:ea typeface="宋体" pitchFamily="2" charset="-122"/>
              </a:defRPr>
            </a:lvl9pPr>
          </a:lstStyle>
          <a:p>
            <a:r>
              <a:rPr lang="zh-CN" altLang="en-US" dirty="0" smtClean="0">
                <a:solidFill>
                  <a:srgbClr val="0070C0"/>
                </a:solidFill>
              </a:rPr>
              <a:t>  大数据异构政府信息系统集成应用</a:t>
            </a:r>
            <a:r>
              <a:rPr lang="zh-CN" altLang="en-US" dirty="0">
                <a:solidFill>
                  <a:srgbClr val="0070C0"/>
                </a:solidFill>
              </a:rPr>
              <a:t>案例</a:t>
            </a:r>
          </a:p>
        </p:txBody>
      </p:sp>
      <p:pic>
        <p:nvPicPr>
          <p:cNvPr id="5" name="Picture 2" descr="E:\work\工作项目\20140526--台湾展会资料\云数据库产品截图\3-征信平台.png"/>
          <p:cNvPicPr>
            <a:picLocks noChangeAspect="1" noChangeArrowheads="1"/>
          </p:cNvPicPr>
          <p:nvPr/>
        </p:nvPicPr>
        <p:blipFill>
          <a:blip r:embed="rId3"/>
          <a:srcRect/>
          <a:stretch>
            <a:fillRect/>
          </a:stretch>
        </p:blipFill>
        <p:spPr bwMode="auto">
          <a:xfrm>
            <a:off x="857224" y="2428868"/>
            <a:ext cx="7500991" cy="3631297"/>
          </a:xfrm>
          <a:prstGeom prst="rect">
            <a:avLst/>
          </a:prstGeom>
          <a:solidFill>
            <a:srgbClr val="FFFFFF">
              <a:shade val="85000"/>
            </a:srgbClr>
          </a:solidFill>
          <a:ln w="25400" cap="sq">
            <a:noFill/>
            <a:miter lim="800000"/>
          </a:ln>
          <a:effectLst>
            <a:outerShdw blurRad="57150" dist="37500" dir="7560000" sy="98000" kx="110000" ky="200000" algn="tl" rotWithShape="0">
              <a:srgbClr val="000000">
                <a:alpha val="20000"/>
              </a:srgbClr>
            </a:outerShdw>
          </a:effectLst>
          <a:scene3d>
            <a:camera prst="perspectiveRelaxed" fov="0">
              <a:rot lat="0" lon="0" rev="0"/>
            </a:camera>
            <a:lightRig rig="twoPt" dir="t">
              <a:rot lat="0" lon="0" rev="0"/>
            </a:lightRig>
          </a:scene3d>
          <a:sp3d prstMaterial="matte">
            <a:bevelT w="0" h="12700"/>
            <a:contourClr>
              <a:srgbClr val="FFFFFF"/>
            </a:contourClr>
          </a:sp3d>
        </p:spPr>
      </p:pic>
      <p:sp>
        <p:nvSpPr>
          <p:cNvPr id="30724" name="TextBox 4"/>
          <p:cNvSpPr txBox="1">
            <a:spLocks noChangeArrowheads="1"/>
          </p:cNvSpPr>
          <p:nvPr/>
        </p:nvSpPr>
        <p:spPr bwMode="auto">
          <a:xfrm>
            <a:off x="251520" y="1089021"/>
            <a:ext cx="4214813" cy="1046440"/>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solidFill>
                  <a:srgbClr val="000099"/>
                </a:solidFill>
                <a:latin typeface="微软雅黑" pitchFamily="34" charset="-122"/>
                <a:ea typeface="微软雅黑" pitchFamily="34" charset="-122"/>
              </a:rPr>
              <a:t>企业征信平台应用</a:t>
            </a:r>
            <a:endParaRPr lang="en-US" altLang="zh-CN" sz="2000" b="1"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企业源数据</a:t>
            </a:r>
            <a:endParaRPr lang="en-US" altLang="zh-CN" sz="1400"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企业数据集成视图</a:t>
            </a:r>
            <a:endParaRPr lang="en-US" altLang="zh-CN" sz="1400"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企业数据量化</a:t>
            </a:r>
          </a:p>
        </p:txBody>
      </p:sp>
    </p:spTree>
    <p:extLst>
      <p:ext uri="{BB962C8B-B14F-4D97-AF65-F5344CB8AC3E}">
        <p14:creationId xmlns:p14="http://schemas.microsoft.com/office/powerpoint/2010/main" val="97480405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a:xfrm>
            <a:off x="179388" y="-119063"/>
            <a:ext cx="8783637" cy="1143001"/>
          </a:xfrm>
          <a:noFill/>
        </p:spPr>
        <p:txBody>
          <a:bodyPr/>
          <a:lstStyle/>
          <a:p>
            <a:pPr algn="l"/>
            <a:r>
              <a:rPr lang="zh-CN" altLang="en-US" dirty="0" smtClean="0">
                <a:solidFill>
                  <a:srgbClr val="0070C0"/>
                </a:solidFill>
                <a:latin typeface="华文新魏" panose="02010800040101010101" pitchFamily="2" charset="-122"/>
                <a:ea typeface="华文新魏" panose="02010800040101010101" pitchFamily="2" charset="-122"/>
              </a:rPr>
              <a:t>跨系统</a:t>
            </a:r>
            <a:r>
              <a:rPr lang="zh-CN" altLang="en-US" dirty="0">
                <a:solidFill>
                  <a:srgbClr val="0070C0"/>
                </a:solidFill>
                <a:latin typeface="华文新魏" panose="02010800040101010101" pitchFamily="2" charset="-122"/>
                <a:ea typeface="华文新魏" panose="02010800040101010101" pitchFamily="2" charset="-122"/>
              </a:rPr>
              <a:t>数据异常比对</a:t>
            </a:r>
          </a:p>
        </p:txBody>
      </p:sp>
      <p:sp>
        <p:nvSpPr>
          <p:cNvPr id="61443" name="Rectangle 7"/>
          <p:cNvSpPr>
            <a:spLocks noGrp="1" noChangeArrowheads="1"/>
          </p:cNvSpPr>
          <p:nvPr>
            <p:ph type="body" idx="1"/>
          </p:nvPr>
        </p:nvSpPr>
        <p:spPr>
          <a:xfrm>
            <a:off x="285750" y="1071563"/>
            <a:ext cx="6878538" cy="576262"/>
          </a:xfrm>
          <a:noFill/>
        </p:spPr>
        <p:txBody>
          <a:bodyPr/>
          <a:lstStyle/>
          <a:p>
            <a:r>
              <a:rPr lang="zh-CN" altLang="en-US" sz="2800" dirty="0">
                <a:latin typeface="Arial" panose="020B0604020202020204" pitchFamily="34" charset="0"/>
              </a:rPr>
              <a:t>港区公众服务应用截图，数据联合检查</a:t>
            </a:r>
            <a:endParaRPr lang="zh-CN" altLang="en-US" sz="2600" dirty="0" smtClean="0">
              <a:ea typeface="微软雅黑" panose="020B0503020204020204" pitchFamily="34" charset="-122"/>
            </a:endParaRPr>
          </a:p>
        </p:txBody>
      </p:sp>
      <p:pic>
        <p:nvPicPr>
          <p:cNvPr id="61445" name="Picture 2" descr="E:\work\工作项目\20140526--台湾展会资料\云数据库产品截图\3-信息安全预警.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2071688"/>
            <a:ext cx="8858250"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矩形 1"/>
          <p:cNvSpPr>
            <a:spLocks noChangeArrowheads="1"/>
          </p:cNvSpPr>
          <p:nvPr/>
        </p:nvSpPr>
        <p:spPr bwMode="auto">
          <a:xfrm>
            <a:off x="3317875" y="3244850"/>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b="1" dirty="0" smtClean="0">
                <a:latin typeface="Arial" panose="020B0604020202020204" pitchFamily="34" charset="0"/>
                <a:ea typeface="隶书" panose="02010509060101010101" pitchFamily="49" charset="-122"/>
              </a:rPr>
              <a:t>大数据库</a:t>
            </a:r>
            <a:r>
              <a:rPr lang="zh-CN" altLang="en-US" sz="1800" b="1" dirty="0">
                <a:latin typeface="Arial" panose="020B0604020202020204" pitchFamily="34" charset="0"/>
                <a:ea typeface="隶书" panose="02010509060101010101" pitchFamily="49" charset="-122"/>
              </a:rPr>
              <a:t>产品应用</a:t>
            </a:r>
            <a:endParaRPr lang="zh-CN" altLang="en-US" sz="1800" dirty="0">
              <a:latin typeface="Arial" panose="020B0604020202020204" pitchFamily="34" charset="0"/>
            </a:endParaRPr>
          </a:p>
        </p:txBody>
      </p:sp>
    </p:spTree>
    <p:extLst>
      <p:ext uri="{BB962C8B-B14F-4D97-AF65-F5344CB8AC3E}">
        <p14:creationId xmlns:p14="http://schemas.microsoft.com/office/powerpoint/2010/main" val="343624201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6752" y="152636"/>
            <a:ext cx="8229600" cy="1143000"/>
          </a:xfrm>
        </p:spPr>
        <p:txBody>
          <a:bodyPr/>
          <a:lstStyle/>
          <a:p>
            <a:r>
              <a:rPr lang="zh-CN" altLang="en-US" sz="2800" dirty="0">
                <a:solidFill>
                  <a:srgbClr val="0070C0"/>
                </a:solidFill>
                <a:latin typeface="微软雅黑" pitchFamily="34" charset="-122"/>
                <a:ea typeface="微软雅黑" pitchFamily="34" charset="-122"/>
              </a:rPr>
              <a:t>大</a:t>
            </a:r>
            <a:r>
              <a:rPr lang="zh-CN" altLang="en-US" sz="2800" dirty="0" smtClean="0">
                <a:solidFill>
                  <a:srgbClr val="0070C0"/>
                </a:solidFill>
                <a:latin typeface="微软雅黑" pitchFamily="34" charset="-122"/>
                <a:ea typeface="微软雅黑" pitchFamily="34" charset="-122"/>
              </a:rPr>
              <a:t>数据精典案例</a:t>
            </a:r>
            <a:endParaRPr lang="zh-CN" altLang="en-US" sz="2800" dirty="0">
              <a:solidFill>
                <a:srgbClr val="0070C0"/>
              </a:solidFill>
              <a:latin typeface="微软雅黑" pitchFamily="34" charset="-122"/>
              <a:ea typeface="微软雅黑" pitchFamily="34" charset="-122"/>
            </a:endParaRPr>
          </a:p>
        </p:txBody>
      </p:sp>
      <p:sp>
        <p:nvSpPr>
          <p:cNvPr id="3" name="内容占位符 2"/>
          <p:cNvSpPr>
            <a:spLocks noGrp="1"/>
          </p:cNvSpPr>
          <p:nvPr>
            <p:ph idx="1"/>
          </p:nvPr>
        </p:nvSpPr>
        <p:spPr>
          <a:xfrm>
            <a:off x="395536" y="1560829"/>
            <a:ext cx="4474840" cy="4525963"/>
          </a:xfrm>
        </p:spPr>
        <p:txBody>
          <a:bodyPr>
            <a:normAutofit fontScale="85000" lnSpcReduction="20000"/>
          </a:bodyPr>
          <a:lstStyle/>
          <a:p>
            <a:pPr>
              <a:lnSpc>
                <a:spcPct val="150000"/>
              </a:lnSpc>
            </a:pPr>
            <a:r>
              <a:rPr lang="en-US" altLang="zh-CN" sz="2200" dirty="0" smtClean="0"/>
              <a:t>2009</a:t>
            </a:r>
            <a:r>
              <a:rPr lang="zh-CN" altLang="en-US" sz="2200" dirty="0" smtClean="0"/>
              <a:t>年，甲型</a:t>
            </a:r>
            <a:r>
              <a:rPr lang="en-US" altLang="zh-CN" sz="2200" dirty="0" smtClean="0"/>
              <a:t>H1N1</a:t>
            </a:r>
            <a:r>
              <a:rPr lang="zh-CN" altLang="en-US" sz="2200" dirty="0" smtClean="0"/>
              <a:t>流感在全球爆发传播，为了发现和控制疫情，各国政府和卫生相关部门付出了巨大努力，但得到的数据仍然滞后一两周，而</a:t>
            </a:r>
            <a:r>
              <a:rPr lang="en-US" altLang="zh-CN" sz="2200" dirty="0" smtClean="0"/>
              <a:t>Google</a:t>
            </a:r>
            <a:r>
              <a:rPr lang="zh-CN" altLang="en-US" sz="2200" dirty="0" smtClean="0"/>
              <a:t>对人们的搜索的历史记录进行处理，建立合理的数学模型后，得到的预测结果与官方的数据</a:t>
            </a:r>
            <a:r>
              <a:rPr lang="zh-CN" altLang="en-US" sz="2200" dirty="0" smtClean="0">
                <a:solidFill>
                  <a:srgbClr val="FF0000"/>
                </a:solidFill>
              </a:rPr>
              <a:t>相关性高达</a:t>
            </a:r>
            <a:r>
              <a:rPr lang="en-US" altLang="zh-CN" sz="2200" dirty="0" smtClean="0">
                <a:solidFill>
                  <a:srgbClr val="FF0000"/>
                </a:solidFill>
              </a:rPr>
              <a:t>97%</a:t>
            </a:r>
            <a:r>
              <a:rPr lang="zh-CN" altLang="en-US" sz="2200" dirty="0" smtClean="0"/>
              <a:t>，能够立刻判断出流感是从哪里传播出来的，没有一两周的滞后。</a:t>
            </a:r>
            <a:endParaRPr lang="en-US" altLang="zh-CN" sz="2200" dirty="0" smtClean="0"/>
          </a:p>
          <a:p>
            <a:pPr>
              <a:lnSpc>
                <a:spcPct val="150000"/>
              </a:lnSpc>
            </a:pPr>
            <a:r>
              <a:rPr lang="en-US" altLang="zh-CN" sz="2200" dirty="0" smtClean="0"/>
              <a:t>Google</a:t>
            </a:r>
            <a:r>
              <a:rPr lang="zh-CN" altLang="en-US" sz="2200" dirty="0" smtClean="0"/>
              <a:t>处理了</a:t>
            </a:r>
            <a:r>
              <a:rPr lang="en-US" altLang="zh-CN" sz="2200" dirty="0" smtClean="0">
                <a:solidFill>
                  <a:srgbClr val="FF0000"/>
                </a:solidFill>
              </a:rPr>
              <a:t>5000</a:t>
            </a:r>
            <a:r>
              <a:rPr lang="zh-CN" altLang="en-US" sz="2200" dirty="0" smtClean="0">
                <a:solidFill>
                  <a:srgbClr val="FF0000"/>
                </a:solidFill>
              </a:rPr>
              <a:t>万条</a:t>
            </a:r>
            <a:r>
              <a:rPr lang="zh-CN" altLang="en-US" sz="2200" dirty="0" smtClean="0"/>
              <a:t>历史记录、</a:t>
            </a:r>
            <a:r>
              <a:rPr lang="en-US" altLang="zh-CN" sz="2200" dirty="0" smtClean="0">
                <a:solidFill>
                  <a:srgbClr val="FF0000"/>
                </a:solidFill>
              </a:rPr>
              <a:t>4.5</a:t>
            </a:r>
            <a:r>
              <a:rPr lang="zh-CN" altLang="en-US" sz="2200" dirty="0" smtClean="0">
                <a:solidFill>
                  <a:srgbClr val="FF0000"/>
                </a:solidFill>
              </a:rPr>
              <a:t>亿个</a:t>
            </a:r>
            <a:r>
              <a:rPr lang="zh-CN" altLang="en-US" sz="2200" dirty="0" smtClean="0"/>
              <a:t>不同的数学模型。</a:t>
            </a:r>
            <a:endParaRPr lang="zh-CN" altLang="en-US" sz="2200" dirty="0"/>
          </a:p>
        </p:txBody>
      </p:sp>
      <p:pic>
        <p:nvPicPr>
          <p:cNvPr id="1028" name="Picture 4" descr="http://images.enet.com.cn/2013/0527/21/r_64496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482948"/>
            <a:ext cx="381000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mg0.pconline.com.cn/pconline/1204/12/2749248_2544047_122024065_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039" t="33828" r="20381" b="37321"/>
          <a:stretch/>
        </p:blipFill>
        <p:spPr bwMode="auto">
          <a:xfrm>
            <a:off x="5868144" y="1556792"/>
            <a:ext cx="2253208" cy="818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58089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2656" y="188640"/>
            <a:ext cx="6624736" cy="1143000"/>
          </a:xfrm>
        </p:spPr>
        <p:txBody>
          <a:bodyPr/>
          <a:lstStyle/>
          <a:p>
            <a:r>
              <a:rPr lang="zh-CN" altLang="en-US" sz="3200" dirty="0">
                <a:solidFill>
                  <a:srgbClr val="0070C0"/>
                </a:solidFill>
                <a:latin typeface="微软雅黑" pitchFamily="34" charset="-122"/>
                <a:ea typeface="微软雅黑" pitchFamily="34" charset="-122"/>
              </a:rPr>
              <a:t>大</a:t>
            </a:r>
            <a:r>
              <a:rPr lang="zh-CN" altLang="en-US" sz="3200" dirty="0" smtClean="0">
                <a:solidFill>
                  <a:srgbClr val="0070C0"/>
                </a:solidFill>
                <a:latin typeface="微软雅黑" pitchFamily="34" charset="-122"/>
                <a:ea typeface="微软雅黑" pitchFamily="34" charset="-122"/>
              </a:rPr>
              <a:t>数据精典案例</a:t>
            </a:r>
            <a:r>
              <a:rPr lang="zh-CN" altLang="en-US" sz="3200" dirty="0">
                <a:solidFill>
                  <a:srgbClr val="0070C0"/>
                </a:solidFill>
                <a:latin typeface="微软雅黑" pitchFamily="34" charset="-122"/>
                <a:ea typeface="微软雅黑" pitchFamily="34" charset="-122"/>
              </a:rPr>
              <a:t/>
            </a:r>
            <a:br>
              <a:rPr lang="zh-CN" altLang="en-US" sz="3200" dirty="0">
                <a:solidFill>
                  <a:srgbClr val="0070C0"/>
                </a:solidFill>
                <a:latin typeface="微软雅黑" pitchFamily="34" charset="-122"/>
                <a:ea typeface="微软雅黑" pitchFamily="34" charset="-122"/>
              </a:rPr>
            </a:br>
            <a:endParaRPr lang="zh-CN" altLang="en-US" sz="3200" dirty="0">
              <a:solidFill>
                <a:srgbClr val="0070C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916832"/>
            <a:ext cx="8514581"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758507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36845"/>
            <a:ext cx="5940660" cy="1143000"/>
          </a:xfrm>
        </p:spPr>
        <p:txBody>
          <a:bodyPr/>
          <a:lstStyle/>
          <a:p>
            <a:pPr algn="l"/>
            <a:r>
              <a:rPr lang="zh-CN" altLang="en-US" sz="3600" dirty="0">
                <a:solidFill>
                  <a:srgbClr val="0070C0"/>
                </a:solidFill>
                <a:latin typeface="微软雅黑" pitchFamily="34" charset="-122"/>
                <a:ea typeface="微软雅黑" pitchFamily="34" charset="-122"/>
              </a:rPr>
              <a:t>大</a:t>
            </a:r>
            <a:r>
              <a:rPr lang="zh-CN" altLang="en-US" sz="3600" dirty="0" smtClean="0">
                <a:solidFill>
                  <a:srgbClr val="0070C0"/>
                </a:solidFill>
                <a:latin typeface="微软雅黑" pitchFamily="34" charset="-122"/>
                <a:ea typeface="微软雅黑" pitchFamily="34" charset="-122"/>
              </a:rPr>
              <a:t>数据精典案例</a:t>
            </a:r>
            <a:endParaRPr lang="zh-CN" altLang="en-US" sz="3600" dirty="0">
              <a:solidFill>
                <a:srgbClr val="0070C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87" y="1415492"/>
            <a:ext cx="7972425"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42177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a:xfrm>
            <a:off x="3808249" y="1196752"/>
            <a:ext cx="4968875" cy="3600450"/>
          </a:xfrm>
        </p:spPr>
        <p:txBody>
          <a:bodyPr/>
          <a:lstStyle/>
          <a:p>
            <a:pPr algn="just">
              <a:lnSpc>
                <a:spcPct val="150000"/>
              </a:lnSpc>
              <a:buFontTx/>
              <a:buNone/>
            </a:pPr>
            <a:r>
              <a:rPr lang="en-US" altLang="zh-CN" sz="1600" dirty="0" smtClean="0">
                <a:latin typeface="微软雅黑" pitchFamily="34" charset="-122"/>
                <a:ea typeface="微软雅黑" pitchFamily="34" charset="-122"/>
              </a:rPr>
              <a:t>               </a:t>
            </a:r>
            <a:r>
              <a:rPr lang="en-US" altLang="zh-CN" sz="1600" dirty="0" err="1" smtClean="0">
                <a:latin typeface="微软雅黑" pitchFamily="34" charset="-122"/>
                <a:ea typeface="微软雅黑" pitchFamily="34" charset="-122"/>
              </a:rPr>
              <a:t>Cloudera</a:t>
            </a:r>
            <a:r>
              <a:rPr lang="zh-CN" altLang="en-US" sz="1600" dirty="0" smtClean="0">
                <a:latin typeface="微软雅黑" pitchFamily="34" charset="-122"/>
                <a:ea typeface="微软雅黑" pitchFamily="34" charset="-122"/>
              </a:rPr>
              <a:t>正在与西奈山医学院合作开发新的生物数据分析方法和系统。</a:t>
            </a:r>
            <a:r>
              <a:rPr lang="en-US" altLang="zh-CN" sz="1600" dirty="0" err="1" smtClean="0">
                <a:latin typeface="微软雅黑" pitchFamily="34" charset="-122"/>
                <a:ea typeface="微软雅黑" pitchFamily="34" charset="-122"/>
              </a:rPr>
              <a:t>Cloudera</a:t>
            </a:r>
            <a:r>
              <a:rPr lang="zh-CN" altLang="en-US" sz="1600" dirty="0" smtClean="0">
                <a:latin typeface="微软雅黑" pitchFamily="34" charset="-122"/>
                <a:ea typeface="微软雅黑" pitchFamily="34" charset="-122"/>
              </a:rPr>
              <a:t>还与</a:t>
            </a:r>
            <a:r>
              <a:rPr lang="en-US" altLang="zh-CN" sz="1600" dirty="0" smtClean="0">
                <a:latin typeface="微软雅黑" pitchFamily="34" charset="-122"/>
                <a:ea typeface="微软雅黑" pitchFamily="34" charset="-122"/>
              </a:rPr>
              <a:t>FDA</a:t>
            </a:r>
            <a:r>
              <a:rPr lang="zh-CN" altLang="en-US" sz="1600" dirty="0" smtClean="0">
                <a:latin typeface="微软雅黑" pitchFamily="34" charset="-122"/>
                <a:ea typeface="微软雅黑" pitchFamily="34" charset="-122"/>
              </a:rPr>
              <a:t>合作侦测多种药物组合的副作用，与埃默里大学合作帮助病历学家更准确地分析医疗影像。</a:t>
            </a:r>
            <a:r>
              <a:rPr lang="en-US" altLang="zh-CN" sz="1600" dirty="0" err="1" smtClean="0">
                <a:latin typeface="微软雅黑" pitchFamily="34" charset="-122"/>
                <a:ea typeface="微软雅黑" pitchFamily="34" charset="-122"/>
              </a:rPr>
              <a:t>Cloudera</a:t>
            </a:r>
            <a:r>
              <a:rPr lang="zh-CN" altLang="en-US" sz="1600" dirty="0" smtClean="0">
                <a:latin typeface="微软雅黑" pitchFamily="34" charset="-122"/>
                <a:ea typeface="微软雅黑" pitchFamily="34" charset="-122"/>
              </a:rPr>
              <a:t>的客户之一</a:t>
            </a:r>
            <a:r>
              <a:rPr lang="en-US" altLang="zh-CN" sz="1600" dirty="0" smtClean="0">
                <a:latin typeface="微软雅黑" pitchFamily="34" charset="-122"/>
                <a:ea typeface="微软雅黑" pitchFamily="34" charset="-122"/>
              </a:rPr>
              <a:t>——</a:t>
            </a:r>
            <a:r>
              <a:rPr lang="en-US" altLang="zh-CN" sz="1600" dirty="0" err="1" smtClean="0">
                <a:latin typeface="微软雅黑" pitchFamily="34" charset="-122"/>
                <a:ea typeface="微软雅黑" pitchFamily="34" charset="-122"/>
              </a:rPr>
              <a:t>Explorys</a:t>
            </a:r>
            <a:r>
              <a:rPr lang="zh-CN" altLang="en-US" sz="1600" dirty="0" smtClean="0">
                <a:latin typeface="微软雅黑" pitchFamily="34" charset="-122"/>
                <a:ea typeface="微软雅黑" pitchFamily="34" charset="-122"/>
              </a:rPr>
              <a:t>的业务主要是聚合并分析医疗记录，而英特尔和</a:t>
            </a:r>
            <a:r>
              <a:rPr lang="en-US" altLang="zh-CN" sz="1600" dirty="0" err="1" smtClean="0">
                <a:latin typeface="微软雅黑" pitchFamily="34" charset="-122"/>
                <a:ea typeface="微软雅黑" pitchFamily="34" charset="-122"/>
              </a:rPr>
              <a:t>NextBio</a:t>
            </a:r>
            <a:r>
              <a:rPr lang="zh-CN" altLang="en-US" sz="1600" dirty="0" smtClean="0">
                <a:latin typeface="微软雅黑" pitchFamily="34" charset="-122"/>
                <a:ea typeface="微软雅黑" pitchFamily="34" charset="-122"/>
              </a:rPr>
              <a:t>则合作使用</a:t>
            </a:r>
            <a:r>
              <a:rPr lang="en-US" altLang="zh-CN" sz="1600" dirty="0" err="1" smtClean="0">
                <a:latin typeface="微软雅黑" pitchFamily="34" charset="-122"/>
                <a:ea typeface="微软雅黑" pitchFamily="34" charset="-122"/>
              </a:rPr>
              <a:t>Hadoop</a:t>
            </a:r>
            <a:r>
              <a:rPr lang="zh-CN" altLang="en-US" sz="1600" dirty="0" smtClean="0">
                <a:latin typeface="微软雅黑" pitchFamily="34" charset="-122"/>
                <a:ea typeface="微软雅黑" pitchFamily="34" charset="-122"/>
              </a:rPr>
              <a:t>处理基因数据。</a:t>
            </a:r>
            <a:endParaRPr lang="en-US" altLang="zh-CN" sz="1600" dirty="0" smtClean="0">
              <a:latin typeface="微软雅黑" pitchFamily="34" charset="-122"/>
              <a:ea typeface="微软雅黑" pitchFamily="34" charset="-122"/>
            </a:endParaRPr>
          </a:p>
          <a:p>
            <a:pPr algn="just">
              <a:lnSpc>
                <a:spcPct val="150000"/>
              </a:lnSpc>
              <a:buFontTx/>
              <a:buNone/>
            </a:pPr>
            <a:r>
              <a:rPr lang="en-US" altLang="zh-CN" sz="1600" dirty="0" smtClean="0">
                <a:latin typeface="微软雅黑" pitchFamily="34" charset="-122"/>
                <a:ea typeface="微软雅黑" pitchFamily="34" charset="-122"/>
              </a:rPr>
              <a:t>               </a:t>
            </a:r>
            <a:r>
              <a:rPr lang="en-US" altLang="zh-CN" sz="1600" dirty="0" err="1" smtClean="0">
                <a:latin typeface="微软雅黑" pitchFamily="34" charset="-122"/>
                <a:ea typeface="微软雅黑" pitchFamily="34" charset="-122"/>
              </a:rPr>
              <a:t>Apixio</a:t>
            </a:r>
            <a:r>
              <a:rPr lang="zh-CN" altLang="en-US" sz="1600" dirty="0" smtClean="0">
                <a:latin typeface="微软雅黑" pitchFamily="34" charset="-122"/>
                <a:ea typeface="微软雅黑" pitchFamily="34" charset="-122"/>
              </a:rPr>
              <a:t>利用</a:t>
            </a:r>
            <a:r>
              <a:rPr lang="en-US" altLang="zh-CN" sz="1600" dirty="0" err="1" smtClean="0">
                <a:latin typeface="微软雅黑" pitchFamily="34" charset="-122"/>
                <a:ea typeface="微软雅黑" pitchFamily="34" charset="-122"/>
              </a:rPr>
              <a:t>Hadoop</a:t>
            </a:r>
            <a:r>
              <a:rPr lang="zh-CN" altLang="en-US" sz="1600" dirty="0" smtClean="0">
                <a:latin typeface="微软雅黑" pitchFamily="34" charset="-122"/>
                <a:ea typeface="微软雅黑" pitchFamily="34" charset="-122"/>
              </a:rPr>
              <a:t>平台开发了语义分析服务，可以对病人的健康提供医生、护士、及其他相关人士的回答。</a:t>
            </a:r>
            <a:r>
              <a:rPr lang="en-US" altLang="zh-CN" sz="1600" dirty="0" err="1" smtClean="0">
                <a:latin typeface="微软雅黑" pitchFamily="34" charset="-122"/>
                <a:ea typeface="微软雅黑" pitchFamily="34" charset="-122"/>
              </a:rPr>
              <a:t>Apixio</a:t>
            </a:r>
            <a:r>
              <a:rPr lang="zh-CN" altLang="en-US" sz="1600" dirty="0" smtClean="0">
                <a:latin typeface="微软雅黑" pitchFamily="34" charset="-122"/>
                <a:ea typeface="微软雅黑" pitchFamily="34" charset="-122"/>
              </a:rPr>
              <a:t>试图通过对医疗记录进行先进的技术分析，与一个简单的基于云计算的搜索引擎来帮助医生迅速了解病人相关病史，挽救生命。</a:t>
            </a:r>
            <a:endParaRPr lang="en-US" altLang="zh-CN" sz="1600" dirty="0" smtClean="0">
              <a:latin typeface="微软雅黑" pitchFamily="34" charset="-122"/>
              <a:ea typeface="微软雅黑" pitchFamily="34" charset="-122"/>
            </a:endParaRPr>
          </a:p>
          <a:p>
            <a:pPr algn="just"/>
            <a:endParaRPr lang="zh-CN" altLang="en-US" sz="2000" dirty="0" smtClean="0">
              <a:latin typeface="微软雅黑" pitchFamily="34" charset="-122"/>
              <a:ea typeface="微软雅黑" pitchFamily="34" charset="-122"/>
            </a:endParaRPr>
          </a:p>
        </p:txBody>
      </p:sp>
      <p:sp>
        <p:nvSpPr>
          <p:cNvPr id="5" name="标题 1"/>
          <p:cNvSpPr txBox="1">
            <a:spLocks/>
          </p:cNvSpPr>
          <p:nvPr/>
        </p:nvSpPr>
        <p:spPr>
          <a:xfrm>
            <a:off x="142875" y="188913"/>
            <a:ext cx="8229600" cy="714375"/>
          </a:xfrm>
          <a:prstGeom prst="rect">
            <a:avLst/>
          </a:prstGeom>
        </p:spPr>
        <p:txBody>
          <a:bodyPr/>
          <a:lstStyle/>
          <a:p>
            <a:pPr eaLnBrk="0" hangingPunct="0">
              <a:defRPr/>
            </a:pPr>
            <a:r>
              <a:rPr lang="zh-CN" altLang="en-US" sz="3600" dirty="0">
                <a:solidFill>
                  <a:srgbClr val="0070C0"/>
                </a:solidFill>
                <a:latin typeface="微软雅黑" pitchFamily="34" charset="-122"/>
                <a:ea typeface="微软雅黑" pitchFamily="34" charset="-122"/>
                <a:cs typeface="+mj-cs"/>
                <a:sym typeface="Calibri" pitchFamily="34" charset="0"/>
              </a:rPr>
              <a:t>大</a:t>
            </a:r>
            <a:r>
              <a:rPr lang="zh-CN" altLang="en-US" sz="3600" dirty="0" smtClean="0">
                <a:solidFill>
                  <a:srgbClr val="0070C0"/>
                </a:solidFill>
                <a:latin typeface="微软雅黑" pitchFamily="34" charset="-122"/>
                <a:ea typeface="微软雅黑" pitchFamily="34" charset="-122"/>
                <a:cs typeface="+mj-cs"/>
                <a:sym typeface="Calibri" pitchFamily="34" charset="0"/>
              </a:rPr>
              <a:t>数据精典案例</a:t>
            </a:r>
            <a:endParaRPr lang="zh-CN" altLang="en-US" sz="3600" dirty="0">
              <a:solidFill>
                <a:srgbClr val="0070C0"/>
              </a:solidFill>
              <a:latin typeface="微软雅黑" pitchFamily="34" charset="-122"/>
              <a:ea typeface="微软雅黑" pitchFamily="34" charset="-122"/>
              <a:cs typeface="+mj-cs"/>
              <a:sym typeface="Calibri" pitchFamily="34" charset="0"/>
            </a:endParaRPr>
          </a:p>
        </p:txBody>
      </p:sp>
      <p:pic>
        <p:nvPicPr>
          <p:cNvPr id="48132" name="图片 3" descr="yilia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168860"/>
            <a:ext cx="3484399" cy="363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417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78736"/>
            <a:ext cx="2698175" cy="523220"/>
          </a:xfrm>
          <a:prstGeom prst="rect">
            <a:avLst/>
          </a:prstGeom>
          <a:noFill/>
        </p:spPr>
        <p:txBody>
          <a:bodyPr wrap="none" rtlCol="0">
            <a:spAutoFit/>
          </a:bodyPr>
          <a:lstStyle/>
          <a:p>
            <a:pPr algn="ctr" eaLnBrk="0" hangingPunct="0"/>
            <a:r>
              <a:rPr lang="zh-CN" altLang="en-US" sz="2800" dirty="0">
                <a:solidFill>
                  <a:srgbClr val="0070C0"/>
                </a:solidFill>
                <a:latin typeface="微软雅黑" pitchFamily="34" charset="-122"/>
                <a:ea typeface="微软雅黑" pitchFamily="34" charset="-122"/>
                <a:cs typeface="+mj-cs"/>
                <a:sym typeface="Calibri" pitchFamily="34" charset="0"/>
              </a:rPr>
              <a:t>大</a:t>
            </a:r>
            <a:r>
              <a:rPr lang="zh-CN" altLang="en-US" sz="2800" dirty="0" smtClean="0">
                <a:solidFill>
                  <a:srgbClr val="0070C0"/>
                </a:solidFill>
                <a:latin typeface="微软雅黑" pitchFamily="34" charset="-122"/>
                <a:ea typeface="微软雅黑" pitchFamily="34" charset="-122"/>
                <a:cs typeface="+mj-cs"/>
                <a:sym typeface="Calibri" pitchFamily="34" charset="0"/>
              </a:rPr>
              <a:t>数据精典案例</a:t>
            </a:r>
            <a:endParaRPr lang="zh-CN" altLang="en-US" sz="2800" dirty="0">
              <a:solidFill>
                <a:srgbClr val="0070C0"/>
              </a:solidFill>
              <a:latin typeface="微软雅黑" pitchFamily="34" charset="-122"/>
              <a:ea typeface="微软雅黑" pitchFamily="34" charset="-122"/>
              <a:cs typeface="+mj-cs"/>
              <a:sym typeface="Calibri" pitchFamily="34" charset="0"/>
            </a:endParaRPr>
          </a:p>
        </p:txBody>
      </p:sp>
      <p:sp>
        <p:nvSpPr>
          <p:cNvPr id="5" name="矩形 4"/>
          <p:cNvSpPr/>
          <p:nvPr/>
        </p:nvSpPr>
        <p:spPr>
          <a:xfrm>
            <a:off x="251520" y="1412776"/>
            <a:ext cx="6624736" cy="3416320"/>
          </a:xfrm>
          <a:prstGeom prst="rect">
            <a:avLst/>
          </a:prstGeom>
        </p:spPr>
        <p:txBody>
          <a:bodyPr wrap="square">
            <a:spAutoFit/>
          </a:bodyPr>
          <a:lstStyle/>
          <a:p>
            <a:r>
              <a:rPr lang="zh-CN" altLang="en-US" dirty="0">
                <a:latin typeface="微软雅黑" pitchFamily="34" charset="-122"/>
                <a:ea typeface="微软雅黑" pitchFamily="34" charset="-122"/>
              </a:rPr>
              <a:t>马云成功预测</a:t>
            </a:r>
            <a:r>
              <a:rPr lang="en-US" altLang="zh-CN" dirty="0">
                <a:latin typeface="微软雅黑" pitchFamily="34" charset="-122"/>
                <a:ea typeface="微软雅黑" pitchFamily="34" charset="-122"/>
              </a:rPr>
              <a:t>2008 </a:t>
            </a:r>
            <a:r>
              <a:rPr lang="zh-CN" altLang="en-US" dirty="0">
                <a:latin typeface="微软雅黑" pitchFamily="34" charset="-122"/>
                <a:ea typeface="微软雅黑" pitchFamily="34" charset="-122"/>
              </a:rPr>
              <a:t>年</a:t>
            </a:r>
            <a:r>
              <a:rPr lang="zh-CN" altLang="en-US" dirty="0" smtClean="0">
                <a:latin typeface="微软雅黑" pitchFamily="34" charset="-122"/>
                <a:ea typeface="微软雅黑" pitchFamily="34" charset="-122"/>
              </a:rPr>
              <a:t>经济危机</a:t>
            </a:r>
            <a:endParaRPr lang="zh-CN" altLang="en-US" dirty="0">
              <a:latin typeface="微软雅黑" pitchFamily="34" charset="-122"/>
              <a:ea typeface="微软雅黑" pitchFamily="34" charset="-122"/>
            </a:endParaRPr>
          </a:p>
          <a:p>
            <a:pPr marL="285750" indent="-285750">
              <a:buFont typeface="Arial" pitchFamily="34" charset="0"/>
              <a:buChar char="•"/>
            </a:pPr>
            <a:endParaRPr lang="en-US" altLang="zh-CN" dirty="0" smtClean="0">
              <a:latin typeface="微软雅黑" pitchFamily="34" charset="-122"/>
              <a:ea typeface="微软雅黑" pitchFamily="34" charset="-122"/>
            </a:endParaRPr>
          </a:p>
          <a:p>
            <a:pPr marL="285750" indent="-285750">
              <a:buFont typeface="Arial" pitchFamily="34" charset="0"/>
              <a:buChar char="•"/>
            </a:pPr>
            <a:r>
              <a:rPr lang="zh-CN" altLang="en-US" dirty="0" smtClean="0">
                <a:latin typeface="微软雅黑" pitchFamily="34" charset="-122"/>
                <a:ea typeface="微软雅黑" pitchFamily="34" charset="-122"/>
              </a:rPr>
              <a:t>“</a:t>
            </a:r>
            <a:r>
              <a:rPr lang="en-US" altLang="zh-CN" dirty="0">
                <a:latin typeface="微软雅黑" pitchFamily="34" charset="-122"/>
                <a:ea typeface="微软雅黑" pitchFamily="34" charset="-122"/>
              </a:rPr>
              <a:t>2008 </a:t>
            </a:r>
            <a:r>
              <a:rPr lang="zh-CN" altLang="en-US" dirty="0">
                <a:latin typeface="微软雅黑" pitchFamily="34" charset="-122"/>
                <a:ea typeface="微软雅黑" pitchFamily="34" charset="-122"/>
              </a:rPr>
              <a:t>年初</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阿里巴巴平台上整个买家询盘数急剧</a:t>
            </a:r>
            <a:r>
              <a:rPr lang="zh-CN" altLang="en-US" dirty="0" smtClean="0">
                <a:latin typeface="微软雅黑" pitchFamily="34" charset="-122"/>
                <a:ea typeface="微软雅黑" pitchFamily="34" charset="-122"/>
              </a:rPr>
              <a:t>下滑，欧美</a:t>
            </a:r>
            <a:r>
              <a:rPr lang="zh-CN" altLang="en-US" dirty="0">
                <a:latin typeface="微软雅黑" pitchFamily="34" charset="-122"/>
                <a:ea typeface="微软雅黑" pitchFamily="34" charset="-122"/>
              </a:rPr>
              <a:t>对中国采购在</a:t>
            </a:r>
            <a:r>
              <a:rPr lang="zh-CN" altLang="en-US" dirty="0" smtClean="0">
                <a:latin typeface="微软雅黑" pitchFamily="34" charset="-122"/>
                <a:ea typeface="微软雅黑" pitchFamily="34" charset="-122"/>
              </a:rPr>
              <a:t>下滑</a:t>
            </a:r>
            <a:r>
              <a:rPr lang="zh-CN" altLang="en-US" dirty="0">
                <a:latin typeface="微软雅黑" pitchFamily="34" charset="-122"/>
                <a:ea typeface="微软雅黑" pitchFamily="34" charset="-122"/>
              </a:rPr>
              <a:t>。海关是卖了</a:t>
            </a:r>
            <a:r>
              <a:rPr lang="zh-CN" altLang="en-US" dirty="0" smtClean="0">
                <a:latin typeface="微软雅黑" pitchFamily="34" charset="-122"/>
                <a:ea typeface="微软雅黑" pitchFamily="34" charset="-122"/>
              </a:rPr>
              <a:t>货，出去</a:t>
            </a:r>
            <a:r>
              <a:rPr lang="zh-CN" altLang="en-US" dirty="0">
                <a:latin typeface="微软雅黑" pitchFamily="34" charset="-122"/>
                <a:ea typeface="微软雅黑" pitchFamily="34" charset="-122"/>
              </a:rPr>
              <a:t>以后再获得</a:t>
            </a:r>
            <a:r>
              <a:rPr lang="zh-CN" altLang="en-US" dirty="0" smtClean="0">
                <a:latin typeface="微软雅黑" pitchFamily="34" charset="-122"/>
                <a:ea typeface="微软雅黑" pitchFamily="34" charset="-122"/>
              </a:rPr>
              <a:t>数据；我们</a:t>
            </a:r>
            <a:r>
              <a:rPr lang="zh-CN" altLang="en-US" dirty="0">
                <a:latin typeface="微软雅黑" pitchFamily="34" charset="-122"/>
                <a:ea typeface="微软雅黑" pitchFamily="34" charset="-122"/>
              </a:rPr>
              <a:t>提前半年时间从询盘上</a:t>
            </a:r>
            <a:r>
              <a:rPr lang="zh-CN" altLang="en-US" dirty="0" smtClean="0">
                <a:latin typeface="微软雅黑" pitchFamily="34" charset="-122"/>
                <a:ea typeface="微软雅黑" pitchFamily="34" charset="-122"/>
              </a:rPr>
              <a:t>推断出</a:t>
            </a:r>
            <a:r>
              <a:rPr lang="zh-CN" altLang="en-US" dirty="0">
                <a:latin typeface="微软雅黑" pitchFamily="34" charset="-122"/>
                <a:ea typeface="微软雅黑" pitchFamily="34" charset="-122"/>
              </a:rPr>
              <a:t>世界贸易发生变化了。”</a:t>
            </a:r>
          </a:p>
          <a:p>
            <a:pPr marL="285750" indent="-285750">
              <a:buFont typeface="Arial" pitchFamily="34" charset="0"/>
              <a:buChar char="•"/>
            </a:pPr>
            <a:endParaRPr lang="en-US" altLang="zh-CN" dirty="0" smtClean="0">
              <a:latin typeface="微软雅黑" pitchFamily="34" charset="-122"/>
              <a:ea typeface="微软雅黑" pitchFamily="34" charset="-122"/>
            </a:endParaRPr>
          </a:p>
          <a:p>
            <a:pPr marL="285750" indent="-285750">
              <a:buFont typeface="Arial" pitchFamily="34" charset="0"/>
              <a:buChar char="•"/>
            </a:pPr>
            <a:r>
              <a:rPr lang="zh-CN" altLang="en-US" dirty="0" smtClean="0">
                <a:latin typeface="微软雅黑" pitchFamily="34" charset="-122"/>
                <a:ea typeface="微软雅黑" pitchFamily="34" charset="-122"/>
              </a:rPr>
              <a:t>通常而言，买家</a:t>
            </a:r>
            <a:r>
              <a:rPr lang="zh-CN" altLang="en-US" dirty="0">
                <a:latin typeface="微软雅黑" pitchFamily="34" charset="-122"/>
                <a:ea typeface="微软雅黑" pitchFamily="34" charset="-122"/>
              </a:rPr>
              <a:t>在采购商品</a:t>
            </a:r>
            <a:r>
              <a:rPr lang="zh-CN" altLang="en-US" dirty="0" smtClean="0">
                <a:latin typeface="微软雅黑" pitchFamily="34" charset="-122"/>
                <a:ea typeface="微软雅黑" pitchFamily="34" charset="-122"/>
              </a:rPr>
              <a:t>前，会</a:t>
            </a:r>
            <a:r>
              <a:rPr lang="zh-CN" altLang="en-US" dirty="0">
                <a:latin typeface="微软雅黑" pitchFamily="34" charset="-122"/>
                <a:ea typeface="微软雅黑" pitchFamily="34" charset="-122"/>
              </a:rPr>
              <a:t>比较多家供应商的</a:t>
            </a:r>
            <a:r>
              <a:rPr lang="zh-CN" altLang="en-US" dirty="0" smtClean="0">
                <a:latin typeface="微软雅黑" pitchFamily="34" charset="-122"/>
                <a:ea typeface="微软雅黑" pitchFamily="34" charset="-122"/>
              </a:rPr>
              <a:t>产品，反映</a:t>
            </a:r>
            <a:r>
              <a:rPr lang="zh-CN" altLang="en-US" dirty="0">
                <a:latin typeface="微软雅黑" pitchFamily="34" charset="-122"/>
                <a:ea typeface="微软雅黑" pitchFamily="34" charset="-122"/>
              </a:rPr>
              <a:t>到阿里巴巴</a:t>
            </a:r>
            <a:r>
              <a:rPr lang="zh-CN" altLang="en-US" dirty="0" smtClean="0">
                <a:latin typeface="微软雅黑" pitchFamily="34" charset="-122"/>
                <a:ea typeface="微软雅黑" pitchFamily="34" charset="-122"/>
              </a:rPr>
              <a:t>网站统计</a:t>
            </a:r>
            <a:r>
              <a:rPr lang="zh-CN" altLang="en-US" dirty="0">
                <a:latin typeface="微软雅黑" pitchFamily="34" charset="-122"/>
                <a:ea typeface="微软雅黑" pitchFamily="34" charset="-122"/>
              </a:rPr>
              <a:t>数据</a:t>
            </a:r>
            <a:r>
              <a:rPr lang="zh-CN" altLang="en-US" dirty="0" smtClean="0">
                <a:latin typeface="微软雅黑" pitchFamily="34" charset="-122"/>
                <a:ea typeface="微软雅黑" pitchFamily="34" charset="-122"/>
              </a:rPr>
              <a:t>中，就是</a:t>
            </a:r>
            <a:r>
              <a:rPr lang="zh-CN" altLang="en-US" dirty="0">
                <a:latin typeface="微软雅黑" pitchFamily="34" charset="-122"/>
                <a:ea typeface="微软雅黑" pitchFamily="34" charset="-122"/>
              </a:rPr>
              <a:t>查询点击的数量和购买点击的数量会保持一个相对的</a:t>
            </a:r>
            <a:r>
              <a:rPr lang="zh-CN" altLang="en-US" dirty="0" smtClean="0">
                <a:latin typeface="微软雅黑" pitchFamily="34" charset="-122"/>
                <a:ea typeface="微软雅黑" pitchFamily="34" charset="-122"/>
              </a:rPr>
              <a:t>数值，综合</a:t>
            </a:r>
            <a:r>
              <a:rPr lang="zh-CN" altLang="en-US" dirty="0">
                <a:latin typeface="微软雅黑" pitchFamily="34" charset="-122"/>
                <a:ea typeface="微软雅黑" pitchFamily="34" charset="-122"/>
              </a:rPr>
              <a:t>各个维度的数据可建立用户行为模型。因为数据样本巨大</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保证用户</a:t>
            </a:r>
            <a:r>
              <a:rPr lang="zh-CN" altLang="en-US" dirty="0" smtClean="0">
                <a:latin typeface="微软雅黑" pitchFamily="34" charset="-122"/>
                <a:ea typeface="微软雅黑" pitchFamily="34" charset="-122"/>
              </a:rPr>
              <a:t>行为模型</a:t>
            </a:r>
            <a:r>
              <a:rPr lang="zh-CN" altLang="en-US" dirty="0">
                <a:latin typeface="微软雅黑" pitchFamily="34" charset="-122"/>
                <a:ea typeface="微软雅黑" pitchFamily="34" charset="-122"/>
              </a:rPr>
              <a:t>的准确性。因此在这个案例</a:t>
            </a:r>
            <a:r>
              <a:rPr lang="zh-CN" altLang="en-US" dirty="0" smtClean="0">
                <a:latin typeface="微软雅黑" pitchFamily="34" charset="-122"/>
                <a:ea typeface="微软雅黑" pitchFamily="34" charset="-122"/>
              </a:rPr>
              <a:t>中，询</a:t>
            </a:r>
            <a:r>
              <a:rPr lang="zh-CN" altLang="en-US" dirty="0">
                <a:latin typeface="微软雅黑" pitchFamily="34" charset="-122"/>
                <a:ea typeface="微软雅黑" pitchFamily="34" charset="-122"/>
              </a:rPr>
              <a:t>盘数据的</a:t>
            </a:r>
            <a:r>
              <a:rPr lang="zh-CN" altLang="en-US" dirty="0" smtClean="0">
                <a:latin typeface="微软雅黑" pitchFamily="34" charset="-122"/>
                <a:ea typeface="微软雅黑" pitchFamily="34" charset="-122"/>
              </a:rPr>
              <a:t>下降，自然</a:t>
            </a:r>
            <a:r>
              <a:rPr lang="zh-CN" altLang="en-US" dirty="0">
                <a:latin typeface="微软雅黑" pitchFamily="34" charset="-122"/>
                <a:ea typeface="微软雅黑" pitchFamily="34" charset="-122"/>
              </a:rPr>
              <a:t>导致买盘的下降。</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155" y="2063760"/>
            <a:ext cx="1957248" cy="2114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11560" y="5276532"/>
            <a:ext cx="6470595"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b="1" dirty="0" smtClean="0">
                <a:latin typeface="微软雅黑" pitchFamily="34" charset="-122"/>
                <a:ea typeface="微软雅黑" pitchFamily="34" charset="-122"/>
              </a:rPr>
              <a:t>人类从依靠自身判断做决定到依靠数据做决定的转变，也是大数据作出的最大贡献之一。</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大数据时代</a:t>
            </a:r>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11688365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188913" y="135543"/>
            <a:ext cx="8229600" cy="714376"/>
          </a:xfrm>
          <a:prstGeom prst="rect">
            <a:avLst/>
          </a:prstGeom>
          <a:noFill/>
          <a:ln>
            <a:miter lim="800000"/>
            <a:headEnd/>
            <a:tailEnd/>
          </a:ln>
        </p:spPr>
        <p:txBody>
          <a:bodyPr/>
          <a:lstStyle/>
          <a:p>
            <a:pPr eaLnBrk="0" hangingPunct="0">
              <a:defRPr/>
            </a:pPr>
            <a:r>
              <a:rPr lang="zh-CN" altLang="en-US" sz="2800" b="1" dirty="0">
                <a:solidFill>
                  <a:srgbClr val="0070C0"/>
                </a:solidFill>
                <a:latin typeface="+mj-lt"/>
                <a:ea typeface="楷体_GB2312" pitchFamily="49" charset="-122"/>
                <a:cs typeface="+mj-cs"/>
              </a:rPr>
              <a:t>大数据应用行业分析</a:t>
            </a:r>
          </a:p>
        </p:txBody>
      </p:sp>
      <p:sp>
        <p:nvSpPr>
          <p:cNvPr id="29699" name="矩形 52"/>
          <p:cNvSpPr>
            <a:spLocks noChangeArrowheads="1"/>
          </p:cNvSpPr>
          <p:nvPr/>
        </p:nvSpPr>
        <p:spPr bwMode="auto">
          <a:xfrm>
            <a:off x="3160713" y="4437669"/>
            <a:ext cx="1558925" cy="1644650"/>
          </a:xfrm>
          <a:prstGeom prst="rect">
            <a:avLst/>
          </a:prstGeom>
          <a:solidFill>
            <a:srgbClr val="99CCFF"/>
          </a:solidFill>
          <a:ln w="9525" algn="ctr">
            <a:solidFill>
              <a:schemeClr val="tx1"/>
            </a:solidFill>
            <a:round/>
            <a:headEnd/>
            <a:tailEnd/>
          </a:ln>
        </p:spPr>
        <p:txBody>
          <a:bodyPr/>
          <a:lstStyle/>
          <a:p>
            <a:pPr indent="1588" algn="ctr">
              <a:spcBef>
                <a:spcPct val="20000"/>
              </a:spcBef>
              <a:buFont typeface="Wingdings" pitchFamily="2" charset="2"/>
              <a:buNone/>
            </a:pPr>
            <a:endParaRPr lang="zh-CN" altLang="en-US" sz="1400">
              <a:solidFill>
                <a:schemeClr val="tx1"/>
              </a:solidFill>
              <a:latin typeface="黑体" pitchFamily="49" charset="-122"/>
              <a:ea typeface="黑体" pitchFamily="49" charset="-122"/>
            </a:endParaRPr>
          </a:p>
        </p:txBody>
      </p:sp>
      <p:sp>
        <p:nvSpPr>
          <p:cNvPr id="29700" name="矩形 50"/>
          <p:cNvSpPr>
            <a:spLocks noChangeArrowheads="1"/>
          </p:cNvSpPr>
          <p:nvPr/>
        </p:nvSpPr>
        <p:spPr bwMode="auto">
          <a:xfrm>
            <a:off x="1684338" y="2793019"/>
            <a:ext cx="1476375" cy="3289300"/>
          </a:xfrm>
          <a:prstGeom prst="rect">
            <a:avLst/>
          </a:prstGeom>
          <a:solidFill>
            <a:srgbClr val="99CCFF"/>
          </a:solidFill>
          <a:ln w="9525" algn="ctr">
            <a:solidFill>
              <a:schemeClr val="tx1"/>
            </a:solidFill>
            <a:round/>
            <a:headEnd/>
            <a:tailEnd/>
          </a:ln>
        </p:spPr>
        <p:txBody>
          <a:bodyPr/>
          <a:lstStyle/>
          <a:p>
            <a:pPr indent="1588" algn="ctr">
              <a:spcBef>
                <a:spcPct val="20000"/>
              </a:spcBef>
              <a:buFont typeface="Wingdings" pitchFamily="2" charset="2"/>
              <a:buNone/>
            </a:pPr>
            <a:endParaRPr lang="zh-CN" altLang="en-US" sz="1400">
              <a:solidFill>
                <a:schemeClr val="tx1"/>
              </a:solidFill>
              <a:latin typeface="黑体" pitchFamily="49" charset="-122"/>
              <a:ea typeface="黑体" pitchFamily="49" charset="-122"/>
            </a:endParaRPr>
          </a:p>
        </p:txBody>
      </p:sp>
      <p:sp>
        <p:nvSpPr>
          <p:cNvPr id="29701" name="矩形 48"/>
          <p:cNvSpPr>
            <a:spLocks noChangeArrowheads="1"/>
          </p:cNvSpPr>
          <p:nvPr/>
        </p:nvSpPr>
        <p:spPr bwMode="auto">
          <a:xfrm>
            <a:off x="4719638" y="2791432"/>
            <a:ext cx="1558925" cy="1619250"/>
          </a:xfrm>
          <a:prstGeom prst="rect">
            <a:avLst/>
          </a:prstGeom>
          <a:solidFill>
            <a:srgbClr val="0066FF"/>
          </a:solidFill>
          <a:ln w="9525" algn="ctr">
            <a:solidFill>
              <a:schemeClr val="tx1"/>
            </a:solidFill>
            <a:round/>
            <a:headEnd/>
            <a:tailEnd/>
          </a:ln>
        </p:spPr>
        <p:txBody>
          <a:bodyPr/>
          <a:lstStyle/>
          <a:p>
            <a:pPr indent="1588" algn="ctr">
              <a:spcBef>
                <a:spcPct val="20000"/>
              </a:spcBef>
              <a:buFont typeface="Wingdings" pitchFamily="2" charset="2"/>
              <a:buNone/>
            </a:pPr>
            <a:endParaRPr lang="zh-CN" altLang="en-US" sz="1400">
              <a:solidFill>
                <a:schemeClr val="tx1"/>
              </a:solidFill>
              <a:latin typeface="黑体" pitchFamily="49" charset="-122"/>
              <a:ea typeface="黑体" pitchFamily="49" charset="-122"/>
            </a:endParaRPr>
          </a:p>
        </p:txBody>
      </p:sp>
      <p:sp>
        <p:nvSpPr>
          <p:cNvPr id="29702" name="矩形 46"/>
          <p:cNvSpPr>
            <a:spLocks noChangeArrowheads="1"/>
          </p:cNvSpPr>
          <p:nvPr/>
        </p:nvSpPr>
        <p:spPr bwMode="auto">
          <a:xfrm>
            <a:off x="3160713" y="1237269"/>
            <a:ext cx="3117850" cy="1555750"/>
          </a:xfrm>
          <a:prstGeom prst="rect">
            <a:avLst/>
          </a:prstGeom>
          <a:solidFill>
            <a:srgbClr val="0066FF"/>
          </a:solidFill>
          <a:ln w="9525" algn="ctr">
            <a:solidFill>
              <a:schemeClr val="tx1"/>
            </a:solidFill>
            <a:round/>
            <a:headEnd/>
            <a:tailEnd/>
          </a:ln>
        </p:spPr>
        <p:txBody>
          <a:bodyPr/>
          <a:lstStyle/>
          <a:p>
            <a:pPr indent="1588" algn="ctr">
              <a:spcBef>
                <a:spcPct val="20000"/>
              </a:spcBef>
              <a:buFont typeface="Wingdings" pitchFamily="2" charset="2"/>
              <a:buNone/>
            </a:pPr>
            <a:endParaRPr lang="zh-CN" altLang="en-US" sz="1400">
              <a:solidFill>
                <a:schemeClr val="tx1"/>
              </a:solidFill>
              <a:latin typeface="黑体" pitchFamily="49" charset="-122"/>
              <a:ea typeface="黑体" pitchFamily="49" charset="-122"/>
            </a:endParaRPr>
          </a:p>
        </p:txBody>
      </p:sp>
      <p:cxnSp>
        <p:nvCxnSpPr>
          <p:cNvPr id="29703" name="直接箭头连接符 24"/>
          <p:cNvCxnSpPr>
            <a:cxnSpLocks noChangeShapeType="1"/>
          </p:cNvCxnSpPr>
          <p:nvPr/>
        </p:nvCxnSpPr>
        <p:spPr bwMode="auto">
          <a:xfrm>
            <a:off x="1682750" y="6066444"/>
            <a:ext cx="4964113"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9704" name="直接箭头连接符 26"/>
          <p:cNvCxnSpPr>
            <a:cxnSpLocks noChangeShapeType="1"/>
          </p:cNvCxnSpPr>
          <p:nvPr/>
        </p:nvCxnSpPr>
        <p:spPr bwMode="auto">
          <a:xfrm rot="5400000" flipH="1" flipV="1">
            <a:off x="-871537" y="3510569"/>
            <a:ext cx="5111750" cy="31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9705" name="直接连接符 28"/>
          <p:cNvCxnSpPr>
            <a:cxnSpLocks noChangeShapeType="1"/>
          </p:cNvCxnSpPr>
          <p:nvPr/>
        </p:nvCxnSpPr>
        <p:spPr bwMode="auto">
          <a:xfrm rot="5400000" flipH="1" flipV="1">
            <a:off x="730250" y="3621694"/>
            <a:ext cx="4859338"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06" name="直接连接符 30"/>
          <p:cNvCxnSpPr>
            <a:cxnSpLocks noChangeShapeType="1"/>
          </p:cNvCxnSpPr>
          <p:nvPr/>
        </p:nvCxnSpPr>
        <p:spPr bwMode="auto">
          <a:xfrm rot="5400000" flipH="1" flipV="1">
            <a:off x="2290763" y="3637569"/>
            <a:ext cx="4859338"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07" name="直接连接符 32"/>
          <p:cNvCxnSpPr>
            <a:cxnSpLocks noChangeShapeType="1"/>
          </p:cNvCxnSpPr>
          <p:nvPr/>
        </p:nvCxnSpPr>
        <p:spPr bwMode="auto">
          <a:xfrm rot="5400000" flipH="1" flipV="1">
            <a:off x="3851275" y="3637569"/>
            <a:ext cx="4859338"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08" name="直接连接符 34"/>
          <p:cNvCxnSpPr>
            <a:cxnSpLocks noChangeShapeType="1"/>
          </p:cNvCxnSpPr>
          <p:nvPr/>
        </p:nvCxnSpPr>
        <p:spPr bwMode="auto">
          <a:xfrm>
            <a:off x="1684338" y="4437669"/>
            <a:ext cx="45847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09" name="直接连接符 36"/>
          <p:cNvCxnSpPr>
            <a:cxnSpLocks noChangeShapeType="1"/>
          </p:cNvCxnSpPr>
          <p:nvPr/>
        </p:nvCxnSpPr>
        <p:spPr bwMode="auto">
          <a:xfrm>
            <a:off x="1684338" y="2793019"/>
            <a:ext cx="45847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10" name="直接连接符 38"/>
          <p:cNvCxnSpPr>
            <a:cxnSpLocks noChangeShapeType="1"/>
          </p:cNvCxnSpPr>
          <p:nvPr/>
        </p:nvCxnSpPr>
        <p:spPr bwMode="auto">
          <a:xfrm>
            <a:off x="1684338" y="1222982"/>
            <a:ext cx="4584700"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6" name="五角星 15"/>
          <p:cNvSpPr/>
          <p:nvPr/>
        </p:nvSpPr>
        <p:spPr bwMode="auto">
          <a:xfrm>
            <a:off x="5029200" y="2024669"/>
            <a:ext cx="369888" cy="400050"/>
          </a:xfrm>
          <a:prstGeom prst="star5">
            <a:avLst/>
          </a:prstGeom>
          <a:solidFill>
            <a:srgbClr val="FFC000"/>
          </a:solidFill>
          <a:ln w="9525" cap="flat" cmpd="sng" algn="ctr">
            <a:solidFill>
              <a:schemeClr val="tx1"/>
            </a:solidFill>
            <a:prstDash val="solid"/>
            <a:round/>
            <a:headEnd type="none" w="med" len="med"/>
            <a:tailEnd type="none" w="med" len="med"/>
          </a:ln>
          <a:effectLst/>
        </p:spPr>
        <p:txBody>
          <a:bodyPr/>
          <a:lstStyle/>
          <a:p>
            <a:pPr indent="1588" algn="ctr">
              <a:spcBef>
                <a:spcPct val="20000"/>
              </a:spcBef>
              <a:buFont typeface="Wingdings" pitchFamily="2" charset="2"/>
              <a:buNone/>
              <a:defRPr/>
            </a:pPr>
            <a:endParaRPr lang="zh-CN" altLang="en-US" sz="1400">
              <a:solidFill>
                <a:schemeClr val="tx1"/>
              </a:solidFill>
              <a:latin typeface="黑体" pitchFamily="2" charset="-122"/>
              <a:ea typeface="黑体" pitchFamily="2" charset="-122"/>
            </a:endParaRPr>
          </a:p>
        </p:txBody>
      </p:sp>
      <p:sp>
        <p:nvSpPr>
          <p:cNvPr id="17" name="Text Box 4"/>
          <p:cNvSpPr txBox="1">
            <a:spLocks noChangeArrowheads="1"/>
          </p:cNvSpPr>
          <p:nvPr/>
        </p:nvSpPr>
        <p:spPr bwMode="auto">
          <a:xfrm>
            <a:off x="6318250" y="5890232"/>
            <a:ext cx="1846263" cy="261552"/>
          </a:xfrm>
          <a:prstGeom prst="rect">
            <a:avLst/>
          </a:prstGeom>
          <a:noFill/>
          <a:ln w="9525">
            <a:noFill/>
            <a:miter lim="800000"/>
            <a:headEnd/>
            <a:tailEnd/>
          </a:ln>
          <a:effectLst/>
        </p:spPr>
        <p:txBody>
          <a:bodyPr lIns="91382" tIns="45691" rIns="91382" bIns="45691">
            <a:spAutoFit/>
          </a:bodyPr>
          <a:lstStyle/>
          <a:p>
            <a:pPr algn="ctr" defTabSz="933450" fontAlgn="auto">
              <a:spcAft>
                <a:spcPts val="0"/>
              </a:spcAft>
              <a:defRPr/>
            </a:pPr>
            <a:r>
              <a:rPr lang="zh-CN" altLang="en-US" sz="1100" b="1" kern="0" dirty="0">
                <a:solidFill>
                  <a:schemeClr val="tx1"/>
                </a:solidFill>
                <a:latin typeface="黑体" pitchFamily="2" charset="-122"/>
                <a:ea typeface="黑体" pitchFamily="2" charset="-122"/>
              </a:rPr>
              <a:t>应用可能性</a:t>
            </a:r>
          </a:p>
        </p:txBody>
      </p:sp>
      <p:sp>
        <p:nvSpPr>
          <p:cNvPr id="29713" name="矩形 4"/>
          <p:cNvSpPr>
            <a:spLocks noChangeArrowheads="1"/>
          </p:cNvSpPr>
          <p:nvPr/>
        </p:nvSpPr>
        <p:spPr bwMode="auto">
          <a:xfrm>
            <a:off x="5000625" y="2148494"/>
            <a:ext cx="11715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1400">
                <a:solidFill>
                  <a:schemeClr val="tx1"/>
                </a:solidFill>
                <a:latin typeface="黑体" pitchFamily="49" charset="-122"/>
                <a:ea typeface="黑体" pitchFamily="49" charset="-122"/>
              </a:rPr>
              <a:t>电信</a:t>
            </a:r>
          </a:p>
        </p:txBody>
      </p:sp>
      <p:sp>
        <p:nvSpPr>
          <p:cNvPr id="19" name="五角星 18"/>
          <p:cNvSpPr/>
          <p:nvPr/>
        </p:nvSpPr>
        <p:spPr bwMode="auto">
          <a:xfrm>
            <a:off x="3500438" y="1696057"/>
            <a:ext cx="369887" cy="400050"/>
          </a:xfrm>
          <a:prstGeom prst="star5">
            <a:avLst/>
          </a:prstGeom>
          <a:solidFill>
            <a:srgbClr val="FFC000"/>
          </a:solidFill>
          <a:ln w="9525" cap="flat" cmpd="sng" algn="ctr">
            <a:solidFill>
              <a:schemeClr val="tx1"/>
            </a:solidFill>
            <a:prstDash val="solid"/>
            <a:round/>
            <a:headEnd type="none" w="med" len="med"/>
            <a:tailEnd type="none" w="med" len="med"/>
          </a:ln>
          <a:effectLst/>
        </p:spPr>
        <p:txBody>
          <a:bodyPr/>
          <a:lstStyle/>
          <a:p>
            <a:pPr indent="1588" algn="ctr">
              <a:spcBef>
                <a:spcPct val="20000"/>
              </a:spcBef>
              <a:buFont typeface="Wingdings" pitchFamily="2" charset="2"/>
              <a:buNone/>
              <a:defRPr/>
            </a:pPr>
            <a:endParaRPr lang="zh-CN" altLang="en-US" sz="1400">
              <a:solidFill>
                <a:schemeClr val="tx1"/>
              </a:solidFill>
              <a:latin typeface="黑体" pitchFamily="2" charset="-122"/>
              <a:ea typeface="黑体" pitchFamily="2" charset="-122"/>
            </a:endParaRPr>
          </a:p>
        </p:txBody>
      </p:sp>
      <p:sp>
        <p:nvSpPr>
          <p:cNvPr id="29715" name="矩形 4"/>
          <p:cNvSpPr>
            <a:spLocks noChangeArrowheads="1"/>
          </p:cNvSpPr>
          <p:nvPr/>
        </p:nvSpPr>
        <p:spPr bwMode="auto">
          <a:xfrm>
            <a:off x="3286125" y="1410307"/>
            <a:ext cx="1476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400">
                <a:solidFill>
                  <a:schemeClr val="tx1"/>
                </a:solidFill>
                <a:latin typeface="黑体" pitchFamily="49" charset="-122"/>
                <a:ea typeface="黑体" pitchFamily="49" charset="-122"/>
              </a:rPr>
              <a:t>政府（公共事业）</a:t>
            </a:r>
          </a:p>
        </p:txBody>
      </p:sp>
      <p:sp>
        <p:nvSpPr>
          <p:cNvPr id="21" name="五角星 20"/>
          <p:cNvSpPr/>
          <p:nvPr/>
        </p:nvSpPr>
        <p:spPr bwMode="auto">
          <a:xfrm>
            <a:off x="2508250" y="3642332"/>
            <a:ext cx="369888" cy="400050"/>
          </a:xfrm>
          <a:prstGeom prst="star5">
            <a:avLst/>
          </a:prstGeom>
          <a:solidFill>
            <a:srgbClr val="3333CC"/>
          </a:solidFill>
          <a:ln w="9525" cap="flat" cmpd="sng" algn="ctr">
            <a:solidFill>
              <a:srgbClr val="CCECFF"/>
            </a:solidFill>
            <a:prstDash val="solid"/>
            <a:round/>
            <a:headEnd type="none" w="med" len="med"/>
            <a:tailEnd type="none" w="med" len="med"/>
          </a:ln>
          <a:effectLst/>
        </p:spPr>
        <p:txBody>
          <a:bodyPr/>
          <a:lstStyle/>
          <a:p>
            <a:pPr indent="1588" algn="ctr">
              <a:spcBef>
                <a:spcPct val="20000"/>
              </a:spcBef>
              <a:buFont typeface="Wingdings" pitchFamily="2" charset="2"/>
              <a:buNone/>
              <a:defRPr/>
            </a:pPr>
            <a:endParaRPr lang="zh-CN" altLang="en-US" sz="1400">
              <a:solidFill>
                <a:schemeClr val="tx1"/>
              </a:solidFill>
              <a:latin typeface="黑体" pitchFamily="2" charset="-122"/>
              <a:ea typeface="黑体" pitchFamily="2" charset="-122"/>
            </a:endParaRPr>
          </a:p>
        </p:txBody>
      </p:sp>
      <p:sp>
        <p:nvSpPr>
          <p:cNvPr id="29717" name="矩形 4"/>
          <p:cNvSpPr>
            <a:spLocks noChangeArrowheads="1"/>
          </p:cNvSpPr>
          <p:nvPr/>
        </p:nvSpPr>
        <p:spPr bwMode="auto">
          <a:xfrm>
            <a:off x="2428875" y="3982057"/>
            <a:ext cx="9032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1400">
                <a:solidFill>
                  <a:schemeClr val="tx1"/>
                </a:solidFill>
                <a:latin typeface="黑体" pitchFamily="49" charset="-122"/>
                <a:ea typeface="黑体" pitchFamily="49" charset="-122"/>
              </a:rPr>
              <a:t>交通</a:t>
            </a:r>
          </a:p>
        </p:txBody>
      </p:sp>
      <p:sp>
        <p:nvSpPr>
          <p:cNvPr id="23" name="五角星 22"/>
          <p:cNvSpPr/>
          <p:nvPr/>
        </p:nvSpPr>
        <p:spPr bwMode="auto">
          <a:xfrm>
            <a:off x="5076825" y="2577119"/>
            <a:ext cx="369888" cy="400050"/>
          </a:xfrm>
          <a:prstGeom prst="star5">
            <a:avLst>
              <a:gd name="adj" fmla="val 19098"/>
              <a:gd name="hf" fmla="val 105146"/>
              <a:gd name="vf" fmla="val 110557"/>
            </a:avLst>
          </a:prstGeom>
          <a:solidFill>
            <a:srgbClr val="92D050"/>
          </a:solidFill>
          <a:ln w="9525" cap="flat" cmpd="sng" algn="ctr">
            <a:solidFill>
              <a:schemeClr val="tx1"/>
            </a:solidFill>
            <a:prstDash val="solid"/>
            <a:round/>
            <a:headEnd type="none" w="med" len="med"/>
            <a:tailEnd type="none" w="med" len="med"/>
          </a:ln>
          <a:effectLst/>
        </p:spPr>
        <p:txBody>
          <a:bodyPr/>
          <a:lstStyle/>
          <a:p>
            <a:pPr indent="1588" algn="ctr">
              <a:spcBef>
                <a:spcPct val="20000"/>
              </a:spcBef>
              <a:buFont typeface="Wingdings" pitchFamily="2" charset="2"/>
              <a:buNone/>
              <a:defRPr/>
            </a:pPr>
            <a:endParaRPr lang="zh-CN" altLang="en-US" sz="1400">
              <a:solidFill>
                <a:schemeClr val="tx1"/>
              </a:solidFill>
              <a:latin typeface="黑体" pitchFamily="2" charset="-122"/>
              <a:ea typeface="黑体" pitchFamily="2" charset="-122"/>
            </a:endParaRPr>
          </a:p>
        </p:txBody>
      </p:sp>
      <p:sp>
        <p:nvSpPr>
          <p:cNvPr id="29719" name="矩形 4"/>
          <p:cNvSpPr>
            <a:spLocks noChangeArrowheads="1"/>
          </p:cNvSpPr>
          <p:nvPr/>
        </p:nvSpPr>
        <p:spPr bwMode="auto">
          <a:xfrm>
            <a:off x="5219700" y="2659669"/>
            <a:ext cx="8620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1400">
                <a:solidFill>
                  <a:schemeClr val="tx1"/>
                </a:solidFill>
                <a:latin typeface="黑体" pitchFamily="49" charset="-122"/>
                <a:ea typeface="黑体" pitchFamily="49" charset="-122"/>
              </a:rPr>
              <a:t>金融</a:t>
            </a:r>
          </a:p>
        </p:txBody>
      </p:sp>
      <p:sp>
        <p:nvSpPr>
          <p:cNvPr id="25" name="五角星 24"/>
          <p:cNvSpPr/>
          <p:nvPr/>
        </p:nvSpPr>
        <p:spPr bwMode="auto">
          <a:xfrm>
            <a:off x="4071938" y="1910369"/>
            <a:ext cx="369887" cy="400050"/>
          </a:xfrm>
          <a:prstGeom prst="star5">
            <a:avLst/>
          </a:prstGeom>
          <a:solidFill>
            <a:srgbClr val="FFCCFF"/>
          </a:solidFill>
          <a:ln w="9525" cap="flat" cmpd="sng" algn="ctr">
            <a:solidFill>
              <a:schemeClr val="tx1"/>
            </a:solidFill>
            <a:prstDash val="solid"/>
            <a:round/>
            <a:headEnd type="none" w="med" len="med"/>
            <a:tailEnd type="none" w="med" len="med"/>
          </a:ln>
          <a:effectLst/>
        </p:spPr>
        <p:txBody>
          <a:bodyPr/>
          <a:lstStyle/>
          <a:p>
            <a:pPr indent="1588" algn="ctr">
              <a:spcBef>
                <a:spcPct val="20000"/>
              </a:spcBef>
              <a:buFont typeface="Wingdings" pitchFamily="2" charset="2"/>
              <a:buNone/>
              <a:defRPr/>
            </a:pPr>
            <a:endParaRPr lang="zh-CN" altLang="en-US" sz="1400">
              <a:solidFill>
                <a:schemeClr val="tx1"/>
              </a:solidFill>
              <a:latin typeface="黑体" pitchFamily="2" charset="-122"/>
              <a:ea typeface="黑体" pitchFamily="2" charset="-122"/>
            </a:endParaRPr>
          </a:p>
        </p:txBody>
      </p:sp>
      <p:sp>
        <p:nvSpPr>
          <p:cNvPr id="29721" name="矩形 4"/>
          <p:cNvSpPr>
            <a:spLocks noChangeArrowheads="1"/>
          </p:cNvSpPr>
          <p:nvPr/>
        </p:nvSpPr>
        <p:spPr bwMode="auto">
          <a:xfrm>
            <a:off x="4214813" y="1991332"/>
            <a:ext cx="8620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1400">
                <a:solidFill>
                  <a:schemeClr val="tx1"/>
                </a:solidFill>
                <a:latin typeface="黑体" pitchFamily="49" charset="-122"/>
                <a:ea typeface="黑体" pitchFamily="49" charset="-122"/>
              </a:rPr>
              <a:t>医疗</a:t>
            </a:r>
          </a:p>
        </p:txBody>
      </p:sp>
      <p:sp>
        <p:nvSpPr>
          <p:cNvPr id="27" name="五角星 26"/>
          <p:cNvSpPr/>
          <p:nvPr/>
        </p:nvSpPr>
        <p:spPr bwMode="auto">
          <a:xfrm>
            <a:off x="3071813" y="3339119"/>
            <a:ext cx="368300" cy="400050"/>
          </a:xfrm>
          <a:prstGeom prst="star5">
            <a:avLst/>
          </a:prstGeom>
          <a:solidFill>
            <a:srgbClr val="92D050"/>
          </a:solidFill>
          <a:ln w="9525" cap="flat" cmpd="sng" algn="ctr">
            <a:solidFill>
              <a:schemeClr val="tx1"/>
            </a:solidFill>
            <a:prstDash val="solid"/>
            <a:round/>
            <a:headEnd type="none" w="med" len="med"/>
            <a:tailEnd type="none" w="med" len="med"/>
          </a:ln>
          <a:effectLst/>
        </p:spPr>
        <p:txBody>
          <a:bodyPr/>
          <a:lstStyle/>
          <a:p>
            <a:pPr indent="1588" algn="ctr">
              <a:spcBef>
                <a:spcPct val="20000"/>
              </a:spcBef>
              <a:buFont typeface="Wingdings" pitchFamily="2" charset="2"/>
              <a:buNone/>
              <a:defRPr/>
            </a:pPr>
            <a:endParaRPr lang="zh-CN" altLang="en-US" sz="1400">
              <a:solidFill>
                <a:schemeClr val="tx1"/>
              </a:solidFill>
              <a:latin typeface="黑体" pitchFamily="2" charset="-122"/>
              <a:ea typeface="黑体" pitchFamily="2" charset="-122"/>
            </a:endParaRPr>
          </a:p>
        </p:txBody>
      </p:sp>
      <p:sp>
        <p:nvSpPr>
          <p:cNvPr id="29723" name="矩形 4"/>
          <p:cNvSpPr>
            <a:spLocks noChangeArrowheads="1"/>
          </p:cNvSpPr>
          <p:nvPr/>
        </p:nvSpPr>
        <p:spPr bwMode="auto">
          <a:xfrm>
            <a:off x="3214688" y="3553432"/>
            <a:ext cx="8604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1400">
                <a:solidFill>
                  <a:schemeClr val="tx1"/>
                </a:solidFill>
                <a:latin typeface="黑体" pitchFamily="49" charset="-122"/>
                <a:ea typeface="黑体" pitchFamily="49" charset="-122"/>
              </a:rPr>
              <a:t>教育</a:t>
            </a:r>
          </a:p>
        </p:txBody>
      </p:sp>
      <p:sp>
        <p:nvSpPr>
          <p:cNvPr id="29" name="五角星 28"/>
          <p:cNvSpPr/>
          <p:nvPr/>
        </p:nvSpPr>
        <p:spPr bwMode="auto">
          <a:xfrm>
            <a:off x="3429000" y="2867632"/>
            <a:ext cx="369888" cy="400050"/>
          </a:xfrm>
          <a:prstGeom prst="star5">
            <a:avLst/>
          </a:prstGeom>
          <a:solidFill>
            <a:srgbClr val="FFCCFF"/>
          </a:solidFill>
          <a:ln w="9525" cap="flat" cmpd="sng" algn="ctr">
            <a:solidFill>
              <a:schemeClr val="tx1"/>
            </a:solidFill>
            <a:prstDash val="solid"/>
            <a:round/>
            <a:headEnd type="none" w="med" len="med"/>
            <a:tailEnd type="none" w="med" len="med"/>
          </a:ln>
          <a:effectLst/>
        </p:spPr>
        <p:txBody>
          <a:bodyPr/>
          <a:lstStyle/>
          <a:p>
            <a:pPr indent="1588" algn="ctr">
              <a:spcBef>
                <a:spcPct val="20000"/>
              </a:spcBef>
              <a:buFont typeface="Wingdings" pitchFamily="2" charset="2"/>
              <a:buNone/>
              <a:defRPr/>
            </a:pPr>
            <a:endParaRPr lang="zh-CN" altLang="en-US" sz="1400">
              <a:solidFill>
                <a:schemeClr val="tx1"/>
              </a:solidFill>
              <a:latin typeface="黑体" pitchFamily="2" charset="-122"/>
              <a:ea typeface="黑体" pitchFamily="2" charset="-122"/>
            </a:endParaRPr>
          </a:p>
        </p:txBody>
      </p:sp>
      <p:sp>
        <p:nvSpPr>
          <p:cNvPr id="29725" name="矩形 4"/>
          <p:cNvSpPr>
            <a:spLocks noChangeArrowheads="1"/>
          </p:cNvSpPr>
          <p:nvPr/>
        </p:nvSpPr>
        <p:spPr bwMode="auto">
          <a:xfrm>
            <a:off x="3714750" y="2981932"/>
            <a:ext cx="10906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1400">
                <a:solidFill>
                  <a:schemeClr val="tx1"/>
                </a:solidFill>
                <a:latin typeface="黑体" pitchFamily="49" charset="-122"/>
                <a:ea typeface="黑体" pitchFamily="49" charset="-122"/>
              </a:rPr>
              <a:t>能源（电力</a:t>
            </a:r>
            <a:r>
              <a:rPr lang="en-US" altLang="zh-CN" sz="1400">
                <a:solidFill>
                  <a:schemeClr val="tx1"/>
                </a:solidFill>
                <a:latin typeface="黑体" pitchFamily="49" charset="-122"/>
                <a:ea typeface="黑体" pitchFamily="49" charset="-122"/>
              </a:rPr>
              <a:t>/</a:t>
            </a:r>
            <a:r>
              <a:rPr lang="zh-CN" altLang="en-US" sz="1400">
                <a:solidFill>
                  <a:schemeClr val="tx1"/>
                </a:solidFill>
                <a:latin typeface="黑体" pitchFamily="49" charset="-122"/>
                <a:ea typeface="黑体" pitchFamily="49" charset="-122"/>
              </a:rPr>
              <a:t>石油）</a:t>
            </a:r>
          </a:p>
        </p:txBody>
      </p:sp>
      <p:sp>
        <p:nvSpPr>
          <p:cNvPr id="29726" name="Rectangle 9"/>
          <p:cNvSpPr>
            <a:spLocks noChangeArrowheads="1"/>
          </p:cNvSpPr>
          <p:nvPr/>
        </p:nvSpPr>
        <p:spPr bwMode="auto">
          <a:xfrm>
            <a:off x="6948264" y="2562806"/>
            <a:ext cx="1763712" cy="36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p>
            <a:pPr marL="190500" lvl="1" indent="-188913" defTabSz="330200">
              <a:spcBef>
                <a:spcPts val="600"/>
              </a:spcBef>
              <a:buFontTx/>
              <a:buChar char="•"/>
              <a:tabLst>
                <a:tab pos="8521700" algn="r"/>
              </a:tabLst>
            </a:pPr>
            <a:r>
              <a:rPr lang="zh-CN" altLang="en-US" sz="1400" b="1" i="1" dirty="0">
                <a:solidFill>
                  <a:schemeClr val="tx1"/>
                </a:solidFill>
                <a:latin typeface="黑体" pitchFamily="49" charset="-122"/>
                <a:ea typeface="黑体" pitchFamily="49" charset="-122"/>
              </a:rPr>
              <a:t>纵轴契合度：</a:t>
            </a:r>
            <a:endParaRPr lang="en-US" altLang="zh-CN" sz="1400" b="1" i="1" dirty="0">
              <a:solidFill>
                <a:schemeClr val="tx1"/>
              </a:solidFill>
              <a:latin typeface="黑体" pitchFamily="49" charset="-122"/>
              <a:ea typeface="黑体" pitchFamily="49" charset="-122"/>
            </a:endParaRPr>
          </a:p>
          <a:p>
            <a:pPr marL="190500" lvl="1" indent="-188913" defTabSz="330200">
              <a:spcBef>
                <a:spcPts val="600"/>
              </a:spcBef>
              <a:tabLst>
                <a:tab pos="8521700" algn="r"/>
              </a:tabLst>
            </a:pPr>
            <a:r>
              <a:rPr lang="en-US" altLang="zh-CN" sz="1400" b="1" i="1" dirty="0">
                <a:solidFill>
                  <a:schemeClr val="tx1"/>
                </a:solidFill>
                <a:latin typeface="黑体" pitchFamily="49" charset="-122"/>
                <a:ea typeface="黑体" pitchFamily="49" charset="-122"/>
              </a:rPr>
              <a:t>	</a:t>
            </a:r>
            <a:r>
              <a:rPr lang="zh-CN" altLang="en-US" sz="1400" i="1" dirty="0">
                <a:solidFill>
                  <a:schemeClr val="tx1"/>
                </a:solidFill>
                <a:latin typeface="黑体" pitchFamily="49" charset="-122"/>
                <a:ea typeface="黑体" pitchFamily="49" charset="-122"/>
              </a:rPr>
              <a:t>表示该用户的</a:t>
            </a:r>
            <a:r>
              <a:rPr lang="en-US" altLang="zh-CN" sz="1400" i="1" dirty="0">
                <a:solidFill>
                  <a:schemeClr val="tx1"/>
                </a:solidFill>
                <a:latin typeface="黑体" pitchFamily="49" charset="-122"/>
                <a:ea typeface="黑体" pitchFamily="49" charset="-122"/>
              </a:rPr>
              <a:t>IT</a:t>
            </a:r>
            <a:r>
              <a:rPr lang="zh-CN" altLang="en-US" sz="1400" i="1" dirty="0">
                <a:solidFill>
                  <a:schemeClr val="tx1"/>
                </a:solidFill>
                <a:latin typeface="黑体" pitchFamily="49" charset="-122"/>
                <a:ea typeface="黑体" pitchFamily="49" charset="-122"/>
              </a:rPr>
              <a:t>应用特点与大数据特性的契合程度；</a:t>
            </a:r>
            <a:endParaRPr lang="en-US" altLang="zh-CN" sz="1400" i="1" dirty="0">
              <a:solidFill>
                <a:schemeClr val="tx1"/>
              </a:solidFill>
              <a:latin typeface="黑体" pitchFamily="49" charset="-122"/>
              <a:ea typeface="黑体" pitchFamily="49" charset="-122"/>
            </a:endParaRPr>
          </a:p>
          <a:p>
            <a:pPr marL="190500" lvl="1" indent="-188913" defTabSz="330200">
              <a:spcBef>
                <a:spcPts val="600"/>
              </a:spcBef>
              <a:buFontTx/>
              <a:buChar char="•"/>
              <a:tabLst>
                <a:tab pos="8521700" algn="r"/>
              </a:tabLst>
            </a:pPr>
            <a:r>
              <a:rPr lang="zh-CN" altLang="en-US" sz="1400" b="1" i="1" dirty="0">
                <a:solidFill>
                  <a:schemeClr val="tx1"/>
                </a:solidFill>
                <a:latin typeface="黑体" pitchFamily="49" charset="-122"/>
                <a:ea typeface="黑体" pitchFamily="49" charset="-122"/>
              </a:rPr>
              <a:t>横轴应用可能性</a:t>
            </a:r>
            <a:r>
              <a:rPr lang="zh-CN" altLang="en-US" sz="1400" i="1" dirty="0">
                <a:solidFill>
                  <a:schemeClr val="tx1"/>
                </a:solidFill>
                <a:latin typeface="黑体" pitchFamily="49" charset="-122"/>
                <a:ea typeface="黑体" pitchFamily="49" charset="-122"/>
              </a:rPr>
              <a:t>：表示该用户出于主客观因素在短期内投资大数据的可能性；</a:t>
            </a:r>
            <a:endParaRPr lang="en-US" altLang="zh-CN" sz="1400" i="1" dirty="0">
              <a:solidFill>
                <a:schemeClr val="tx1"/>
              </a:solidFill>
              <a:latin typeface="黑体" pitchFamily="49" charset="-122"/>
              <a:ea typeface="黑体" pitchFamily="49" charset="-122"/>
            </a:endParaRPr>
          </a:p>
          <a:p>
            <a:pPr marL="190500" lvl="1" indent="-188913" defTabSz="330200">
              <a:spcBef>
                <a:spcPts val="600"/>
              </a:spcBef>
              <a:buFontTx/>
              <a:buChar char="•"/>
              <a:tabLst>
                <a:tab pos="8521700" algn="r"/>
              </a:tabLst>
            </a:pPr>
            <a:r>
              <a:rPr lang="zh-CN" altLang="en-US" sz="1400" b="1" i="1" dirty="0">
                <a:solidFill>
                  <a:schemeClr val="tx1"/>
                </a:solidFill>
                <a:latin typeface="黑体" pitchFamily="49" charset="-122"/>
                <a:ea typeface="黑体" pitchFamily="49" charset="-122"/>
              </a:rPr>
              <a:t>注：</a:t>
            </a:r>
            <a:endParaRPr lang="en-US" altLang="zh-CN" sz="1400" b="1" i="1" dirty="0">
              <a:solidFill>
                <a:schemeClr val="tx1"/>
              </a:solidFill>
              <a:latin typeface="黑体" pitchFamily="49" charset="-122"/>
              <a:ea typeface="黑体" pitchFamily="49" charset="-122"/>
            </a:endParaRPr>
          </a:p>
          <a:p>
            <a:pPr marL="190500" lvl="1" indent="-188913" defTabSz="330200">
              <a:spcBef>
                <a:spcPts val="600"/>
              </a:spcBef>
              <a:tabLst>
                <a:tab pos="8521700" algn="r"/>
              </a:tabLst>
            </a:pPr>
            <a:r>
              <a:rPr lang="en-US" altLang="zh-CN" sz="1400" b="1" i="1" dirty="0">
                <a:solidFill>
                  <a:schemeClr val="tx1"/>
                </a:solidFill>
                <a:latin typeface="黑体" pitchFamily="49" charset="-122"/>
                <a:ea typeface="黑体" pitchFamily="49" charset="-122"/>
              </a:rPr>
              <a:t>	</a:t>
            </a:r>
            <a:r>
              <a:rPr lang="zh-CN" altLang="en-US" sz="1400" i="1" dirty="0">
                <a:solidFill>
                  <a:schemeClr val="tx1"/>
                </a:solidFill>
                <a:latin typeface="黑体" pitchFamily="49" charset="-122"/>
                <a:ea typeface="黑体" pitchFamily="49" charset="-122"/>
              </a:rPr>
              <a:t>该位置为分析师访谈的综合印象，为定性分析，图中位置不代表具体数值</a:t>
            </a:r>
            <a:endParaRPr lang="en-US" altLang="zh-CN" sz="1400" i="1" dirty="0">
              <a:solidFill>
                <a:schemeClr val="tx1"/>
              </a:solidFill>
              <a:latin typeface="黑体" pitchFamily="49" charset="-122"/>
              <a:ea typeface="黑体" pitchFamily="49" charset="-122"/>
            </a:endParaRPr>
          </a:p>
          <a:p>
            <a:pPr marL="190500" lvl="1" indent="-188913" defTabSz="330200">
              <a:spcBef>
                <a:spcPts val="600"/>
              </a:spcBef>
              <a:buFontTx/>
              <a:buChar char="•"/>
              <a:tabLst>
                <a:tab pos="8521700" algn="r"/>
              </a:tabLst>
            </a:pPr>
            <a:endParaRPr lang="zh-CN" altLang="de-DE" sz="1400" i="1" dirty="0">
              <a:solidFill>
                <a:schemeClr val="tx1"/>
              </a:solidFill>
              <a:latin typeface="黑体" pitchFamily="49" charset="-122"/>
              <a:ea typeface="黑体" pitchFamily="49" charset="-122"/>
            </a:endParaRPr>
          </a:p>
        </p:txBody>
      </p:sp>
      <p:sp>
        <p:nvSpPr>
          <p:cNvPr id="29727" name="Line 89"/>
          <p:cNvSpPr>
            <a:spLocks noChangeShapeType="1"/>
          </p:cNvSpPr>
          <p:nvPr/>
        </p:nvSpPr>
        <p:spPr bwMode="blackWhite">
          <a:xfrm>
            <a:off x="2438400" y="1235682"/>
            <a:ext cx="3800475" cy="35560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728" name="Line 89"/>
          <p:cNvSpPr>
            <a:spLocks noChangeShapeType="1"/>
          </p:cNvSpPr>
          <p:nvPr/>
        </p:nvSpPr>
        <p:spPr bwMode="blackWhite">
          <a:xfrm>
            <a:off x="1684338" y="2659669"/>
            <a:ext cx="3568700" cy="34226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729" name="Rectangle 63"/>
          <p:cNvSpPr>
            <a:spLocks noChangeArrowheads="1"/>
          </p:cNvSpPr>
          <p:nvPr/>
        </p:nvSpPr>
        <p:spPr bwMode="auto">
          <a:xfrm>
            <a:off x="1395413" y="1992919"/>
            <a:ext cx="4572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95350">
              <a:spcBef>
                <a:spcPct val="20000"/>
              </a:spcBef>
            </a:pPr>
            <a:r>
              <a:rPr lang="en-US" altLang="zh-CN" sz="1100" b="1">
                <a:solidFill>
                  <a:schemeClr val="tx1"/>
                </a:solidFill>
                <a:latin typeface="黑体" pitchFamily="49" charset="-122"/>
                <a:ea typeface="黑体" pitchFamily="49" charset="-122"/>
              </a:rPr>
              <a:t>High</a:t>
            </a:r>
          </a:p>
        </p:txBody>
      </p:sp>
      <p:sp>
        <p:nvSpPr>
          <p:cNvPr id="29730" name="Rectangle 64"/>
          <p:cNvSpPr>
            <a:spLocks noChangeArrowheads="1"/>
          </p:cNvSpPr>
          <p:nvPr/>
        </p:nvSpPr>
        <p:spPr bwMode="auto">
          <a:xfrm>
            <a:off x="1401763" y="3578832"/>
            <a:ext cx="3619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95350">
              <a:spcBef>
                <a:spcPct val="20000"/>
              </a:spcBef>
            </a:pPr>
            <a:r>
              <a:rPr lang="en-US" altLang="zh-CN" sz="1100" b="1">
                <a:solidFill>
                  <a:schemeClr val="tx1"/>
                </a:solidFill>
                <a:latin typeface="黑体" pitchFamily="49" charset="-122"/>
                <a:ea typeface="黑体" pitchFamily="49" charset="-122"/>
              </a:rPr>
              <a:t>Mid</a:t>
            </a:r>
          </a:p>
        </p:txBody>
      </p:sp>
      <p:sp>
        <p:nvSpPr>
          <p:cNvPr id="29731" name="Rectangle 65"/>
          <p:cNvSpPr>
            <a:spLocks noChangeArrowheads="1"/>
          </p:cNvSpPr>
          <p:nvPr/>
        </p:nvSpPr>
        <p:spPr bwMode="auto">
          <a:xfrm>
            <a:off x="1347788" y="5237769"/>
            <a:ext cx="4572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95350">
              <a:spcBef>
                <a:spcPct val="20000"/>
              </a:spcBef>
            </a:pPr>
            <a:r>
              <a:rPr lang="en-US" altLang="zh-CN" sz="1100" b="1" dirty="0">
                <a:solidFill>
                  <a:schemeClr val="tx1"/>
                </a:solidFill>
                <a:latin typeface="黑体" pitchFamily="49" charset="-122"/>
                <a:ea typeface="黑体" pitchFamily="49" charset="-122"/>
              </a:rPr>
              <a:t>Low</a:t>
            </a:r>
          </a:p>
        </p:txBody>
      </p:sp>
      <p:sp>
        <p:nvSpPr>
          <p:cNvPr id="29732" name="Rectangle 66"/>
          <p:cNvSpPr>
            <a:spLocks noChangeArrowheads="1"/>
          </p:cNvSpPr>
          <p:nvPr/>
        </p:nvSpPr>
        <p:spPr bwMode="auto">
          <a:xfrm>
            <a:off x="2092325" y="6098194"/>
            <a:ext cx="57626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95350">
              <a:spcBef>
                <a:spcPct val="20000"/>
              </a:spcBef>
            </a:pPr>
            <a:r>
              <a:rPr lang="en-US" altLang="zh-CN" sz="1050" b="1">
                <a:solidFill>
                  <a:schemeClr val="tx1"/>
                </a:solidFill>
                <a:latin typeface="黑体" pitchFamily="49" charset="-122"/>
                <a:ea typeface="黑体" pitchFamily="49" charset="-122"/>
              </a:rPr>
              <a:t>Low</a:t>
            </a:r>
          </a:p>
        </p:txBody>
      </p:sp>
      <p:sp>
        <p:nvSpPr>
          <p:cNvPr id="29733" name="Rectangle 67"/>
          <p:cNvSpPr>
            <a:spLocks noChangeArrowheads="1"/>
          </p:cNvSpPr>
          <p:nvPr/>
        </p:nvSpPr>
        <p:spPr bwMode="auto">
          <a:xfrm>
            <a:off x="3775075" y="6098194"/>
            <a:ext cx="50323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95350">
              <a:spcBef>
                <a:spcPct val="20000"/>
              </a:spcBef>
            </a:pPr>
            <a:r>
              <a:rPr lang="en-US" altLang="zh-CN" sz="1050" b="1">
                <a:solidFill>
                  <a:schemeClr val="tx1"/>
                </a:solidFill>
                <a:latin typeface="黑体" pitchFamily="49" charset="-122"/>
                <a:ea typeface="黑体" pitchFamily="49" charset="-122"/>
              </a:rPr>
              <a:t>Mid</a:t>
            </a:r>
          </a:p>
        </p:txBody>
      </p:sp>
      <p:sp>
        <p:nvSpPr>
          <p:cNvPr id="29734" name="Rectangle 68"/>
          <p:cNvSpPr>
            <a:spLocks noChangeArrowheads="1"/>
          </p:cNvSpPr>
          <p:nvPr/>
        </p:nvSpPr>
        <p:spPr bwMode="auto">
          <a:xfrm>
            <a:off x="5416550" y="6082319"/>
            <a:ext cx="57467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95350">
              <a:spcBef>
                <a:spcPct val="20000"/>
              </a:spcBef>
            </a:pPr>
            <a:r>
              <a:rPr lang="en-US" altLang="zh-CN" sz="1050" b="1" dirty="0">
                <a:solidFill>
                  <a:schemeClr val="tx1"/>
                </a:solidFill>
                <a:latin typeface="黑体" pitchFamily="49" charset="-122"/>
                <a:ea typeface="黑体" pitchFamily="49" charset="-122"/>
              </a:rPr>
              <a:t>High</a:t>
            </a:r>
          </a:p>
        </p:txBody>
      </p:sp>
      <p:sp>
        <p:nvSpPr>
          <p:cNvPr id="29735" name="Line 51"/>
          <p:cNvSpPr>
            <a:spLocks noChangeShapeType="1"/>
          </p:cNvSpPr>
          <p:nvPr/>
        </p:nvSpPr>
        <p:spPr bwMode="blackWhite">
          <a:xfrm>
            <a:off x="6707188" y="1218219"/>
            <a:ext cx="15065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736" name="Rectangle 52"/>
          <p:cNvSpPr>
            <a:spLocks noChangeArrowheads="1"/>
          </p:cNvSpPr>
          <p:nvPr/>
        </p:nvSpPr>
        <p:spPr bwMode="auto">
          <a:xfrm>
            <a:off x="6810375" y="911832"/>
            <a:ext cx="15621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92175" eaLnBrk="0" hangingPunct="0">
              <a:spcBef>
                <a:spcPts val="813"/>
              </a:spcBef>
            </a:pPr>
            <a:r>
              <a:rPr lang="zh-CN" altLang="en-US" sz="1400">
                <a:solidFill>
                  <a:schemeClr val="tx1"/>
                </a:solidFill>
                <a:latin typeface="黑体" pitchFamily="49" charset="-122"/>
                <a:ea typeface="黑体" pitchFamily="49" charset="-122"/>
              </a:rPr>
              <a:t>优先关注行业用户</a:t>
            </a:r>
          </a:p>
        </p:txBody>
      </p:sp>
      <p:sp>
        <p:nvSpPr>
          <p:cNvPr id="29737" name="Rectangle 53"/>
          <p:cNvSpPr>
            <a:spLocks noChangeArrowheads="1"/>
          </p:cNvSpPr>
          <p:nvPr/>
        </p:nvSpPr>
        <p:spPr bwMode="auto">
          <a:xfrm>
            <a:off x="6762750" y="1226764"/>
            <a:ext cx="15970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101600" lvl="1" defTabSz="892175" eaLnBrk="0" hangingPunct="0">
              <a:spcBef>
                <a:spcPts val="813"/>
              </a:spcBef>
            </a:pPr>
            <a:r>
              <a:rPr lang="zh-CN" altLang="en-US" sz="1400" dirty="0">
                <a:solidFill>
                  <a:schemeClr val="tx1"/>
                </a:solidFill>
                <a:latin typeface="黑体" pitchFamily="49" charset="-122"/>
                <a:ea typeface="黑体" pitchFamily="49" charset="-122"/>
              </a:rPr>
              <a:t>应用特点与大数据技术有较高的契合度，在主客观条件上也有较高的应用可能性。</a:t>
            </a:r>
          </a:p>
        </p:txBody>
      </p:sp>
      <p:sp>
        <p:nvSpPr>
          <p:cNvPr id="29738" name="AutoShape 85"/>
          <p:cNvSpPr>
            <a:spLocks noChangeArrowheads="1"/>
          </p:cNvSpPr>
          <p:nvPr/>
        </p:nvSpPr>
        <p:spPr bwMode="blackWhite">
          <a:xfrm>
            <a:off x="6577012" y="849919"/>
            <a:ext cx="2027435" cy="1455738"/>
          </a:xfrm>
          <a:prstGeom prst="wedgeRoundRectCallout">
            <a:avLst>
              <a:gd name="adj1" fmla="val -99764"/>
              <a:gd name="adj2" fmla="val 69537"/>
              <a:gd name="adj3" fmla="val 16667"/>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3296" tIns="46648" rIns="93296" bIns="46648" anchor="ctr"/>
          <a:lstStyle/>
          <a:p>
            <a:pPr defTabSz="933450"/>
            <a:endParaRPr lang="zh-CN" altLang="en-US" sz="1400">
              <a:solidFill>
                <a:schemeClr val="tx1"/>
              </a:solidFill>
              <a:latin typeface="黑体" pitchFamily="49" charset="-122"/>
              <a:ea typeface="黑体" pitchFamily="49" charset="-122"/>
            </a:endParaRPr>
          </a:p>
        </p:txBody>
      </p:sp>
      <p:sp>
        <p:nvSpPr>
          <p:cNvPr id="44" name="AutoShape 86"/>
          <p:cNvSpPr>
            <a:spLocks noChangeArrowheads="1"/>
          </p:cNvSpPr>
          <p:nvPr/>
        </p:nvSpPr>
        <p:spPr bwMode="blackWhite">
          <a:xfrm>
            <a:off x="117475" y="1222982"/>
            <a:ext cx="1189038" cy="1778000"/>
          </a:xfrm>
          <a:prstGeom prst="wedgeRoundRectCallout">
            <a:avLst>
              <a:gd name="adj1" fmla="val 111505"/>
              <a:gd name="adj2" fmla="val -5543"/>
              <a:gd name="adj3" fmla="val 16667"/>
            </a:avLst>
          </a:prstGeom>
          <a:noFill/>
          <a:ln w="28575" algn="ctr">
            <a:solidFill>
              <a:srgbClr val="993300"/>
            </a:solidFill>
            <a:miter lim="800000"/>
            <a:headEnd/>
            <a:tailEnd/>
          </a:ln>
          <a:effectLst/>
        </p:spPr>
        <p:txBody>
          <a:bodyPr wrap="none" lIns="93296" tIns="46648" rIns="93296" bIns="46648" anchor="ctr"/>
          <a:lstStyle/>
          <a:p>
            <a:pPr defTabSz="933450" fontAlgn="auto">
              <a:spcAft>
                <a:spcPts val="0"/>
              </a:spcAft>
              <a:defRPr/>
            </a:pPr>
            <a:endParaRPr lang="zh-CN" altLang="en-US" sz="1400" kern="0">
              <a:solidFill>
                <a:schemeClr val="tx1"/>
              </a:solidFill>
              <a:latin typeface="黑体" pitchFamily="2" charset="-122"/>
              <a:ea typeface="黑体" pitchFamily="2" charset="-122"/>
              <a:cs typeface="楷体"/>
            </a:endParaRPr>
          </a:p>
        </p:txBody>
      </p:sp>
      <p:sp>
        <p:nvSpPr>
          <p:cNvPr id="45" name="Text Box 88"/>
          <p:cNvSpPr txBox="1">
            <a:spLocks noChangeArrowheads="1"/>
          </p:cNvSpPr>
          <p:nvPr/>
        </p:nvSpPr>
        <p:spPr bwMode="blackWhite">
          <a:xfrm>
            <a:off x="117475" y="1159448"/>
            <a:ext cx="1189038" cy="1817756"/>
          </a:xfrm>
          <a:prstGeom prst="rect">
            <a:avLst/>
          </a:prstGeom>
          <a:noFill/>
          <a:ln w="12700">
            <a:noFill/>
            <a:miter lim="800000"/>
            <a:headEnd/>
            <a:tailEnd/>
          </a:ln>
          <a:effectLst/>
        </p:spPr>
        <p:txBody>
          <a:bodyPr lIns="93296" tIns="46648" rIns="93296" bIns="46648" anchor="ctr">
            <a:spAutoFit/>
          </a:bodyPr>
          <a:lstStyle/>
          <a:p>
            <a:pPr defTabSz="933450" fontAlgn="auto">
              <a:spcAft>
                <a:spcPts val="0"/>
              </a:spcAft>
              <a:defRPr/>
            </a:pPr>
            <a:r>
              <a:rPr lang="zh-CN" altLang="en-US" sz="1400" kern="0" dirty="0">
                <a:solidFill>
                  <a:schemeClr val="tx1"/>
                </a:solidFill>
                <a:latin typeface="黑体" pitchFamily="2" charset="-122"/>
                <a:ea typeface="黑体" pitchFamily="2" charset="-122"/>
              </a:rPr>
              <a:t>值得关注行业用户</a:t>
            </a:r>
            <a:endParaRPr lang="en-US" altLang="zh-CN" sz="1400" kern="0" dirty="0">
              <a:solidFill>
                <a:schemeClr val="tx1"/>
              </a:solidFill>
              <a:latin typeface="黑体" pitchFamily="2" charset="-122"/>
              <a:ea typeface="黑体" pitchFamily="2" charset="-122"/>
            </a:endParaRPr>
          </a:p>
          <a:p>
            <a:pPr defTabSz="933450" fontAlgn="auto">
              <a:spcAft>
                <a:spcPts val="0"/>
              </a:spcAft>
              <a:defRPr/>
            </a:pPr>
            <a:endParaRPr lang="en-US" altLang="zh-CN" sz="1400" kern="0" dirty="0">
              <a:solidFill>
                <a:schemeClr val="tx1"/>
              </a:solidFill>
              <a:latin typeface="黑体" pitchFamily="2" charset="-122"/>
              <a:ea typeface="黑体" pitchFamily="2" charset="-122"/>
            </a:endParaRPr>
          </a:p>
          <a:p>
            <a:pPr defTabSz="933450" fontAlgn="auto">
              <a:spcAft>
                <a:spcPts val="0"/>
              </a:spcAft>
              <a:defRPr/>
            </a:pPr>
            <a:r>
              <a:rPr lang="zh-CN" altLang="en-US" sz="1400" kern="0" dirty="0">
                <a:solidFill>
                  <a:schemeClr val="tx1"/>
                </a:solidFill>
                <a:latin typeface="黑体" pitchFamily="2" charset="-122"/>
                <a:ea typeface="黑体" pitchFamily="2" charset="-122"/>
                <a:cs typeface="楷体"/>
              </a:rPr>
              <a:t>应有特点与大数据的契合度及应用可能性综合较高</a:t>
            </a:r>
            <a:endParaRPr lang="zh-CN" altLang="zh-CN" sz="1400" kern="0" dirty="0">
              <a:solidFill>
                <a:schemeClr val="tx1"/>
              </a:solidFill>
              <a:latin typeface="黑体" pitchFamily="2" charset="-122"/>
              <a:ea typeface="黑体" pitchFamily="2" charset="-122"/>
              <a:cs typeface="楷体"/>
            </a:endParaRPr>
          </a:p>
        </p:txBody>
      </p:sp>
      <p:sp>
        <p:nvSpPr>
          <p:cNvPr id="46" name="Line 91"/>
          <p:cNvSpPr>
            <a:spLocks noChangeShapeType="1"/>
          </p:cNvSpPr>
          <p:nvPr/>
        </p:nvSpPr>
        <p:spPr bwMode="blackWhite">
          <a:xfrm>
            <a:off x="161925" y="1800832"/>
            <a:ext cx="1063625" cy="0"/>
          </a:xfrm>
          <a:prstGeom prst="line">
            <a:avLst/>
          </a:prstGeom>
          <a:noFill/>
          <a:ln w="12700">
            <a:solidFill>
              <a:srgbClr val="000000"/>
            </a:solidFill>
            <a:round/>
            <a:headEnd/>
            <a:tailEnd/>
          </a:ln>
          <a:effectLst/>
        </p:spPr>
        <p:txBody>
          <a:bodyPr wrap="none" anchor="ctr"/>
          <a:lstStyle/>
          <a:p>
            <a:pPr fontAlgn="auto">
              <a:spcBef>
                <a:spcPts val="0"/>
              </a:spcBef>
              <a:spcAft>
                <a:spcPts val="0"/>
              </a:spcAft>
              <a:defRPr/>
            </a:pPr>
            <a:endParaRPr lang="zh-CN" altLang="en-US" sz="1400" kern="0">
              <a:solidFill>
                <a:schemeClr val="tx1"/>
              </a:solidFill>
              <a:latin typeface="黑体" pitchFamily="2" charset="-122"/>
              <a:ea typeface="黑体" pitchFamily="2" charset="-122"/>
            </a:endParaRPr>
          </a:p>
        </p:txBody>
      </p:sp>
      <p:sp>
        <p:nvSpPr>
          <p:cNvPr id="47" name="Text Box 92"/>
          <p:cNvSpPr txBox="1">
            <a:spLocks noChangeArrowheads="1"/>
          </p:cNvSpPr>
          <p:nvPr/>
        </p:nvSpPr>
        <p:spPr bwMode="blackWhite">
          <a:xfrm>
            <a:off x="204788" y="3204147"/>
            <a:ext cx="1066800" cy="1817756"/>
          </a:xfrm>
          <a:prstGeom prst="rect">
            <a:avLst/>
          </a:prstGeom>
          <a:noFill/>
          <a:ln w="12700">
            <a:noFill/>
            <a:miter lim="800000"/>
            <a:headEnd/>
            <a:tailEnd/>
          </a:ln>
          <a:effectLst/>
        </p:spPr>
        <p:txBody>
          <a:bodyPr lIns="93296" tIns="46648" rIns="93296" bIns="46648" anchor="ctr">
            <a:spAutoFit/>
          </a:bodyPr>
          <a:lstStyle/>
          <a:p>
            <a:pPr defTabSz="933450" fontAlgn="auto">
              <a:spcAft>
                <a:spcPts val="0"/>
              </a:spcAft>
              <a:defRPr/>
            </a:pPr>
            <a:r>
              <a:rPr lang="zh-CN" altLang="en-US" sz="1400" kern="0" dirty="0">
                <a:solidFill>
                  <a:schemeClr val="tx1"/>
                </a:solidFill>
                <a:latin typeface="黑体" pitchFamily="2" charset="-122"/>
                <a:ea typeface="黑体" pitchFamily="2" charset="-122"/>
              </a:rPr>
              <a:t>适当关注行业用户</a:t>
            </a:r>
          </a:p>
          <a:p>
            <a:pPr defTabSz="933450" fontAlgn="auto">
              <a:spcAft>
                <a:spcPts val="0"/>
              </a:spcAft>
              <a:defRPr/>
            </a:pPr>
            <a:endParaRPr lang="en-US" altLang="zh-CN" sz="1400" kern="0" dirty="0">
              <a:solidFill>
                <a:schemeClr val="tx1"/>
              </a:solidFill>
              <a:latin typeface="黑体" pitchFamily="2" charset="-122"/>
              <a:ea typeface="黑体" pitchFamily="2" charset="-122"/>
            </a:endParaRPr>
          </a:p>
          <a:p>
            <a:pPr defTabSz="933450" fontAlgn="auto">
              <a:spcAft>
                <a:spcPts val="0"/>
              </a:spcAft>
              <a:defRPr/>
            </a:pPr>
            <a:r>
              <a:rPr lang="zh-CN" altLang="en-US" sz="1400" kern="0" dirty="0">
                <a:solidFill>
                  <a:schemeClr val="tx1"/>
                </a:solidFill>
                <a:latin typeface="黑体" pitchFamily="2" charset="-122"/>
                <a:ea typeface="黑体" pitchFamily="2" charset="-122"/>
              </a:rPr>
              <a:t>两个维度暂时都不具备优势，可适当给予关注</a:t>
            </a:r>
            <a:endParaRPr lang="zh-CN" altLang="zh-CN" sz="1400" kern="0" dirty="0">
              <a:solidFill>
                <a:schemeClr val="tx1"/>
              </a:solidFill>
              <a:latin typeface="黑体" pitchFamily="2" charset="-122"/>
              <a:ea typeface="黑体" pitchFamily="2" charset="-122"/>
            </a:endParaRPr>
          </a:p>
        </p:txBody>
      </p:sp>
      <p:sp>
        <p:nvSpPr>
          <p:cNvPr id="48" name="Line 93"/>
          <p:cNvSpPr>
            <a:spLocks noChangeShapeType="1"/>
          </p:cNvSpPr>
          <p:nvPr/>
        </p:nvSpPr>
        <p:spPr bwMode="blackWhite">
          <a:xfrm>
            <a:off x="246063" y="3889982"/>
            <a:ext cx="1030287" cy="0"/>
          </a:xfrm>
          <a:prstGeom prst="line">
            <a:avLst/>
          </a:prstGeom>
          <a:noFill/>
          <a:ln w="12700">
            <a:solidFill>
              <a:srgbClr val="000000"/>
            </a:solidFill>
            <a:round/>
            <a:headEnd/>
            <a:tailEnd/>
          </a:ln>
          <a:effectLst/>
        </p:spPr>
        <p:txBody>
          <a:bodyPr wrap="none" anchor="ctr"/>
          <a:lstStyle/>
          <a:p>
            <a:pPr fontAlgn="auto">
              <a:spcBef>
                <a:spcPts val="0"/>
              </a:spcBef>
              <a:spcAft>
                <a:spcPts val="0"/>
              </a:spcAft>
              <a:defRPr/>
            </a:pPr>
            <a:endParaRPr lang="zh-CN" altLang="en-US" sz="1400" kern="0">
              <a:solidFill>
                <a:schemeClr val="tx1"/>
              </a:solidFill>
              <a:latin typeface="黑体" pitchFamily="2" charset="-122"/>
              <a:ea typeface="黑体" pitchFamily="2" charset="-122"/>
            </a:endParaRPr>
          </a:p>
        </p:txBody>
      </p:sp>
      <p:sp>
        <p:nvSpPr>
          <p:cNvPr id="49" name="AutoShape 96"/>
          <p:cNvSpPr>
            <a:spLocks noChangeArrowheads="1"/>
          </p:cNvSpPr>
          <p:nvPr/>
        </p:nvSpPr>
        <p:spPr bwMode="blackWhite">
          <a:xfrm>
            <a:off x="123825" y="3267682"/>
            <a:ext cx="1230313" cy="1689100"/>
          </a:xfrm>
          <a:prstGeom prst="wedgeRoundRectCallout">
            <a:avLst>
              <a:gd name="adj1" fmla="val 125885"/>
              <a:gd name="adj2" fmla="val 40158"/>
              <a:gd name="adj3" fmla="val 16667"/>
            </a:avLst>
          </a:prstGeom>
          <a:noFill/>
          <a:ln w="19050" algn="ctr">
            <a:solidFill>
              <a:srgbClr val="993366"/>
            </a:solidFill>
            <a:miter lim="800000"/>
            <a:headEnd/>
            <a:tailEnd/>
          </a:ln>
          <a:effectLst/>
        </p:spPr>
        <p:txBody>
          <a:bodyPr wrap="none" lIns="93296" tIns="46648" rIns="93296" bIns="46648" anchor="ctr"/>
          <a:lstStyle/>
          <a:p>
            <a:pPr defTabSz="933450" fontAlgn="auto">
              <a:spcAft>
                <a:spcPts val="0"/>
              </a:spcAft>
              <a:defRPr/>
            </a:pPr>
            <a:endParaRPr lang="zh-CN" altLang="en-US" sz="1400" kern="0">
              <a:solidFill>
                <a:schemeClr val="tx1"/>
              </a:solidFill>
              <a:latin typeface="黑体" pitchFamily="2" charset="-122"/>
              <a:ea typeface="黑体" pitchFamily="2" charset="-122"/>
              <a:cs typeface="楷体"/>
            </a:endParaRPr>
          </a:p>
        </p:txBody>
      </p:sp>
      <p:sp>
        <p:nvSpPr>
          <p:cNvPr id="50" name="五角星 49"/>
          <p:cNvSpPr/>
          <p:nvPr/>
        </p:nvSpPr>
        <p:spPr bwMode="auto">
          <a:xfrm>
            <a:off x="5072063" y="1553182"/>
            <a:ext cx="369887" cy="400050"/>
          </a:xfrm>
          <a:prstGeom prst="star5">
            <a:avLst/>
          </a:prstGeom>
          <a:solidFill>
            <a:srgbClr val="FFC000"/>
          </a:solidFill>
          <a:ln w="9525" cap="flat" cmpd="sng" algn="ctr">
            <a:solidFill>
              <a:schemeClr val="tx1"/>
            </a:solidFill>
            <a:prstDash val="solid"/>
            <a:round/>
            <a:headEnd type="none" w="med" len="med"/>
            <a:tailEnd type="none" w="med" len="med"/>
          </a:ln>
          <a:effectLst/>
        </p:spPr>
        <p:txBody>
          <a:bodyPr/>
          <a:lstStyle/>
          <a:p>
            <a:pPr indent="1588" algn="ctr">
              <a:spcBef>
                <a:spcPct val="20000"/>
              </a:spcBef>
              <a:buFont typeface="Wingdings" pitchFamily="2" charset="2"/>
              <a:buNone/>
              <a:defRPr/>
            </a:pPr>
            <a:endParaRPr lang="zh-CN" altLang="en-US" sz="1400">
              <a:solidFill>
                <a:schemeClr val="tx1"/>
              </a:solidFill>
              <a:latin typeface="黑体" pitchFamily="2" charset="-122"/>
              <a:ea typeface="黑体" pitchFamily="2" charset="-122"/>
            </a:endParaRPr>
          </a:p>
        </p:txBody>
      </p:sp>
      <p:sp>
        <p:nvSpPr>
          <p:cNvPr id="29746" name="矩形 4"/>
          <p:cNvSpPr>
            <a:spLocks noChangeArrowheads="1"/>
          </p:cNvSpPr>
          <p:nvPr/>
        </p:nvSpPr>
        <p:spPr bwMode="auto">
          <a:xfrm>
            <a:off x="5357813" y="1624619"/>
            <a:ext cx="10382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1400">
                <a:solidFill>
                  <a:schemeClr val="tx1"/>
                </a:solidFill>
                <a:latin typeface="黑体" pitchFamily="49" charset="-122"/>
                <a:ea typeface="黑体" pitchFamily="49" charset="-122"/>
              </a:rPr>
              <a:t>互联网（电子商务）</a:t>
            </a:r>
          </a:p>
        </p:txBody>
      </p:sp>
      <p:sp>
        <p:nvSpPr>
          <p:cNvPr id="52" name="Text Box 4"/>
          <p:cNvSpPr txBox="1">
            <a:spLocks noChangeArrowheads="1"/>
          </p:cNvSpPr>
          <p:nvPr/>
        </p:nvSpPr>
        <p:spPr bwMode="auto">
          <a:xfrm>
            <a:off x="457200" y="776894"/>
            <a:ext cx="1846263" cy="261552"/>
          </a:xfrm>
          <a:prstGeom prst="rect">
            <a:avLst/>
          </a:prstGeom>
          <a:noFill/>
          <a:ln w="9525">
            <a:noFill/>
            <a:miter lim="800000"/>
            <a:headEnd/>
            <a:tailEnd/>
          </a:ln>
          <a:effectLst/>
        </p:spPr>
        <p:txBody>
          <a:bodyPr lIns="91382" tIns="45691" rIns="91382" bIns="45691">
            <a:spAutoFit/>
          </a:bodyPr>
          <a:lstStyle/>
          <a:p>
            <a:pPr algn="ctr" defTabSz="933450" fontAlgn="auto">
              <a:spcAft>
                <a:spcPts val="0"/>
              </a:spcAft>
              <a:defRPr/>
            </a:pPr>
            <a:r>
              <a:rPr lang="zh-CN" altLang="en-US" sz="1100" b="1" kern="0" dirty="0">
                <a:solidFill>
                  <a:schemeClr val="tx1"/>
                </a:solidFill>
                <a:latin typeface="黑体" pitchFamily="2" charset="-122"/>
                <a:ea typeface="黑体" pitchFamily="2" charset="-122"/>
              </a:rPr>
              <a:t>契合度</a:t>
            </a:r>
          </a:p>
        </p:txBody>
      </p:sp>
      <p:sp>
        <p:nvSpPr>
          <p:cNvPr id="53" name="五角星 52"/>
          <p:cNvSpPr/>
          <p:nvPr/>
        </p:nvSpPr>
        <p:spPr bwMode="auto">
          <a:xfrm>
            <a:off x="4786313" y="3481994"/>
            <a:ext cx="368300" cy="400050"/>
          </a:xfrm>
          <a:prstGeom prst="star5">
            <a:avLst/>
          </a:prstGeom>
          <a:solidFill>
            <a:srgbClr val="92D050"/>
          </a:solidFill>
          <a:ln w="9525" cap="flat" cmpd="sng" algn="ctr">
            <a:solidFill>
              <a:schemeClr val="tx1"/>
            </a:solidFill>
            <a:prstDash val="solid"/>
            <a:round/>
            <a:headEnd type="none" w="med" len="med"/>
            <a:tailEnd type="none" w="med" len="med"/>
          </a:ln>
          <a:effectLst/>
        </p:spPr>
        <p:txBody>
          <a:bodyPr/>
          <a:lstStyle/>
          <a:p>
            <a:pPr indent="1588" algn="ctr">
              <a:spcBef>
                <a:spcPct val="20000"/>
              </a:spcBef>
              <a:buFont typeface="Wingdings" pitchFamily="2" charset="2"/>
              <a:buNone/>
              <a:defRPr/>
            </a:pPr>
            <a:endParaRPr lang="zh-CN" altLang="en-US" sz="1400">
              <a:solidFill>
                <a:schemeClr val="tx1"/>
              </a:solidFill>
              <a:latin typeface="黑体" pitchFamily="2" charset="-122"/>
              <a:ea typeface="黑体" pitchFamily="2" charset="-122"/>
            </a:endParaRPr>
          </a:p>
        </p:txBody>
      </p:sp>
      <p:sp>
        <p:nvSpPr>
          <p:cNvPr id="29749" name="矩形 4"/>
          <p:cNvSpPr>
            <a:spLocks noChangeArrowheads="1"/>
          </p:cNvSpPr>
          <p:nvPr/>
        </p:nvSpPr>
        <p:spPr bwMode="auto">
          <a:xfrm>
            <a:off x="5000625" y="3624869"/>
            <a:ext cx="9032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1400">
                <a:solidFill>
                  <a:schemeClr val="tx1"/>
                </a:solidFill>
                <a:latin typeface="黑体" pitchFamily="49" charset="-122"/>
                <a:ea typeface="黑体" pitchFamily="49" charset="-122"/>
              </a:rPr>
              <a:t>流通</a:t>
            </a:r>
          </a:p>
        </p:txBody>
      </p:sp>
      <p:sp>
        <p:nvSpPr>
          <p:cNvPr id="55" name="五角星 54"/>
          <p:cNvSpPr/>
          <p:nvPr/>
        </p:nvSpPr>
        <p:spPr bwMode="auto">
          <a:xfrm>
            <a:off x="4071938" y="3481994"/>
            <a:ext cx="369887" cy="400050"/>
          </a:xfrm>
          <a:prstGeom prst="star5">
            <a:avLst/>
          </a:prstGeom>
          <a:solidFill>
            <a:srgbClr val="FFCCFF"/>
          </a:solidFill>
          <a:ln w="9525" cap="flat" cmpd="sng" algn="ctr">
            <a:solidFill>
              <a:schemeClr val="tx1"/>
            </a:solidFill>
            <a:prstDash val="solid"/>
            <a:round/>
            <a:headEnd type="none" w="med" len="med"/>
            <a:tailEnd type="none" w="med" len="med"/>
          </a:ln>
          <a:effectLst/>
        </p:spPr>
        <p:txBody>
          <a:bodyPr/>
          <a:lstStyle/>
          <a:p>
            <a:pPr indent="1588" algn="ctr">
              <a:spcBef>
                <a:spcPct val="20000"/>
              </a:spcBef>
              <a:buFont typeface="Wingdings" pitchFamily="2" charset="2"/>
              <a:buNone/>
              <a:defRPr/>
            </a:pPr>
            <a:endParaRPr lang="zh-CN" altLang="en-US" sz="1400">
              <a:solidFill>
                <a:schemeClr val="tx1"/>
              </a:solidFill>
              <a:latin typeface="黑体" pitchFamily="2" charset="-122"/>
              <a:ea typeface="黑体" pitchFamily="2" charset="-122"/>
            </a:endParaRPr>
          </a:p>
        </p:txBody>
      </p:sp>
      <p:sp>
        <p:nvSpPr>
          <p:cNvPr id="29751" name="矩形 4"/>
          <p:cNvSpPr>
            <a:spLocks noChangeArrowheads="1"/>
          </p:cNvSpPr>
          <p:nvPr/>
        </p:nvSpPr>
        <p:spPr bwMode="auto">
          <a:xfrm>
            <a:off x="4140200" y="3632807"/>
            <a:ext cx="8604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1400">
                <a:solidFill>
                  <a:schemeClr val="tx1"/>
                </a:solidFill>
                <a:latin typeface="黑体" pitchFamily="49" charset="-122"/>
                <a:ea typeface="黑体" pitchFamily="49" charset="-122"/>
              </a:rPr>
              <a:t>零售</a:t>
            </a:r>
          </a:p>
        </p:txBody>
      </p:sp>
      <p:sp>
        <p:nvSpPr>
          <p:cNvPr id="57" name="五角星 56"/>
          <p:cNvSpPr/>
          <p:nvPr/>
        </p:nvSpPr>
        <p:spPr bwMode="auto">
          <a:xfrm>
            <a:off x="4357688" y="2338994"/>
            <a:ext cx="369887" cy="400050"/>
          </a:xfrm>
          <a:prstGeom prst="star5">
            <a:avLst/>
          </a:prstGeom>
          <a:solidFill>
            <a:srgbClr val="FFC000"/>
          </a:solidFill>
          <a:ln w="9525" cap="flat" cmpd="sng" algn="ctr">
            <a:solidFill>
              <a:schemeClr val="tx1"/>
            </a:solidFill>
            <a:prstDash val="solid"/>
            <a:round/>
            <a:headEnd type="none" w="med" len="med"/>
            <a:tailEnd type="none" w="med" len="med"/>
          </a:ln>
          <a:effectLst/>
        </p:spPr>
        <p:txBody>
          <a:bodyPr/>
          <a:lstStyle/>
          <a:p>
            <a:pPr indent="1588" algn="ctr">
              <a:spcBef>
                <a:spcPct val="20000"/>
              </a:spcBef>
              <a:buFont typeface="Wingdings" pitchFamily="2" charset="2"/>
              <a:buNone/>
              <a:defRPr/>
            </a:pPr>
            <a:endParaRPr lang="zh-CN" altLang="en-US" sz="1400">
              <a:solidFill>
                <a:schemeClr val="tx1"/>
              </a:solidFill>
              <a:latin typeface="黑体" pitchFamily="2" charset="-122"/>
              <a:ea typeface="黑体" pitchFamily="2" charset="-122"/>
            </a:endParaRPr>
          </a:p>
        </p:txBody>
      </p:sp>
      <p:sp>
        <p:nvSpPr>
          <p:cNvPr id="29753" name="矩形 4"/>
          <p:cNvSpPr>
            <a:spLocks noChangeArrowheads="1"/>
          </p:cNvSpPr>
          <p:nvPr/>
        </p:nvSpPr>
        <p:spPr bwMode="auto">
          <a:xfrm>
            <a:off x="4500563" y="2410432"/>
            <a:ext cx="8620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1400">
                <a:solidFill>
                  <a:schemeClr val="tx1"/>
                </a:solidFill>
                <a:latin typeface="黑体" pitchFamily="49" charset="-122"/>
                <a:ea typeface="黑体" pitchFamily="49" charset="-122"/>
              </a:rPr>
              <a:t>制造</a:t>
            </a:r>
          </a:p>
        </p:txBody>
      </p:sp>
    </p:spTree>
    <p:extLst>
      <p:ext uri="{BB962C8B-B14F-4D97-AF65-F5344CB8AC3E}">
        <p14:creationId xmlns:p14="http://schemas.microsoft.com/office/powerpoint/2010/main" val="16103045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444" y="324290"/>
            <a:ext cx="4134465" cy="523220"/>
          </a:xfrm>
          <a:prstGeom prst="rect">
            <a:avLst/>
          </a:prstGeom>
          <a:noFill/>
        </p:spPr>
        <p:txBody>
          <a:bodyPr wrap="none" rtlCol="0">
            <a:spAutoFit/>
          </a:bodyPr>
          <a:lstStyle/>
          <a:p>
            <a:pPr algn="ctr" eaLnBrk="0" hangingPunct="0"/>
            <a:r>
              <a:rPr lang="zh-CN" altLang="en-US" sz="2800" dirty="0">
                <a:solidFill>
                  <a:srgbClr val="0070C0"/>
                </a:solidFill>
                <a:latin typeface="微软雅黑" pitchFamily="34" charset="-122"/>
                <a:ea typeface="微软雅黑" pitchFamily="34" charset="-122"/>
                <a:cs typeface="+mj-cs"/>
                <a:sym typeface="Calibri" pitchFamily="34" charset="0"/>
              </a:rPr>
              <a:t>大数据</a:t>
            </a:r>
            <a:r>
              <a:rPr lang="zh-CN" altLang="en-US" sz="2800" dirty="0" smtClean="0">
                <a:solidFill>
                  <a:srgbClr val="0070C0"/>
                </a:solidFill>
                <a:latin typeface="微软雅黑" pitchFamily="34" charset="-122"/>
                <a:ea typeface="微软雅黑" pitchFamily="34" charset="-122"/>
                <a:cs typeface="+mj-cs"/>
                <a:sym typeface="Calibri" pitchFamily="34" charset="0"/>
              </a:rPr>
              <a:t>挑战安全道德底限</a:t>
            </a:r>
            <a:endParaRPr lang="en-US" altLang="zh-CN" sz="2800" dirty="0">
              <a:solidFill>
                <a:srgbClr val="0070C0"/>
              </a:solidFill>
              <a:latin typeface="微软雅黑" pitchFamily="34" charset="-122"/>
              <a:ea typeface="微软雅黑" pitchFamily="34" charset="-122"/>
              <a:cs typeface="+mj-cs"/>
              <a:sym typeface="Calibri" pitchFamily="34" charset="0"/>
            </a:endParaRPr>
          </a:p>
        </p:txBody>
      </p:sp>
      <p:sp>
        <p:nvSpPr>
          <p:cNvPr id="3" name="TextBox 2"/>
          <p:cNvSpPr txBox="1"/>
          <p:nvPr/>
        </p:nvSpPr>
        <p:spPr>
          <a:xfrm>
            <a:off x="387404" y="1196752"/>
            <a:ext cx="7929011"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600" dirty="0" smtClean="0">
                <a:latin typeface="微软雅黑" pitchFamily="34" charset="-122"/>
                <a:ea typeface="微软雅黑" pitchFamily="34" charset="-122"/>
              </a:rPr>
              <a:t>诸多领域的问题亟待解决，最重要的是每个人的信息都被互联网所记录和保留了下来，并且进行加工和利用，为人所用，而这正是我们所担忧的信息安全隐患！</a:t>
            </a:r>
            <a:endParaRPr lang="zh-CN" altLang="en-US" sz="1600" dirty="0">
              <a:latin typeface="微软雅黑" pitchFamily="34" charset="-122"/>
              <a:ea typeface="微软雅黑" pitchFamily="34" charset="-122"/>
            </a:endParaRPr>
          </a:p>
        </p:txBody>
      </p:sp>
      <p:sp>
        <p:nvSpPr>
          <p:cNvPr id="4" name="矩形 3"/>
          <p:cNvSpPr/>
          <p:nvPr/>
        </p:nvSpPr>
        <p:spPr>
          <a:xfrm>
            <a:off x="709826" y="1988840"/>
            <a:ext cx="5014302" cy="3908762"/>
          </a:xfrm>
          <a:prstGeom prst="rect">
            <a:avLst/>
          </a:prstGeom>
        </p:spPr>
        <p:txBody>
          <a:bodyPr wrap="square">
            <a:spAutoFit/>
          </a:bodyPr>
          <a:lstStyle/>
          <a:p>
            <a:r>
              <a:rPr lang="zh-CN" altLang="en-US" sz="1600" b="1" dirty="0">
                <a:latin typeface="微软雅黑" pitchFamily="34" charset="-122"/>
                <a:ea typeface="微软雅黑" pitchFamily="34" charset="-122"/>
              </a:rPr>
              <a:t>更多的隐私、安全性</a:t>
            </a:r>
            <a:r>
              <a:rPr lang="zh-CN" altLang="en-US" sz="1600" b="1" dirty="0" smtClean="0">
                <a:latin typeface="微软雅黑" pitchFamily="34" charset="-122"/>
                <a:ea typeface="微软雅黑" pitchFamily="34" charset="-122"/>
              </a:rPr>
              <a:t>问题：我们的隐私被二次利用了</a:t>
            </a:r>
            <a:endParaRPr lang="en-US" altLang="zh-CN" sz="1600" b="1"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多少</a:t>
            </a:r>
            <a:r>
              <a:rPr lang="zh-CN" altLang="en-US" sz="1400" dirty="0">
                <a:latin typeface="微软雅黑" pitchFamily="34" charset="-122"/>
                <a:ea typeface="微软雅黑" pitchFamily="34" charset="-122"/>
              </a:rPr>
              <a:t>密码和账号是因为“社交网络”流出去的</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85750" indent="-285750">
              <a:buFont typeface="Arial" pitchFamily="34" charset="0"/>
              <a:buChar char="•"/>
            </a:pPr>
            <a:endParaRPr lang="zh-CN" altLang="en-US" sz="1400" dirty="0">
              <a:latin typeface="微软雅黑" pitchFamily="34" charset="-122"/>
              <a:ea typeface="微软雅黑" pitchFamily="34" charset="-122"/>
            </a:endParaRPr>
          </a:p>
          <a:p>
            <a:pPr marL="285750" indent="-285750">
              <a:buFont typeface="Arial" pitchFamily="34" charset="0"/>
              <a:buChar char="•"/>
            </a:pPr>
            <a:r>
              <a:rPr lang="en-US" altLang="zh-CN" sz="1400" dirty="0" smtClean="0">
                <a:latin typeface="微软雅黑" pitchFamily="34" charset="-122"/>
                <a:ea typeface="微软雅黑" pitchFamily="34" charset="-122"/>
              </a:rPr>
              <a:t>3Q</a:t>
            </a:r>
            <a:r>
              <a:rPr lang="zh-CN" altLang="en-US" sz="1400" dirty="0" smtClean="0">
                <a:latin typeface="微软雅黑" pitchFamily="34" charset="-122"/>
                <a:ea typeface="微软雅黑" pitchFamily="34" charset="-122"/>
              </a:rPr>
              <a:t>大战：没有最黑，只有更黑</a:t>
            </a:r>
            <a:endParaRPr lang="en-US" altLang="zh-CN" sz="1400" dirty="0" smtClean="0">
              <a:latin typeface="微软雅黑" pitchFamily="34" charset="-122"/>
              <a:ea typeface="微软雅黑" pitchFamily="34" charset="-122"/>
            </a:endParaRPr>
          </a:p>
          <a:p>
            <a:pPr marL="285750" indent="-285750">
              <a:buFont typeface="Arial" pitchFamily="34" charset="0"/>
              <a:buChar char="•"/>
            </a:pPr>
            <a:r>
              <a:rPr lang="en-US" altLang="zh-CN" sz="1400" dirty="0" smtClean="0">
                <a:latin typeface="微软雅黑" pitchFamily="34" charset="-122"/>
                <a:ea typeface="微软雅黑" pitchFamily="34" charset="-122"/>
              </a:rPr>
              <a:t>2011</a:t>
            </a:r>
            <a:r>
              <a:rPr lang="zh-CN" altLang="en-US" sz="1400" dirty="0">
                <a:latin typeface="微软雅黑" pitchFamily="34" charset="-122"/>
                <a:ea typeface="微软雅黑" pitchFamily="34" charset="-122"/>
              </a:rPr>
              <a:t>年</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月索尼的系统漏洞导致</a:t>
            </a:r>
            <a:r>
              <a:rPr lang="en-US" altLang="zh-CN" sz="1400" dirty="0">
                <a:latin typeface="微软雅黑" pitchFamily="34" charset="-122"/>
                <a:ea typeface="微软雅黑" pitchFamily="34" charset="-122"/>
              </a:rPr>
              <a:t>7700</a:t>
            </a:r>
            <a:r>
              <a:rPr lang="zh-CN" altLang="en-US" sz="1400" dirty="0">
                <a:latin typeface="微软雅黑" pitchFamily="34" charset="-122"/>
                <a:ea typeface="微软雅黑" pitchFamily="34" charset="-122"/>
              </a:rPr>
              <a:t>万用户资料</a:t>
            </a:r>
            <a:r>
              <a:rPr lang="zh-CN" altLang="en-US" sz="1400" dirty="0" smtClean="0">
                <a:latin typeface="微软雅黑" pitchFamily="34" charset="-122"/>
                <a:ea typeface="微软雅黑" pitchFamily="34" charset="-122"/>
              </a:rPr>
              <a:t>失窃</a:t>
            </a:r>
            <a:endParaRPr lang="en-US" altLang="zh-CN" sz="1400" dirty="0" smtClean="0">
              <a:latin typeface="微软雅黑" pitchFamily="34" charset="-122"/>
              <a:ea typeface="微软雅黑" pitchFamily="34" charset="-122"/>
            </a:endParaRPr>
          </a:p>
          <a:p>
            <a:pPr marL="285750" indent="-285750">
              <a:buFont typeface="Arial" pitchFamily="34" charset="0"/>
              <a:buChar char="•"/>
            </a:pPr>
            <a:endParaRPr lang="zh-CN" altLang="en-US" sz="1400" dirty="0">
              <a:latin typeface="微软雅黑" pitchFamily="34" charset="-122"/>
              <a:ea typeface="微软雅黑" pitchFamily="34" charset="-122"/>
            </a:endParaRPr>
          </a:p>
          <a:p>
            <a:pPr marL="285750" indent="-285750">
              <a:buFont typeface="Arial" pitchFamily="34" charset="0"/>
              <a:buChar char="•"/>
            </a:pPr>
            <a:r>
              <a:rPr lang="en-US" altLang="zh-CN" sz="1400" dirty="0" smtClean="0">
                <a:latin typeface="微软雅黑" pitchFamily="34" charset="-122"/>
                <a:ea typeface="微软雅黑" pitchFamily="34" charset="-122"/>
              </a:rPr>
              <a:t>2011</a:t>
            </a:r>
            <a:r>
              <a:rPr lang="zh-CN" altLang="en-US" sz="1400" dirty="0">
                <a:latin typeface="微软雅黑" pitchFamily="34" charset="-122"/>
                <a:ea typeface="微软雅黑" pitchFamily="34" charset="-122"/>
              </a:rPr>
              <a:t>年</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月，</a:t>
            </a:r>
            <a:r>
              <a:rPr lang="en-US" altLang="zh-CN" sz="1400" dirty="0" err="1">
                <a:latin typeface="微软雅黑" pitchFamily="34" charset="-122"/>
                <a:ea typeface="微软雅黑" pitchFamily="34" charset="-122"/>
              </a:rPr>
              <a:t>iOS</a:t>
            </a:r>
            <a:r>
              <a:rPr lang="zh-CN" altLang="en-US" sz="1400" dirty="0">
                <a:latin typeface="微软雅黑" pitchFamily="34" charset="-122"/>
                <a:ea typeface="微软雅黑" pitchFamily="34" charset="-122"/>
              </a:rPr>
              <a:t>被发现会按照时间顺序记录用户的位置坐标</a:t>
            </a:r>
            <a:r>
              <a:rPr lang="zh-CN" altLang="en-US" sz="1400" dirty="0" smtClean="0">
                <a:latin typeface="微软雅黑" pitchFamily="34" charset="-122"/>
                <a:ea typeface="微软雅黑" pitchFamily="34" charset="-122"/>
              </a:rPr>
              <a:t>信息</a:t>
            </a:r>
            <a:endParaRPr lang="en-US" altLang="zh-CN" sz="1400" dirty="0" smtClean="0">
              <a:latin typeface="微软雅黑" pitchFamily="34" charset="-122"/>
              <a:ea typeface="微软雅黑" pitchFamily="34" charset="-122"/>
            </a:endParaRPr>
          </a:p>
          <a:p>
            <a:pPr marL="285750" indent="-285750">
              <a:buFont typeface="Arial" pitchFamily="34" charset="0"/>
              <a:buChar char="•"/>
            </a:pPr>
            <a:endParaRPr lang="zh-CN" altLang="en-US" sz="1400" dirty="0">
              <a:latin typeface="微软雅黑" pitchFamily="34" charset="-122"/>
              <a:ea typeface="微软雅黑" pitchFamily="34" charset="-122"/>
            </a:endParaRPr>
          </a:p>
          <a:p>
            <a:pPr marL="285750" indent="-285750">
              <a:buFont typeface="Arial" pitchFamily="34" charset="0"/>
              <a:buChar char="•"/>
            </a:pPr>
            <a:r>
              <a:rPr lang="en-US" altLang="zh-CN" sz="1400" dirty="0" smtClean="0">
                <a:latin typeface="微软雅黑" pitchFamily="34" charset="-122"/>
                <a:ea typeface="微软雅黑" pitchFamily="34" charset="-122"/>
              </a:rPr>
              <a:t>2011</a:t>
            </a:r>
            <a:r>
              <a:rPr lang="zh-CN" altLang="en-US" sz="1400" dirty="0">
                <a:latin typeface="微软雅黑" pitchFamily="34" charset="-122"/>
                <a:ea typeface="微软雅黑" pitchFamily="34" charset="-122"/>
              </a:rPr>
              <a:t>年</a:t>
            </a:r>
            <a:r>
              <a:rPr lang="en-US" altLang="zh-CN" sz="1400" dirty="0">
                <a:latin typeface="微软雅黑" pitchFamily="34" charset="-122"/>
                <a:ea typeface="微软雅黑" pitchFamily="34" charset="-122"/>
              </a:rPr>
              <a:t>CSDN</a:t>
            </a:r>
            <a:r>
              <a:rPr lang="zh-CN" altLang="en-US" sz="1400" dirty="0">
                <a:latin typeface="微软雅黑" pitchFamily="34" charset="-122"/>
                <a:ea typeface="微软雅黑" pitchFamily="34" charset="-122"/>
              </a:rPr>
              <a:t>密码泄露</a:t>
            </a:r>
            <a:r>
              <a:rPr lang="zh-CN" altLang="en-US" sz="1400" dirty="0" smtClean="0">
                <a:latin typeface="微软雅黑" pitchFamily="34" charset="-122"/>
                <a:ea typeface="微软雅黑" pitchFamily="34" charset="-122"/>
              </a:rPr>
              <a:t>事件</a:t>
            </a:r>
            <a:endParaRPr lang="en-US" altLang="zh-CN" sz="1400" dirty="0" smtClean="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移动大数据：隐私</a:t>
            </a:r>
            <a:r>
              <a:rPr lang="zh-CN" altLang="en-US" sz="1400" smtClean="0">
                <a:latin typeface="微软雅黑" pitchFamily="34" charset="-122"/>
                <a:ea typeface="微软雅黑" pitchFamily="34" charset="-122"/>
              </a:rPr>
              <a:t>的黑</a:t>
            </a:r>
            <a:endParaRPr lang="en-US" altLang="zh-CN" sz="1400"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r>
              <a:rPr lang="en-US" altLang="zh-CN" sz="1400" dirty="0" smtClean="0">
                <a:latin typeface="微软雅黑" pitchFamily="34" charset="-122"/>
                <a:ea typeface="微软雅黑" pitchFamily="34" charset="-122"/>
              </a:rPr>
              <a:t>…</a:t>
            </a:r>
          </a:p>
          <a:p>
            <a:endParaRPr lang="en-US" altLang="zh-CN" sz="1600" u="sng" dirty="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眼下中国互联网热门的话题之一就是互联网实名制问题，我愿意相信这是个好事。毕竟我们如果明着亮出自己的身份，互联网才能对我们的隐私给予更好保护。</a:t>
            </a:r>
            <a:endParaRPr lang="zh-CN" altLang="en-US" sz="1600" b="1" dirty="0">
              <a:latin typeface="微软雅黑" pitchFamily="34" charset="-122"/>
              <a:ea typeface="微软雅黑"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016" y="3284984"/>
            <a:ext cx="3260627" cy="2859587"/>
          </a:xfrm>
          <a:prstGeom prst="rect">
            <a:avLst/>
          </a:prstGeom>
        </p:spPr>
      </p:pic>
    </p:spTree>
    <p:extLst>
      <p:ext uri="{BB962C8B-B14F-4D97-AF65-F5344CB8AC3E}">
        <p14:creationId xmlns:p14="http://schemas.microsoft.com/office/powerpoint/2010/main" val="335651753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1458"/>
            <a:ext cx="9144000" cy="356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188640"/>
            <a:ext cx="3057247" cy="523220"/>
          </a:xfrm>
          <a:prstGeom prst="rect">
            <a:avLst/>
          </a:prstGeom>
          <a:noFill/>
        </p:spPr>
        <p:txBody>
          <a:bodyPr wrap="none" rtlCol="0">
            <a:spAutoFit/>
          </a:bodyPr>
          <a:lstStyle/>
          <a:p>
            <a:pPr algn="ctr" eaLnBrk="0" hangingPunct="0"/>
            <a:r>
              <a:rPr lang="zh-CN" altLang="en-US" sz="2800" dirty="0">
                <a:solidFill>
                  <a:srgbClr val="0070C0"/>
                </a:solidFill>
                <a:latin typeface="微软雅黑" pitchFamily="34" charset="-122"/>
                <a:ea typeface="微软雅黑" pitchFamily="34" charset="-122"/>
                <a:cs typeface="+mj-cs"/>
                <a:sym typeface="Calibri" pitchFamily="34" charset="0"/>
              </a:rPr>
              <a:t>大</a:t>
            </a:r>
            <a:r>
              <a:rPr lang="zh-CN" altLang="en-US" sz="2800" dirty="0" smtClean="0">
                <a:solidFill>
                  <a:srgbClr val="0070C0"/>
                </a:solidFill>
                <a:latin typeface="微软雅黑" pitchFamily="34" charset="-122"/>
                <a:ea typeface="微软雅黑" pitchFamily="34" charset="-122"/>
                <a:cs typeface="+mj-cs"/>
                <a:sym typeface="Calibri" pitchFamily="34" charset="0"/>
              </a:rPr>
              <a:t>数据与国家安全</a:t>
            </a:r>
            <a:endParaRPr lang="zh-CN" altLang="en-US" sz="2800" dirty="0">
              <a:solidFill>
                <a:srgbClr val="0070C0"/>
              </a:solidFill>
              <a:latin typeface="微软雅黑" pitchFamily="34" charset="-122"/>
              <a:ea typeface="微软雅黑" pitchFamily="34" charset="-122"/>
              <a:cs typeface="+mj-cs"/>
              <a:sym typeface="Calibri" pitchFamily="34" charset="0"/>
            </a:endParaRPr>
          </a:p>
        </p:txBody>
      </p:sp>
    </p:spTree>
    <p:extLst>
      <p:ext uri="{BB962C8B-B14F-4D97-AF65-F5344CB8AC3E}">
        <p14:creationId xmlns:p14="http://schemas.microsoft.com/office/powerpoint/2010/main" val="14614651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图示 19"/>
          <p:cNvGraphicFramePr/>
          <p:nvPr>
            <p:extLst>
              <p:ext uri="{D42A27DB-BD31-4B8C-83A1-F6EECF244321}">
                <p14:modId xmlns:p14="http://schemas.microsoft.com/office/powerpoint/2010/main" val="450980035"/>
              </p:ext>
            </p:extLst>
          </p:nvPr>
        </p:nvGraphicFramePr>
        <p:xfrm>
          <a:off x="-1116632" y="1412776"/>
          <a:ext cx="7596844" cy="4870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标题 1"/>
          <p:cNvSpPr txBox="1">
            <a:spLocks/>
          </p:cNvSpPr>
          <p:nvPr/>
        </p:nvSpPr>
        <p:spPr>
          <a:xfrm>
            <a:off x="16148" y="116632"/>
            <a:ext cx="8229600" cy="1143000"/>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r>
              <a:rPr lang="zh-CN" altLang="en-US" sz="3600" dirty="0" smtClean="0">
                <a:solidFill>
                  <a:srgbClr val="0070C0"/>
                </a:solidFill>
                <a:latin typeface="黑体" pitchFamily="49" charset="-122"/>
                <a:ea typeface="黑体" pitchFamily="49" charset="-122"/>
              </a:rPr>
              <a:t>中国</a:t>
            </a:r>
            <a:r>
              <a:rPr lang="en-US" altLang="zh-CN" sz="3600" dirty="0" smtClean="0">
                <a:solidFill>
                  <a:srgbClr val="0070C0"/>
                </a:solidFill>
                <a:latin typeface="黑体" pitchFamily="49" charset="-122"/>
                <a:ea typeface="黑体" pitchFamily="49" charset="-122"/>
              </a:rPr>
              <a:t>IT</a:t>
            </a:r>
            <a:r>
              <a:rPr lang="zh-CN" altLang="en-US" sz="3600" dirty="0" smtClean="0">
                <a:solidFill>
                  <a:srgbClr val="0070C0"/>
                </a:solidFill>
                <a:latin typeface="黑体" pitchFamily="49" charset="-122"/>
                <a:ea typeface="黑体" pitchFamily="49" charset="-122"/>
              </a:rPr>
              <a:t>产业：未来发展阵型</a:t>
            </a:r>
            <a:endParaRPr lang="zh-CN" altLang="en-US" sz="3600" dirty="0">
              <a:solidFill>
                <a:srgbClr val="0070C0"/>
              </a:solidFill>
              <a:latin typeface="黑体" pitchFamily="49" charset="-122"/>
              <a:ea typeface="黑体" pitchFamily="49" charset="-122"/>
            </a:endParaRPr>
          </a:p>
        </p:txBody>
      </p:sp>
      <p:sp>
        <p:nvSpPr>
          <p:cNvPr id="22" name="矩形 21"/>
          <p:cNvSpPr/>
          <p:nvPr/>
        </p:nvSpPr>
        <p:spPr>
          <a:xfrm>
            <a:off x="5364088" y="1988840"/>
            <a:ext cx="4572000" cy="3970318"/>
          </a:xfrm>
          <a:prstGeom prst="rect">
            <a:avLst/>
          </a:prstGeom>
        </p:spPr>
        <p:txBody>
          <a:bodyPr>
            <a:spAutoFit/>
          </a:bodyPr>
          <a:lstStyle/>
          <a:p>
            <a:pPr marL="285750" indent="-285750">
              <a:lnSpc>
                <a:spcPct val="150000"/>
              </a:lnSpc>
              <a:buFont typeface="Arial" pitchFamily="34" charset="0"/>
              <a:buChar char="•"/>
            </a:pPr>
            <a:r>
              <a:rPr lang="zh-CN" altLang="en-US" sz="2400" b="1" dirty="0" smtClean="0">
                <a:solidFill>
                  <a:schemeClr val="accent1">
                    <a:lumMod val="50000"/>
                  </a:schemeClr>
                </a:solidFill>
                <a:latin typeface="黑体" pitchFamily="49" charset="-122"/>
                <a:ea typeface="黑体" pitchFamily="49" charset="-122"/>
              </a:rPr>
              <a:t>应用</a:t>
            </a:r>
            <a:r>
              <a:rPr lang="zh-CN" altLang="en-US" sz="2400" b="1" dirty="0">
                <a:solidFill>
                  <a:schemeClr val="accent1">
                    <a:lumMod val="50000"/>
                  </a:schemeClr>
                </a:solidFill>
                <a:latin typeface="黑体" pitchFamily="49" charset="-122"/>
                <a:ea typeface="黑体" pitchFamily="49" charset="-122"/>
              </a:rPr>
              <a:t>为导向</a:t>
            </a:r>
            <a:endParaRPr lang="en-US" altLang="zh-CN" sz="2400" b="1" dirty="0">
              <a:solidFill>
                <a:schemeClr val="accent1">
                  <a:lumMod val="50000"/>
                </a:schemeClr>
              </a:solidFill>
              <a:latin typeface="黑体" pitchFamily="49" charset="-122"/>
              <a:ea typeface="黑体" pitchFamily="49" charset="-122"/>
            </a:endParaRPr>
          </a:p>
          <a:p>
            <a:pPr marL="285750" indent="-285750">
              <a:lnSpc>
                <a:spcPct val="150000"/>
              </a:lnSpc>
              <a:buFont typeface="Arial" pitchFamily="34" charset="0"/>
              <a:buChar char="•"/>
            </a:pPr>
            <a:r>
              <a:rPr lang="zh-CN" altLang="en-US" sz="2400" b="1" dirty="0">
                <a:solidFill>
                  <a:schemeClr val="accent1">
                    <a:lumMod val="50000"/>
                  </a:schemeClr>
                </a:solidFill>
                <a:latin typeface="黑体" pitchFamily="49" charset="-122"/>
                <a:ea typeface="黑体" pitchFamily="49" charset="-122"/>
              </a:rPr>
              <a:t>大数据</a:t>
            </a:r>
            <a:r>
              <a:rPr lang="zh-CN" altLang="en-US" sz="2400" b="1" dirty="0" smtClean="0">
                <a:solidFill>
                  <a:schemeClr val="accent1">
                    <a:lumMod val="50000"/>
                  </a:schemeClr>
                </a:solidFill>
                <a:latin typeface="黑体" pitchFamily="49" charset="-122"/>
                <a:ea typeface="黑体" pitchFamily="49" charset="-122"/>
              </a:rPr>
              <a:t>为业务引擎</a:t>
            </a:r>
            <a:endParaRPr lang="en-US" altLang="zh-CN" sz="2400" b="1" dirty="0">
              <a:solidFill>
                <a:schemeClr val="accent1">
                  <a:lumMod val="50000"/>
                </a:schemeClr>
              </a:solidFill>
              <a:latin typeface="黑体" pitchFamily="49" charset="-122"/>
              <a:ea typeface="黑体" pitchFamily="49" charset="-122"/>
            </a:endParaRPr>
          </a:p>
          <a:p>
            <a:pPr marL="285750" indent="-285750">
              <a:lnSpc>
                <a:spcPct val="150000"/>
              </a:lnSpc>
              <a:buFont typeface="Arial" pitchFamily="34" charset="0"/>
              <a:buChar char="•"/>
            </a:pPr>
            <a:r>
              <a:rPr lang="zh-CN" altLang="en-US" sz="2400" b="1" dirty="0">
                <a:solidFill>
                  <a:schemeClr val="accent1">
                    <a:lumMod val="50000"/>
                  </a:schemeClr>
                </a:solidFill>
                <a:latin typeface="黑体" pitchFamily="49" charset="-122"/>
                <a:ea typeface="黑体" pitchFamily="49" charset="-122"/>
              </a:rPr>
              <a:t>云计算</a:t>
            </a:r>
            <a:r>
              <a:rPr lang="zh-CN" altLang="en-US" sz="2400" b="1" dirty="0" smtClean="0">
                <a:solidFill>
                  <a:schemeClr val="accent1">
                    <a:lumMod val="50000"/>
                  </a:schemeClr>
                </a:solidFill>
                <a:latin typeface="黑体" pitchFamily="49" charset="-122"/>
                <a:ea typeface="黑体" pitchFamily="49" charset="-122"/>
              </a:rPr>
              <a:t>为基础支撑</a:t>
            </a:r>
            <a:endParaRPr lang="en-US" altLang="zh-CN" sz="2400" b="1" dirty="0" smtClean="0">
              <a:solidFill>
                <a:schemeClr val="accent1">
                  <a:lumMod val="50000"/>
                </a:schemeClr>
              </a:solidFill>
              <a:latin typeface="黑体" pitchFamily="49" charset="-122"/>
              <a:ea typeface="黑体" pitchFamily="49" charset="-122"/>
            </a:endParaRPr>
          </a:p>
          <a:p>
            <a:pPr marL="285750" indent="-285750">
              <a:lnSpc>
                <a:spcPct val="150000"/>
              </a:lnSpc>
              <a:buFont typeface="Arial" pitchFamily="34" charset="0"/>
              <a:buChar char="•"/>
            </a:pPr>
            <a:r>
              <a:rPr lang="zh-CN" altLang="en-US" sz="2400" b="1" dirty="0" smtClean="0">
                <a:solidFill>
                  <a:schemeClr val="accent1">
                    <a:lumMod val="50000"/>
                  </a:schemeClr>
                </a:solidFill>
                <a:latin typeface="黑体" pitchFamily="49" charset="-122"/>
                <a:ea typeface="黑体" pitchFamily="49" charset="-122"/>
              </a:rPr>
              <a:t>移动互联网为带动</a:t>
            </a:r>
            <a:endParaRPr lang="en-US" altLang="zh-CN" sz="2400" b="1" dirty="0" smtClean="0">
              <a:solidFill>
                <a:schemeClr val="accent1">
                  <a:lumMod val="50000"/>
                </a:schemeClr>
              </a:solidFill>
              <a:latin typeface="黑体" pitchFamily="49" charset="-122"/>
              <a:ea typeface="黑体" pitchFamily="49" charset="-122"/>
            </a:endParaRPr>
          </a:p>
          <a:p>
            <a:pPr marL="285750" indent="-285750">
              <a:lnSpc>
                <a:spcPct val="150000"/>
              </a:lnSpc>
              <a:buFont typeface="Arial" pitchFamily="34" charset="0"/>
              <a:buChar char="•"/>
            </a:pPr>
            <a:r>
              <a:rPr lang="zh-CN" altLang="en-US" sz="2400" b="1" dirty="0" smtClean="0">
                <a:solidFill>
                  <a:schemeClr val="accent1">
                    <a:lumMod val="50000"/>
                  </a:schemeClr>
                </a:solidFill>
                <a:latin typeface="黑体" pitchFamily="49" charset="-122"/>
                <a:ea typeface="黑体" pitchFamily="49" charset="-122"/>
              </a:rPr>
              <a:t>社交网络为纽带</a:t>
            </a:r>
            <a:endParaRPr lang="en-US" altLang="zh-CN" sz="2400" b="1" dirty="0" smtClean="0">
              <a:solidFill>
                <a:schemeClr val="accent1">
                  <a:lumMod val="50000"/>
                </a:schemeClr>
              </a:solidFill>
              <a:latin typeface="黑体" pitchFamily="49" charset="-122"/>
              <a:ea typeface="黑体" pitchFamily="49" charset="-122"/>
            </a:endParaRPr>
          </a:p>
          <a:p>
            <a:pPr marL="285750" indent="-285750">
              <a:lnSpc>
                <a:spcPct val="150000"/>
              </a:lnSpc>
              <a:buFont typeface="Arial" pitchFamily="34" charset="0"/>
              <a:buChar char="•"/>
            </a:pPr>
            <a:r>
              <a:rPr lang="zh-CN" altLang="en-US" sz="2400" b="1" dirty="0" smtClean="0">
                <a:solidFill>
                  <a:schemeClr val="accent1">
                    <a:lumMod val="50000"/>
                  </a:schemeClr>
                </a:solidFill>
                <a:latin typeface="黑体" pitchFamily="49" charset="-122"/>
                <a:ea typeface="黑体" pitchFamily="49" charset="-122"/>
              </a:rPr>
              <a:t>电子政务为引领</a:t>
            </a:r>
            <a:endParaRPr lang="en-US" altLang="zh-CN" sz="2400" b="1" dirty="0" smtClean="0">
              <a:solidFill>
                <a:schemeClr val="accent1">
                  <a:lumMod val="50000"/>
                </a:schemeClr>
              </a:solidFill>
              <a:latin typeface="黑体" pitchFamily="49" charset="-122"/>
              <a:ea typeface="黑体" pitchFamily="49" charset="-122"/>
            </a:endParaRPr>
          </a:p>
          <a:p>
            <a:pPr marL="285750" indent="-285750">
              <a:lnSpc>
                <a:spcPct val="150000"/>
              </a:lnSpc>
              <a:buFont typeface="Arial" pitchFamily="34" charset="0"/>
              <a:buChar char="•"/>
            </a:pPr>
            <a:r>
              <a:rPr lang="zh-CN" altLang="en-US" sz="2400" b="1" dirty="0" smtClean="0">
                <a:solidFill>
                  <a:schemeClr val="accent1">
                    <a:lumMod val="50000"/>
                  </a:schemeClr>
                </a:solidFill>
                <a:latin typeface="黑体" pitchFamily="49" charset="-122"/>
                <a:ea typeface="黑体" pitchFamily="49" charset="-122"/>
              </a:rPr>
              <a:t>电子商务为增长点</a:t>
            </a:r>
            <a:endParaRPr lang="zh-CN" altLang="en-US" sz="2400" b="1" dirty="0">
              <a:solidFill>
                <a:schemeClr val="accent1">
                  <a:lumMod val="50000"/>
                </a:schemeClr>
              </a:solidFill>
              <a:latin typeface="黑体" pitchFamily="49" charset="-122"/>
              <a:ea typeface="黑体" pitchFamily="49" charset="-122"/>
            </a:endParaRPr>
          </a:p>
        </p:txBody>
      </p:sp>
    </p:spTree>
    <p:extLst>
      <p:ext uri="{BB962C8B-B14F-4D97-AF65-F5344CB8AC3E}">
        <p14:creationId xmlns:p14="http://schemas.microsoft.com/office/powerpoint/2010/main" val="88531850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403648" y="2924944"/>
            <a:ext cx="6608763" cy="704850"/>
            <a:chOff x="0" y="2377026"/>
            <a:chExt cx="7348392" cy="704339"/>
          </a:xfrm>
        </p:grpSpPr>
        <p:sp>
          <p:nvSpPr>
            <p:cNvPr id="3" name="圆角矩形 2"/>
            <p:cNvSpPr/>
            <p:nvPr/>
          </p:nvSpPr>
          <p:spPr>
            <a:xfrm>
              <a:off x="0" y="2377026"/>
              <a:ext cx="7348392" cy="704339"/>
            </a:xfrm>
            <a:prstGeom prst="roundRect">
              <a:avLst/>
            </a:prstGeom>
            <a:solidFill>
              <a:schemeClr val="accent2">
                <a:lumMod val="60000"/>
                <a:lumOff val="40000"/>
              </a:schemeClr>
            </a:solidFill>
          </p:spPr>
          <p:style>
            <a:lnRef idx="2">
              <a:schemeClr val="lt1">
                <a:hueOff val="0"/>
                <a:satOff val="0"/>
                <a:lumOff val="0"/>
                <a:alphaOff val="0"/>
              </a:schemeClr>
            </a:lnRef>
            <a:fillRef idx="1">
              <a:schemeClr val="accent5">
                <a:hueOff val="-9735049"/>
                <a:satOff val="5195"/>
                <a:lumOff val="-22647"/>
                <a:alphaOff val="0"/>
              </a:schemeClr>
            </a:fillRef>
            <a:effectRef idx="0">
              <a:schemeClr val="accent5">
                <a:hueOff val="-9735049"/>
                <a:satOff val="5195"/>
                <a:lumOff val="-22647"/>
                <a:alphaOff val="0"/>
              </a:schemeClr>
            </a:effectRef>
            <a:fontRef idx="minor">
              <a:schemeClr val="lt1"/>
            </a:fontRef>
          </p:style>
        </p:sp>
        <p:sp>
          <p:nvSpPr>
            <p:cNvPr id="4" name="圆角矩形 4"/>
            <p:cNvSpPr/>
            <p:nvPr/>
          </p:nvSpPr>
          <p:spPr>
            <a:xfrm>
              <a:off x="35303" y="2411926"/>
              <a:ext cx="7277785" cy="634540"/>
            </a:xfrm>
            <a:prstGeom prst="rect">
              <a:avLst/>
            </a:prstGeom>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algn="ctr" defTabSz="1244600">
                <a:lnSpc>
                  <a:spcPct val="90000"/>
                </a:lnSpc>
                <a:spcAft>
                  <a:spcPct val="35000"/>
                </a:spcAft>
                <a:defRPr/>
              </a:pPr>
              <a:r>
                <a:rPr lang="zh-CN" altLang="en-US" sz="2800" b="1" dirty="0" smtClean="0">
                  <a:latin typeface="微软雅黑" pitchFamily="34" charset="-122"/>
                  <a:ea typeface="微软雅黑" pitchFamily="34" charset="-122"/>
                </a:rPr>
                <a:t>四、信息时代的高科技犯罪</a:t>
              </a:r>
              <a:endParaRPr lang="zh-CN" sz="28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12894023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188640"/>
            <a:ext cx="8229600" cy="714375"/>
          </a:xfrm>
          <a:prstGeom prst="rect">
            <a:avLst/>
          </a:prstGeom>
        </p:spPr>
        <p:txBody>
          <a:bodyPr/>
          <a:lstStyle/>
          <a:p>
            <a:pPr>
              <a:defRPr/>
            </a:pPr>
            <a:r>
              <a:rPr lang="zh-CN" altLang="en-US" sz="2400" dirty="0" smtClean="0">
                <a:solidFill>
                  <a:srgbClr val="0070C0"/>
                </a:solidFill>
                <a:latin typeface="微软雅黑" pitchFamily="34" charset="-122"/>
                <a:ea typeface="微软雅黑" pitchFamily="34" charset="-122"/>
                <a:cs typeface="+mj-cs"/>
              </a:rPr>
              <a:t>高科技犯罪利用信息技术手段</a:t>
            </a:r>
            <a:endParaRPr lang="zh-CN" altLang="en-US" sz="2400" dirty="0">
              <a:solidFill>
                <a:srgbClr val="0070C0"/>
              </a:solidFill>
              <a:latin typeface="微软雅黑" pitchFamily="34" charset="-122"/>
              <a:ea typeface="微软雅黑" pitchFamily="34" charset="-122"/>
              <a:cs typeface="+mj-cs"/>
            </a:endParaRPr>
          </a:p>
        </p:txBody>
      </p:sp>
      <p:sp>
        <p:nvSpPr>
          <p:cNvPr id="3" name="文本框 2"/>
          <p:cNvSpPr txBox="1"/>
          <p:nvPr/>
        </p:nvSpPr>
        <p:spPr>
          <a:xfrm>
            <a:off x="0" y="1052736"/>
            <a:ext cx="4932040" cy="5909310"/>
          </a:xfrm>
          <a:prstGeom prst="rect">
            <a:avLst/>
          </a:prstGeom>
          <a:noFill/>
        </p:spPr>
        <p:txBody>
          <a:bodyPr wrap="square" rtlCol="0">
            <a:spAutoFit/>
          </a:bodyPr>
          <a:lstStyle/>
          <a:p>
            <a:pPr>
              <a:lnSpc>
                <a:spcPct val="150000"/>
              </a:lnSpc>
            </a:pPr>
            <a:r>
              <a:rPr lang="zh-CN" altLang="en-US" dirty="0" smtClean="0">
                <a:latin typeface="黑体" panose="02010609060101010101" pitchFamily="49" charset="-122"/>
                <a:ea typeface="黑体" panose="02010609060101010101" pitchFamily="49" charset="-122"/>
              </a:rPr>
              <a:t>信息时代，高科技犯罪的技术手段</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smtClean="0">
                <a:latin typeface="黑体" panose="02010609060101010101" pitchFamily="49" charset="-122"/>
                <a:ea typeface="黑体" panose="02010609060101010101" pitchFamily="49" charset="-122"/>
              </a:rPr>
              <a:t>获取信息：互联网公开，邮件、社交工具破解</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smtClean="0">
                <a:latin typeface="黑体" panose="02010609060101010101" pitchFamily="49" charset="-122"/>
                <a:ea typeface="黑体" panose="02010609060101010101" pitchFamily="49" charset="-122"/>
              </a:rPr>
              <a:t>作案对象筛选及行为分析：电信诈骗，购买用户信息，筛选对象</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smtClean="0">
                <a:latin typeface="黑体" panose="02010609060101010101" pitchFamily="49" charset="-122"/>
                <a:ea typeface="黑体" panose="02010609060101010101" pitchFamily="49" charset="-122"/>
              </a:rPr>
              <a:t>对于案件侦破：更加强大的反</a:t>
            </a:r>
            <a:r>
              <a:rPr lang="zh-CN" altLang="en-US" dirty="0">
                <a:latin typeface="黑体" panose="02010609060101010101" pitchFamily="49" charset="-122"/>
                <a:ea typeface="黑体" panose="02010609060101010101" pitchFamily="49" charset="-122"/>
              </a:rPr>
              <a:t>侦察</a:t>
            </a:r>
            <a:r>
              <a:rPr lang="zh-CN" altLang="en-US" dirty="0" smtClean="0">
                <a:latin typeface="黑体" panose="02010609060101010101" pitchFamily="49" charset="-122"/>
                <a:ea typeface="黑体" panose="02010609060101010101" pitchFamily="49" charset="-122"/>
              </a:rPr>
              <a:t>手段，监控案件侦破。</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smtClean="0">
                <a:latin typeface="黑体" panose="02010609060101010101" pitchFamily="49" charset="-122"/>
                <a:ea typeface="黑体" panose="02010609060101010101" pitchFamily="49" charset="-122"/>
              </a:rPr>
              <a:t>犯罪的取证：利用信息技术犯罪本来取证就难，结合日志痕迹擦除</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加密手段，隐蔽性更高，定罪更加困难。</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smtClean="0">
                <a:latin typeface="黑体" panose="02010609060101010101" pitchFamily="49" charset="-122"/>
                <a:ea typeface="黑体" panose="02010609060101010101" pitchFamily="49" charset="-122"/>
              </a:rPr>
              <a:t>通讯手段：新的社交工具，微信、专用工具，取代传统通讯工具。</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smtClean="0">
                <a:latin typeface="黑体" panose="02010609060101010101" pitchFamily="49" charset="-122"/>
                <a:ea typeface="黑体" panose="02010609060101010101" pitchFamily="49" charset="-122"/>
              </a:rPr>
              <a:t>网上支付：资金转移快，流向境外，难以跟踪</a:t>
            </a:r>
            <a:endParaRPr lang="en-US" altLang="zh-CN"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4932040" y="1052736"/>
            <a:ext cx="3757755" cy="2221079"/>
          </a:xfrm>
          <a:prstGeom prst="rect">
            <a:avLst/>
          </a:prstGeom>
        </p:spPr>
      </p:pic>
      <p:pic>
        <p:nvPicPr>
          <p:cNvPr id="5" name="图片 4"/>
          <p:cNvPicPr>
            <a:picLocks noChangeAspect="1"/>
          </p:cNvPicPr>
          <p:nvPr/>
        </p:nvPicPr>
        <p:blipFill>
          <a:blip r:embed="rId3"/>
          <a:stretch>
            <a:fillRect/>
          </a:stretch>
        </p:blipFill>
        <p:spPr>
          <a:xfrm>
            <a:off x="5076056" y="3789040"/>
            <a:ext cx="3810000" cy="2543175"/>
          </a:xfrm>
          <a:prstGeom prst="rect">
            <a:avLst/>
          </a:prstGeom>
        </p:spPr>
      </p:pic>
    </p:spTree>
    <p:extLst>
      <p:ext uri="{BB962C8B-B14F-4D97-AF65-F5344CB8AC3E}">
        <p14:creationId xmlns:p14="http://schemas.microsoft.com/office/powerpoint/2010/main" val="145530286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5" y="2708920"/>
            <a:ext cx="4762500" cy="2676525"/>
          </a:xfrm>
          <a:prstGeom prst="rect">
            <a:avLst/>
          </a:prstGeom>
        </p:spPr>
      </p:pic>
      <p:sp>
        <p:nvSpPr>
          <p:cNvPr id="4" name="文本框 3"/>
          <p:cNvSpPr txBox="1"/>
          <p:nvPr/>
        </p:nvSpPr>
        <p:spPr>
          <a:xfrm>
            <a:off x="4943935" y="903015"/>
            <a:ext cx="4200065" cy="5632311"/>
          </a:xfrm>
          <a:prstGeom prst="rect">
            <a:avLst/>
          </a:prstGeom>
          <a:noFill/>
        </p:spPr>
        <p:txBody>
          <a:bodyPr wrap="square" rtlCol="0">
            <a:spAutoFit/>
          </a:bodyPr>
          <a:lstStyle/>
          <a:p>
            <a:pPr>
              <a:lnSpc>
                <a:spcPct val="150000"/>
              </a:lnSpc>
            </a:pPr>
            <a:r>
              <a:rPr lang="en-US" altLang="zh-CN" sz="2000" dirty="0" smtClean="0">
                <a:latin typeface="黑体" panose="02010609060101010101" pitchFamily="49" charset="-122"/>
                <a:ea typeface="黑体" panose="02010609060101010101" pitchFamily="49" charset="-122"/>
              </a:rPr>
              <a:t>AMAZON</a:t>
            </a:r>
            <a:r>
              <a:rPr lang="zh-CN" altLang="en-US" sz="2000" dirty="0" smtClean="0">
                <a:latin typeface="黑体" panose="02010609060101010101" pitchFamily="49" charset="-122"/>
                <a:ea typeface="黑体" panose="02010609060101010101" pitchFamily="49" charset="-122"/>
              </a:rPr>
              <a:t>的</a:t>
            </a:r>
            <a:r>
              <a:rPr lang="en-US" altLang="zh-CN" sz="2000" dirty="0" smtClean="0">
                <a:latin typeface="黑体" panose="02010609060101010101" pitchFamily="49" charset="-122"/>
                <a:ea typeface="黑体" panose="02010609060101010101" pitchFamily="49" charset="-122"/>
              </a:rPr>
              <a:t>EC2 </a:t>
            </a:r>
            <a:r>
              <a:rPr lang="zh-CN" altLang="en-US" sz="2000" dirty="0" smtClean="0">
                <a:latin typeface="黑体" panose="02010609060101010101" pitchFamily="49" charset="-122"/>
                <a:ea typeface="黑体" panose="02010609060101010101" pitchFamily="49" charset="-122"/>
              </a:rPr>
              <a:t>早期</a:t>
            </a:r>
            <a:r>
              <a:rPr lang="en-US" altLang="zh-CN" sz="2000" dirty="0" smtClean="0">
                <a:latin typeface="黑体" panose="02010609060101010101" pitchFamily="49" charset="-122"/>
                <a:ea typeface="黑体" panose="02010609060101010101" pitchFamily="49" charset="-122"/>
              </a:rPr>
              <a:t>40%</a:t>
            </a:r>
            <a:r>
              <a:rPr lang="zh-CN" altLang="en-US" sz="2000" dirty="0" smtClean="0">
                <a:latin typeface="黑体" panose="02010609060101010101" pitchFamily="49" charset="-122"/>
                <a:ea typeface="黑体" panose="02010609060101010101" pitchFamily="49" charset="-122"/>
              </a:rPr>
              <a:t>以上的用户通过租用资源：</a:t>
            </a:r>
            <a:endParaRPr lang="en-US" altLang="zh-CN" sz="2000"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dirty="0" smtClean="0">
                <a:latin typeface="黑体" panose="02010609060101010101" pitchFamily="49" charset="-122"/>
                <a:ea typeface="黑体" panose="02010609060101010101" pitchFamily="49" charset="-122"/>
              </a:rPr>
              <a:t>色情网站</a:t>
            </a:r>
            <a:endParaRPr lang="en-US" altLang="zh-CN" sz="2000"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dirty="0" smtClean="0">
                <a:latin typeface="黑体" panose="02010609060101010101" pitchFamily="49" charset="-122"/>
                <a:ea typeface="黑体" panose="02010609060101010101" pitchFamily="49" charset="-122"/>
              </a:rPr>
              <a:t>远程攻击跳转</a:t>
            </a:r>
            <a:endParaRPr lang="en-US" altLang="zh-CN" sz="2000"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dirty="0" smtClean="0">
                <a:latin typeface="黑体" panose="02010609060101010101" pitchFamily="49" charset="-122"/>
                <a:ea typeface="黑体" panose="02010609060101010101" pitchFamily="49" charset="-122"/>
              </a:rPr>
              <a:t>暴力破解</a:t>
            </a:r>
            <a:endParaRPr lang="en-US" altLang="zh-CN" sz="2000"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dirty="0" smtClean="0">
                <a:latin typeface="黑体" panose="02010609060101010101" pitchFamily="49" charset="-122"/>
                <a:ea typeface="黑体" panose="02010609060101010101" pitchFamily="49" charset="-122"/>
              </a:rPr>
              <a:t>互联网赌博</a:t>
            </a:r>
            <a:endParaRPr lang="en-US" altLang="zh-CN" sz="2000"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dirty="0" smtClean="0">
                <a:latin typeface="黑体" panose="02010609060101010101" pitchFamily="49" charset="-122"/>
                <a:ea typeface="黑体" panose="02010609060101010101" pitchFamily="49" charset="-122"/>
              </a:rPr>
              <a:t>反动网站</a:t>
            </a:r>
            <a:endParaRPr lang="en-US" altLang="zh-CN" sz="2000" dirty="0" smtClean="0">
              <a:latin typeface="黑体" panose="02010609060101010101" pitchFamily="49" charset="-122"/>
              <a:ea typeface="黑体" panose="02010609060101010101" pitchFamily="49" charset="-122"/>
            </a:endParaRPr>
          </a:p>
          <a:p>
            <a:pPr>
              <a:lnSpc>
                <a:spcPct val="150000"/>
              </a:lnSpc>
            </a:pP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smtClean="0">
                <a:latin typeface="黑体" panose="02010609060101010101" pitchFamily="49" charset="-122"/>
                <a:ea typeface="黑体" panose="02010609060101010101" pitchFamily="49" charset="-122"/>
              </a:rPr>
              <a:t>有利于犯罪分子快速聚集资源。</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zh-CN" altLang="en-US" sz="2000" dirty="0" smtClean="0">
                <a:latin typeface="黑体" panose="02010609060101010101" pitchFamily="49" charset="-122"/>
                <a:ea typeface="黑体" panose="02010609060101010101" pitchFamily="49" charset="-122"/>
              </a:rPr>
              <a:t>降低了实施互联网违法行为的成本，提高了攻击的效率。</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zh-CN" altLang="en-US" sz="2000" dirty="0" smtClean="0">
                <a:latin typeface="黑体" panose="02010609060101010101" pitchFamily="49" charset="-122"/>
                <a:ea typeface="黑体" panose="02010609060101010101" pitchFamily="49" charset="-122"/>
              </a:rPr>
              <a:t>境外服务器实施，监管难度大。</a:t>
            </a:r>
            <a:endParaRPr lang="en-US" altLang="zh-CN" sz="2000" dirty="0" smtClean="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4"/>
          <a:stretch>
            <a:fillRect/>
          </a:stretch>
        </p:blipFill>
        <p:spPr>
          <a:xfrm>
            <a:off x="251520" y="903015"/>
            <a:ext cx="2905125" cy="1676400"/>
          </a:xfrm>
          <a:prstGeom prst="rect">
            <a:avLst/>
          </a:prstGeom>
        </p:spPr>
      </p:pic>
      <p:pic>
        <p:nvPicPr>
          <p:cNvPr id="6" name="图片 5"/>
          <p:cNvPicPr>
            <a:picLocks noChangeAspect="1"/>
          </p:cNvPicPr>
          <p:nvPr/>
        </p:nvPicPr>
        <p:blipFill>
          <a:blip r:embed="rId5"/>
          <a:stretch>
            <a:fillRect/>
          </a:stretch>
        </p:blipFill>
        <p:spPr>
          <a:xfrm>
            <a:off x="1256271" y="5514950"/>
            <a:ext cx="2109787" cy="1252537"/>
          </a:xfrm>
          <a:prstGeom prst="rect">
            <a:avLst/>
          </a:prstGeom>
        </p:spPr>
      </p:pic>
      <p:sp>
        <p:nvSpPr>
          <p:cNvPr id="8" name="AutoShape 4" descr="http://img4.imgtn.bdimg.com/it/u=1206294053,2919537413&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6" descr="http://img4.imgtn.bdimg.com/it/u=1206294053,2919537413&amp;fm=21&amp;gp=0.jpg"/>
          <p:cNvSpPr>
            <a:spLocks noChangeAspect="1" noChangeArrowheads="1"/>
          </p:cNvSpPr>
          <p:nvPr/>
        </p:nvSpPr>
        <p:spPr bwMode="auto">
          <a:xfrm>
            <a:off x="3156645" y="62537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p:cNvPicPr>
            <a:picLocks noChangeAspect="1"/>
          </p:cNvPicPr>
          <p:nvPr/>
        </p:nvPicPr>
        <p:blipFill>
          <a:blip r:embed="rId6"/>
          <a:stretch>
            <a:fillRect/>
          </a:stretch>
        </p:blipFill>
        <p:spPr>
          <a:xfrm>
            <a:off x="3108575" y="2128495"/>
            <a:ext cx="1657350" cy="1590675"/>
          </a:xfrm>
          <a:prstGeom prst="rect">
            <a:avLst/>
          </a:prstGeom>
        </p:spPr>
      </p:pic>
      <p:sp>
        <p:nvSpPr>
          <p:cNvPr id="11" name="标题 1"/>
          <p:cNvSpPr txBox="1">
            <a:spLocks/>
          </p:cNvSpPr>
          <p:nvPr/>
        </p:nvSpPr>
        <p:spPr>
          <a:xfrm>
            <a:off x="0" y="188640"/>
            <a:ext cx="8229600" cy="714375"/>
          </a:xfrm>
          <a:prstGeom prst="rect">
            <a:avLst/>
          </a:prstGeom>
        </p:spPr>
        <p:txBody>
          <a:bodyPr/>
          <a:lstStyle/>
          <a:p>
            <a:pPr>
              <a:defRPr/>
            </a:pPr>
            <a:r>
              <a:rPr lang="zh-CN" altLang="en-US" sz="2400" dirty="0" smtClean="0">
                <a:solidFill>
                  <a:srgbClr val="0070C0"/>
                </a:solidFill>
                <a:latin typeface="微软雅黑" pitchFamily="34" charset="-122"/>
                <a:ea typeface="微软雅黑" pitchFamily="34" charset="-122"/>
                <a:cs typeface="+mj-cs"/>
              </a:rPr>
              <a:t>云模式：互联网违法新的基础设施</a:t>
            </a:r>
            <a:endParaRPr lang="zh-CN" altLang="en-US" sz="2400" dirty="0">
              <a:solidFill>
                <a:srgbClr val="0070C0"/>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16896514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1096"/>
            <a:ext cx="8229600" cy="1143000"/>
          </a:xfrm>
        </p:spPr>
        <p:txBody>
          <a:bodyPr/>
          <a:lstStyle/>
          <a:p>
            <a:pPr algn="l"/>
            <a:r>
              <a:rPr lang="zh-CN" altLang="en-US" sz="3200" kern="1200" dirty="0">
                <a:solidFill>
                  <a:srgbClr val="0070C0"/>
                </a:solidFill>
                <a:latin typeface="微软雅黑" pitchFamily="34" charset="-122"/>
                <a:ea typeface="微软雅黑" pitchFamily="34" charset="-122"/>
              </a:rPr>
              <a:t>电信</a:t>
            </a:r>
            <a:r>
              <a:rPr lang="zh-CN" altLang="en-US" sz="3200" kern="1200" dirty="0" smtClean="0">
                <a:solidFill>
                  <a:srgbClr val="0070C0"/>
                </a:solidFill>
                <a:latin typeface="微软雅黑" pitchFamily="34" charset="-122"/>
                <a:ea typeface="微软雅黑" pitchFamily="34" charset="-122"/>
              </a:rPr>
              <a:t>诈骗：大数据正反两面</a:t>
            </a:r>
            <a:endParaRPr lang="zh-CN" altLang="en-US" sz="3200" kern="1200" dirty="0">
              <a:solidFill>
                <a:srgbClr val="0070C0"/>
              </a:solidFill>
              <a:latin typeface="微软雅黑" pitchFamily="34" charset="-122"/>
              <a:ea typeface="微软雅黑" pitchFamily="34" charset="-122"/>
            </a:endParaRPr>
          </a:p>
        </p:txBody>
      </p:sp>
      <p:sp>
        <p:nvSpPr>
          <p:cNvPr id="3" name="内容占位符 2"/>
          <p:cNvSpPr>
            <a:spLocks noGrp="1"/>
          </p:cNvSpPr>
          <p:nvPr>
            <p:ph idx="1"/>
          </p:nvPr>
        </p:nvSpPr>
        <p:spPr>
          <a:xfrm>
            <a:off x="4143212" y="1124744"/>
            <a:ext cx="4968552" cy="4525963"/>
          </a:xfrm>
        </p:spPr>
        <p:txBody>
          <a:bodyPr/>
          <a:lstStyle/>
          <a:p>
            <a:r>
              <a:rPr lang="zh-CN" altLang="en-US" sz="2400" dirty="0" smtClean="0">
                <a:latin typeface="黑体" panose="02010609060101010101" pitchFamily="49" charset="-122"/>
                <a:ea typeface="黑体" panose="02010609060101010101" pitchFamily="49" charset="-122"/>
              </a:rPr>
              <a:t>近日</a:t>
            </a:r>
            <a:r>
              <a:rPr lang="zh-CN" altLang="en-US" sz="2400" dirty="0">
                <a:latin typeface="黑体" panose="02010609060101010101" pitchFamily="49" charset="-122"/>
                <a:ea typeface="黑体" panose="02010609060101010101" pitchFamily="49" charset="-122"/>
              </a:rPr>
              <a:t>内地知名女艺人汤唯在上海拍戏时接到诈骗电话，并被骗走了</a:t>
            </a:r>
            <a:r>
              <a:rPr lang="en-US" altLang="zh-CN" sz="2400" dirty="0">
                <a:latin typeface="黑体" panose="02010609060101010101" pitchFamily="49" charset="-122"/>
                <a:ea typeface="黑体" panose="02010609060101010101" pitchFamily="49" charset="-122"/>
              </a:rPr>
              <a:t>21</a:t>
            </a:r>
            <a:r>
              <a:rPr lang="zh-CN" altLang="en-US" sz="2400" dirty="0">
                <a:latin typeface="黑体" panose="02010609060101010101" pitchFamily="49" charset="-122"/>
                <a:ea typeface="黑体" panose="02010609060101010101" pitchFamily="49" charset="-122"/>
              </a:rPr>
              <a:t>万余元。汤唯事后已经向上海松江警方报案，目前警方正介入调查。</a:t>
            </a:r>
          </a:p>
          <a:p>
            <a:r>
              <a:rPr lang="zh-CN" altLang="en-US" sz="2400" dirty="0" smtClean="0">
                <a:latin typeface="黑体" panose="02010609060101010101" pitchFamily="49" charset="-122"/>
                <a:ea typeface="黑体" panose="02010609060101010101" pitchFamily="49" charset="-122"/>
              </a:rPr>
              <a:t>“大数据手段” 通过</a:t>
            </a:r>
            <a:r>
              <a:rPr lang="zh-CN" altLang="en-US" sz="2400" dirty="0">
                <a:latin typeface="黑体" panose="02010609060101010101" pitchFamily="49" charset="-122"/>
                <a:ea typeface="黑体" panose="02010609060101010101" pitchFamily="49" charset="-122"/>
              </a:rPr>
              <a:t>系统的数据分析，发现普通人难以洞察的细节和规律，进而顺藤摸瓜揪出潜在的电信诈骗团伙。理想模式是</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当接到诈骗电话后，系统能够比对数据库中的历史资料，自动识别骗子号码并发出警报，诈骗者的相关信息也能第一时间传给有关部门</a:t>
            </a:r>
            <a:r>
              <a:rPr lang="zh-CN" altLang="en-US"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a:t>
            </a:r>
          </a:p>
        </p:txBody>
      </p:sp>
      <p:pic>
        <p:nvPicPr>
          <p:cNvPr id="5" name="图片 4"/>
          <p:cNvPicPr>
            <a:picLocks noChangeAspect="1"/>
          </p:cNvPicPr>
          <p:nvPr/>
        </p:nvPicPr>
        <p:blipFill>
          <a:blip r:embed="rId2"/>
          <a:stretch>
            <a:fillRect/>
          </a:stretch>
        </p:blipFill>
        <p:spPr>
          <a:xfrm>
            <a:off x="449752" y="4082062"/>
            <a:ext cx="3542901" cy="273630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11" y="1047626"/>
            <a:ext cx="3170409" cy="2669406"/>
          </a:xfrm>
          <a:prstGeom prst="rect">
            <a:avLst/>
          </a:prstGeom>
        </p:spPr>
      </p:pic>
    </p:spTree>
    <p:extLst>
      <p:ext uri="{BB962C8B-B14F-4D97-AF65-F5344CB8AC3E}">
        <p14:creationId xmlns:p14="http://schemas.microsoft.com/office/powerpoint/2010/main" val="2895922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105"/>
            <a:ext cx="8229600" cy="1143000"/>
          </a:xfrm>
        </p:spPr>
        <p:txBody>
          <a:bodyPr/>
          <a:lstStyle/>
          <a:p>
            <a:pPr algn="l"/>
            <a:r>
              <a:rPr lang="zh-CN" altLang="en-US" sz="3200" kern="1200" dirty="0">
                <a:solidFill>
                  <a:srgbClr val="0070C0"/>
                </a:solidFill>
                <a:latin typeface="微软雅黑" pitchFamily="34" charset="-122"/>
                <a:ea typeface="微软雅黑" pitchFamily="34" charset="-122"/>
              </a:rPr>
              <a:t>大</a:t>
            </a:r>
            <a:r>
              <a:rPr lang="zh-CN" altLang="en-US" sz="3200" kern="1200" dirty="0" smtClean="0">
                <a:solidFill>
                  <a:srgbClr val="0070C0"/>
                </a:solidFill>
                <a:latin typeface="微软雅黑" pitchFamily="34" charset="-122"/>
                <a:ea typeface="微软雅黑" pitchFamily="34" charset="-122"/>
              </a:rPr>
              <a:t>数据预测：</a:t>
            </a:r>
            <a:r>
              <a:rPr lang="zh-CN" altLang="en-US" sz="3200" kern="1200" dirty="0">
                <a:solidFill>
                  <a:srgbClr val="0070C0"/>
                </a:solidFill>
                <a:latin typeface="微软雅黑" pitchFamily="34" charset="-122"/>
                <a:ea typeface="微软雅黑" pitchFamily="34" charset="-122"/>
              </a:rPr>
              <a:t>新的侦破模式</a:t>
            </a:r>
          </a:p>
        </p:txBody>
      </p:sp>
      <p:sp>
        <p:nvSpPr>
          <p:cNvPr id="3" name="内容占位符 2"/>
          <p:cNvSpPr>
            <a:spLocks noGrp="1"/>
          </p:cNvSpPr>
          <p:nvPr>
            <p:ph idx="1"/>
          </p:nvPr>
        </p:nvSpPr>
        <p:spPr>
          <a:xfrm>
            <a:off x="4427984" y="1200651"/>
            <a:ext cx="4608512" cy="4525963"/>
          </a:xfrm>
        </p:spPr>
        <p:txBody>
          <a:bodyPr/>
          <a:lstStyle/>
          <a:p>
            <a:pPr marL="0" indent="0">
              <a:buNone/>
            </a:pPr>
            <a:r>
              <a:rPr lang="zh-CN" altLang="en-US" sz="2400" dirty="0" smtClean="0">
                <a:latin typeface="黑体" panose="02010609060101010101" pitchFamily="49" charset="-122"/>
                <a:ea typeface="黑体" panose="02010609060101010101" pitchFamily="49" charset="-122"/>
              </a:rPr>
              <a:t>常书心</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余罪</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系列偷牛案</a:t>
            </a:r>
            <a:endParaRPr lang="en-US" altLang="zh-CN" sz="2400" dirty="0" smtClean="0">
              <a:latin typeface="黑体" panose="02010609060101010101" pitchFamily="49" charset="-122"/>
              <a:ea typeface="黑体" panose="02010609060101010101" pitchFamily="49" charset="-122"/>
            </a:endParaRPr>
          </a:p>
          <a:p>
            <a:pPr marL="0" indent="0">
              <a:buNone/>
            </a:pPr>
            <a:r>
              <a:rPr lang="zh-CN" altLang="en-US" sz="2400" dirty="0" smtClean="0">
                <a:latin typeface="黑体" panose="02010609060101010101" pitchFamily="49" charset="-122"/>
                <a:ea typeface="黑体" panose="02010609060101010101" pitchFamily="49" charset="-122"/>
              </a:rPr>
              <a:t>常规</a:t>
            </a:r>
            <a:r>
              <a:rPr lang="zh-CN" altLang="en-US" sz="2400" dirty="0">
                <a:latin typeface="黑体" panose="02010609060101010101" pitchFamily="49" charset="-122"/>
                <a:ea typeface="黑体" panose="02010609060101010101" pitchFamily="49" charset="-122"/>
              </a:rPr>
              <a:t>方式</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案发地空间分布</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案发地时间分布</a:t>
            </a:r>
            <a:endParaRPr lang="en-US" altLang="zh-CN" sz="2400" dirty="0" smtClean="0">
              <a:latin typeface="黑体" panose="02010609060101010101" pitchFamily="49" charset="-122"/>
              <a:ea typeface="黑体" panose="02010609060101010101" pitchFamily="49" charset="-122"/>
            </a:endParaRPr>
          </a:p>
          <a:p>
            <a:pPr marL="0" indent="0">
              <a:buNone/>
            </a:pPr>
            <a:r>
              <a:rPr lang="zh-CN" altLang="en-US" sz="2400" dirty="0" smtClean="0">
                <a:latin typeface="黑体" panose="02010609060101010101" pitchFamily="49" charset="-122"/>
                <a:ea typeface="黑体" panose="02010609060101010101" pitchFamily="49" charset="-122"/>
              </a:rPr>
              <a:t>关联因素</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案发地气温</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案发地距高速的位置</a:t>
            </a:r>
            <a:endParaRPr lang="en-US" altLang="zh-CN" sz="2400" dirty="0" smtClean="0">
              <a:latin typeface="黑体" panose="02010609060101010101" pitchFamily="49" charset="-122"/>
              <a:ea typeface="黑体" panose="02010609060101010101" pitchFamily="49" charset="-122"/>
            </a:endParaRPr>
          </a:p>
          <a:p>
            <a:pPr marL="0" indent="0">
              <a:buNone/>
            </a:pPr>
            <a:r>
              <a:rPr lang="zh-CN" altLang="en-US" sz="2400" dirty="0" smtClean="0">
                <a:latin typeface="黑体" panose="02010609060101010101" pitchFamily="49" charset="-122"/>
                <a:ea typeface="黑体" panose="02010609060101010101" pitchFamily="49" charset="-122"/>
              </a:rPr>
              <a:t>预测：下一次做案的时间和地点。</a:t>
            </a:r>
            <a:endParaRPr lang="en-US" altLang="zh-CN" sz="2400" dirty="0" smtClean="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115616" y="4437112"/>
            <a:ext cx="2638425" cy="1981200"/>
          </a:xfrm>
          <a:prstGeom prst="rect">
            <a:avLst/>
          </a:prstGeom>
        </p:spPr>
      </p:pic>
      <p:pic>
        <p:nvPicPr>
          <p:cNvPr id="5" name="图片 4"/>
          <p:cNvPicPr>
            <a:picLocks noChangeAspect="1"/>
          </p:cNvPicPr>
          <p:nvPr/>
        </p:nvPicPr>
        <p:blipFill>
          <a:blip r:embed="rId3"/>
          <a:stretch>
            <a:fillRect/>
          </a:stretch>
        </p:blipFill>
        <p:spPr>
          <a:xfrm>
            <a:off x="107504" y="1412776"/>
            <a:ext cx="3892324" cy="2592288"/>
          </a:xfrm>
          <a:prstGeom prst="rect">
            <a:avLst/>
          </a:prstGeom>
        </p:spPr>
      </p:pic>
    </p:spTree>
    <p:extLst>
      <p:ext uri="{BB962C8B-B14F-4D97-AF65-F5344CB8AC3E}">
        <p14:creationId xmlns:p14="http://schemas.microsoft.com/office/powerpoint/2010/main" val="124041166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4361" y="57651"/>
            <a:ext cx="8229600" cy="1143000"/>
          </a:xfrm>
        </p:spPr>
        <p:txBody>
          <a:bodyPr/>
          <a:lstStyle/>
          <a:p>
            <a:pPr algn="l"/>
            <a:r>
              <a:rPr lang="zh-CN" altLang="en-US" sz="3200" kern="1200" dirty="0">
                <a:solidFill>
                  <a:srgbClr val="0070C0"/>
                </a:solidFill>
                <a:latin typeface="微软雅黑" pitchFamily="34" charset="-122"/>
                <a:ea typeface="微软雅黑" pitchFamily="34" charset="-122"/>
              </a:rPr>
              <a:t>大数据</a:t>
            </a:r>
            <a:r>
              <a:rPr lang="zh-CN" altLang="en-US" sz="3200" kern="1200" dirty="0" smtClean="0">
                <a:solidFill>
                  <a:srgbClr val="0070C0"/>
                </a:solidFill>
                <a:latin typeface="微软雅黑" pitchFamily="34" charset="-122"/>
                <a:ea typeface="微软雅黑" pitchFamily="34" charset="-122"/>
              </a:rPr>
              <a:t>：嫌疑人行为的分析和预测</a:t>
            </a:r>
            <a:endParaRPr lang="zh-CN" altLang="en-US" sz="3200" kern="1200" dirty="0">
              <a:solidFill>
                <a:srgbClr val="0070C0"/>
              </a:solidFill>
              <a:latin typeface="微软雅黑" pitchFamily="34" charset="-122"/>
              <a:ea typeface="微软雅黑" pitchFamily="34" charset="-122"/>
            </a:endParaRPr>
          </a:p>
        </p:txBody>
      </p:sp>
      <p:sp>
        <p:nvSpPr>
          <p:cNvPr id="3" name="内容占位符 2"/>
          <p:cNvSpPr>
            <a:spLocks noGrp="1"/>
          </p:cNvSpPr>
          <p:nvPr>
            <p:ph idx="1"/>
          </p:nvPr>
        </p:nvSpPr>
        <p:spPr>
          <a:xfrm>
            <a:off x="4644008" y="1177718"/>
            <a:ext cx="4485577" cy="4525963"/>
          </a:xfrm>
        </p:spPr>
        <p:txBody>
          <a:bodyPr/>
          <a:lstStyle/>
          <a:p>
            <a:pPr marL="0" indent="0">
              <a:lnSpc>
                <a:spcPct val="150000"/>
              </a:lnSpc>
              <a:buNone/>
            </a:pPr>
            <a:r>
              <a:rPr lang="zh-CN" altLang="en-US" sz="2000" dirty="0" smtClean="0">
                <a:latin typeface="黑体" panose="02010609060101010101" pitchFamily="49" charset="-122"/>
                <a:ea typeface="黑体" panose="02010609060101010101" pitchFamily="49" charset="-122"/>
              </a:rPr>
              <a:t>行为分析</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zh-CN" altLang="en-US" sz="2000" dirty="0" smtClean="0">
                <a:latin typeface="黑体" panose="02010609060101010101" pitchFamily="49" charset="-122"/>
                <a:ea typeface="黑体" panose="02010609060101010101" pitchFamily="49" charset="-122"/>
              </a:rPr>
              <a:t>提款地点空间分布</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zh-CN" altLang="en-US" sz="2000" dirty="0" smtClean="0">
                <a:latin typeface="黑体" panose="02010609060101010101" pitchFamily="49" charset="-122"/>
                <a:ea typeface="黑体" panose="02010609060101010101" pitchFamily="49" charset="-122"/>
              </a:rPr>
              <a:t>提款时间</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zh-CN" altLang="en-US" sz="2000" dirty="0" smtClean="0">
                <a:latin typeface="黑体" panose="02010609060101010101" pitchFamily="49" charset="-122"/>
                <a:ea typeface="黑体" panose="02010609060101010101" pitchFamily="49" charset="-122"/>
              </a:rPr>
              <a:t>各提款地点频度</a:t>
            </a:r>
            <a:endParaRPr lang="en-US" altLang="zh-CN" sz="2000" dirty="0" smtClean="0">
              <a:latin typeface="黑体" panose="02010609060101010101" pitchFamily="49" charset="-122"/>
              <a:ea typeface="黑体" panose="02010609060101010101" pitchFamily="49" charset="-122"/>
            </a:endParaRPr>
          </a:p>
          <a:p>
            <a:pPr marL="0" indent="0">
              <a:lnSpc>
                <a:spcPct val="150000"/>
              </a:lnSpc>
              <a:buNone/>
            </a:pPr>
            <a:r>
              <a:rPr lang="zh-CN" altLang="en-US" sz="2000" dirty="0" smtClean="0">
                <a:latin typeface="黑体" panose="02010609060101010101" pitchFamily="49" charset="-122"/>
                <a:ea typeface="黑体" panose="02010609060101010101" pitchFamily="49" charset="-122"/>
              </a:rPr>
              <a:t>关联因素</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人正常日常活动范围</a:t>
            </a: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一般作案规律</a:t>
            </a:r>
            <a:endParaRPr lang="en-US" altLang="zh-CN" sz="2000" dirty="0">
              <a:latin typeface="黑体" panose="02010609060101010101" pitchFamily="49" charset="-122"/>
              <a:ea typeface="黑体" panose="02010609060101010101" pitchFamily="49" charset="-122"/>
            </a:endParaRPr>
          </a:p>
          <a:p>
            <a:pPr marL="0" indent="0">
              <a:lnSpc>
                <a:spcPct val="150000"/>
              </a:lnSpc>
              <a:buNone/>
            </a:pPr>
            <a:endParaRPr lang="en-US" altLang="zh-CN" sz="2000" dirty="0" smtClean="0">
              <a:latin typeface="黑体" panose="02010609060101010101" pitchFamily="49" charset="-122"/>
              <a:ea typeface="黑体" panose="02010609060101010101" pitchFamily="49" charset="-122"/>
            </a:endParaRPr>
          </a:p>
          <a:p>
            <a:pPr marL="0" indent="0">
              <a:lnSpc>
                <a:spcPct val="150000"/>
              </a:lnSpc>
              <a:buNone/>
            </a:pPr>
            <a:r>
              <a:rPr lang="zh-CN" altLang="en-US" sz="2000" dirty="0" smtClean="0">
                <a:latin typeface="黑体" panose="02010609060101010101" pitchFamily="49" charset="-122"/>
                <a:ea typeface="黑体" panose="02010609060101010101" pitchFamily="49" charset="-122"/>
              </a:rPr>
              <a:t>联续性异常：被我们忽视或刻意隐藏的地方。</a:t>
            </a:r>
            <a:endParaRPr lang="en-US" altLang="zh-CN" sz="2000" dirty="0" smtClean="0">
              <a:latin typeface="黑体" panose="02010609060101010101" pitchFamily="49" charset="-122"/>
              <a:ea typeface="黑体" panose="02010609060101010101" pitchFamily="49" charset="-122"/>
            </a:endParaRPr>
          </a:p>
          <a:p>
            <a:pPr>
              <a:lnSpc>
                <a:spcPct val="150000"/>
              </a:lnSpc>
            </a:pPr>
            <a:endParaRPr lang="zh-CN" altLang="en-US" sz="20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899985" y="1177718"/>
            <a:ext cx="2016224" cy="2563840"/>
          </a:xfrm>
          <a:prstGeom prst="rect">
            <a:avLst/>
          </a:prstGeom>
        </p:spPr>
      </p:pic>
      <p:pic>
        <p:nvPicPr>
          <p:cNvPr id="7" name="图片 6"/>
          <p:cNvPicPr>
            <a:picLocks noChangeAspect="1"/>
          </p:cNvPicPr>
          <p:nvPr/>
        </p:nvPicPr>
        <p:blipFill>
          <a:blip r:embed="rId3"/>
          <a:stretch>
            <a:fillRect/>
          </a:stretch>
        </p:blipFill>
        <p:spPr>
          <a:xfrm>
            <a:off x="899985" y="4509120"/>
            <a:ext cx="3010849" cy="1744216"/>
          </a:xfrm>
          <a:prstGeom prst="rect">
            <a:avLst/>
          </a:prstGeom>
        </p:spPr>
      </p:pic>
    </p:spTree>
    <p:extLst>
      <p:ext uri="{BB962C8B-B14F-4D97-AF65-F5344CB8AC3E}">
        <p14:creationId xmlns:p14="http://schemas.microsoft.com/office/powerpoint/2010/main" val="36180405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4361" y="57651"/>
            <a:ext cx="8229600" cy="1143000"/>
          </a:xfrm>
        </p:spPr>
        <p:txBody>
          <a:bodyPr/>
          <a:lstStyle/>
          <a:p>
            <a:pPr algn="l"/>
            <a:r>
              <a:rPr lang="zh-CN" altLang="en-US" sz="3200" kern="1200" dirty="0">
                <a:solidFill>
                  <a:srgbClr val="0070C0"/>
                </a:solidFill>
                <a:latin typeface="微软雅黑" pitchFamily="34" charset="-122"/>
                <a:ea typeface="微软雅黑" pitchFamily="34" charset="-122"/>
              </a:rPr>
              <a:t>大数据</a:t>
            </a:r>
            <a:r>
              <a:rPr lang="zh-CN" altLang="en-US" sz="3200" kern="1200" dirty="0" smtClean="0">
                <a:solidFill>
                  <a:srgbClr val="0070C0"/>
                </a:solidFill>
                <a:latin typeface="微软雅黑" pitchFamily="34" charset="-122"/>
                <a:ea typeface="微软雅黑" pitchFamily="34" charset="-122"/>
              </a:rPr>
              <a:t>：治未病，预防犯罪</a:t>
            </a:r>
            <a:endParaRPr lang="zh-CN" altLang="en-US" sz="3200" kern="1200" dirty="0">
              <a:solidFill>
                <a:srgbClr val="0070C0"/>
              </a:solidFill>
              <a:latin typeface="微软雅黑" pitchFamily="34" charset="-122"/>
              <a:ea typeface="微软雅黑" pitchFamily="34" charset="-122"/>
            </a:endParaRPr>
          </a:p>
        </p:txBody>
      </p:sp>
      <p:sp>
        <p:nvSpPr>
          <p:cNvPr id="3" name="内容占位符 2"/>
          <p:cNvSpPr>
            <a:spLocks noGrp="1"/>
          </p:cNvSpPr>
          <p:nvPr>
            <p:ph idx="1"/>
          </p:nvPr>
        </p:nvSpPr>
        <p:spPr>
          <a:xfrm>
            <a:off x="3910834" y="1177718"/>
            <a:ext cx="5053653" cy="4525963"/>
          </a:xfrm>
        </p:spPr>
        <p:txBody>
          <a:bodyPr/>
          <a:lstStyle/>
          <a:p>
            <a:pPr>
              <a:lnSpc>
                <a:spcPct val="150000"/>
              </a:lnSpc>
            </a:pPr>
            <a:r>
              <a:rPr lang="zh-CN" altLang="en-US" sz="1800" dirty="0">
                <a:latin typeface="黑体" panose="02010609060101010101" pitchFamily="49" charset="-122"/>
                <a:ea typeface="黑体" panose="02010609060101010101" pitchFamily="49" charset="-122"/>
              </a:rPr>
              <a:t>警方使用的大数据分析</a:t>
            </a:r>
            <a:r>
              <a:rPr lang="zh-CN" altLang="en-US" sz="1800" dirty="0" smtClean="0">
                <a:latin typeface="黑体" panose="02010609060101010101" pitchFamily="49" charset="-122"/>
                <a:ea typeface="黑体" panose="02010609060101010101" pitchFamily="49" charset="-122"/>
              </a:rPr>
              <a:t>工具，如</a:t>
            </a:r>
            <a:r>
              <a:rPr lang="en-US" altLang="zh-CN" sz="1800" dirty="0" err="1" smtClean="0">
                <a:latin typeface="黑体" panose="02010609060101010101" pitchFamily="49" charset="-122"/>
                <a:ea typeface="黑体" panose="02010609060101010101" pitchFamily="49" charset="-122"/>
              </a:rPr>
              <a:t>Texton</a:t>
            </a:r>
            <a:r>
              <a:rPr lang="en-US" altLang="zh-CN" sz="1800" dirty="0" smtClean="0">
                <a:latin typeface="黑体" panose="02010609060101010101" pitchFamily="49" charset="-122"/>
                <a:ea typeface="黑体" panose="02010609060101010101" pitchFamily="49" charset="-122"/>
              </a:rPr>
              <a:t> </a:t>
            </a:r>
            <a:r>
              <a:rPr lang="en-US" altLang="zh-CN" sz="1800" dirty="0">
                <a:latin typeface="黑体" panose="02010609060101010101" pitchFamily="49" charset="-122"/>
                <a:ea typeface="黑体" panose="02010609060101010101" pitchFamily="49" charset="-122"/>
              </a:rPr>
              <a:t>System</a:t>
            </a:r>
            <a:r>
              <a:rPr lang="zh-CN" altLang="en-US" sz="1800" dirty="0">
                <a:latin typeface="黑体" panose="02010609060101010101" pitchFamily="49" charset="-122"/>
                <a:ea typeface="黑体" panose="02010609060101010101" pitchFamily="49" charset="-122"/>
              </a:rPr>
              <a:t>的</a:t>
            </a:r>
            <a:r>
              <a:rPr lang="en-US" altLang="zh-CN" sz="1800" dirty="0" err="1">
                <a:latin typeface="黑体" panose="02010609060101010101" pitchFamily="49" charset="-122"/>
                <a:ea typeface="黑体" panose="02010609060101010101" pitchFamily="49" charset="-122"/>
              </a:rPr>
              <a:t>Impace</a:t>
            </a:r>
            <a:r>
              <a:rPr lang="zh-CN" altLang="en-US" sz="1800" dirty="0">
                <a:latin typeface="黑体" panose="02010609060101010101" pitchFamily="49" charset="-122"/>
                <a:ea typeface="黑体" panose="02010609060101010101" pitchFamily="49" charset="-122"/>
              </a:rPr>
              <a:t>软件， 可以帮助警方的分析人员采集和分析文本， 图像以及其他</a:t>
            </a:r>
            <a:r>
              <a:rPr lang="zh-CN" altLang="en-US" sz="1800" dirty="0" smtClean="0">
                <a:latin typeface="黑体" panose="02010609060101010101" pitchFamily="49" charset="-122"/>
                <a:ea typeface="黑体" panose="02010609060101010101" pitchFamily="49" charset="-122"/>
              </a:rPr>
              <a:t>信息，通过联合</a:t>
            </a:r>
            <a:r>
              <a:rPr lang="zh-CN" altLang="en-US" sz="1800" dirty="0">
                <a:latin typeface="黑体" panose="02010609060101010101" pitchFamily="49" charset="-122"/>
                <a:ea typeface="黑体" panose="02010609060101010101" pitchFamily="49" charset="-122"/>
              </a:rPr>
              <a:t>查询和模糊查询的功能， 可以让用户在即便拼错单词的情况下， 以一个查询语句访问不同的</a:t>
            </a:r>
            <a:r>
              <a:rPr lang="zh-CN" altLang="en-US" sz="1800" dirty="0" smtClean="0">
                <a:latin typeface="黑体" panose="02010609060101010101" pitchFamily="49" charset="-122"/>
                <a:ea typeface="黑体" panose="02010609060101010101" pitchFamily="49" charset="-122"/>
              </a:rPr>
              <a:t>数据库</a:t>
            </a:r>
            <a:endParaRPr lang="en-US" altLang="zh-CN" sz="1800" dirty="0" smtClean="0">
              <a:latin typeface="黑体" panose="02010609060101010101" pitchFamily="49" charset="-122"/>
              <a:ea typeface="黑体" panose="02010609060101010101" pitchFamily="49" charset="-122"/>
            </a:endParaRPr>
          </a:p>
          <a:p>
            <a:pPr>
              <a:lnSpc>
                <a:spcPct val="150000"/>
              </a:lnSpc>
            </a:pPr>
            <a:r>
              <a:rPr lang="en-US" altLang="zh-CN" sz="1800" dirty="0" err="1" smtClean="0">
                <a:latin typeface="黑体" panose="02010609060101010101" pitchFamily="49" charset="-122"/>
                <a:ea typeface="黑体" panose="02010609060101010101" pitchFamily="49" charset="-122"/>
              </a:rPr>
              <a:t>Morphotrak</a:t>
            </a:r>
            <a:r>
              <a:rPr lang="zh-CN" altLang="en-US" sz="1800" dirty="0" smtClean="0">
                <a:latin typeface="黑体" panose="02010609060101010101" pitchFamily="49" charset="-122"/>
                <a:ea typeface="黑体" panose="02010609060101010101" pitchFamily="49" charset="-122"/>
              </a:rPr>
              <a:t>包括</a:t>
            </a:r>
            <a:r>
              <a:rPr lang="zh-CN" altLang="en-US" sz="1800" dirty="0">
                <a:latin typeface="黑体" panose="02010609060101010101" pitchFamily="49" charset="-122"/>
                <a:ea typeface="黑体" panose="02010609060101010101" pitchFamily="49" charset="-122"/>
              </a:rPr>
              <a:t>一个整合了指纹， 掌纹， 人脸图像， 签名等一系列信息的生物信息识别系统。 此外， 它还提供归档查询服务， 警方办案人员可以快速地搜索所有相关的图像记录以及案件卷宗。</a:t>
            </a:r>
          </a:p>
        </p:txBody>
      </p:sp>
      <p:pic>
        <p:nvPicPr>
          <p:cNvPr id="8" name="图片 7"/>
          <p:cNvPicPr>
            <a:picLocks noChangeAspect="1"/>
          </p:cNvPicPr>
          <p:nvPr/>
        </p:nvPicPr>
        <p:blipFill>
          <a:blip r:embed="rId3"/>
          <a:stretch>
            <a:fillRect/>
          </a:stretch>
        </p:blipFill>
        <p:spPr>
          <a:xfrm>
            <a:off x="531573" y="1222581"/>
            <a:ext cx="3148955" cy="2324100"/>
          </a:xfrm>
          <a:prstGeom prst="rect">
            <a:avLst/>
          </a:prstGeom>
        </p:spPr>
      </p:pic>
      <p:sp>
        <p:nvSpPr>
          <p:cNvPr id="9" name="矩形 8"/>
          <p:cNvSpPr/>
          <p:nvPr/>
        </p:nvSpPr>
        <p:spPr>
          <a:xfrm>
            <a:off x="289514" y="4077072"/>
            <a:ext cx="3506167" cy="2308324"/>
          </a:xfrm>
          <a:prstGeom prst="rect">
            <a:avLst/>
          </a:prstGeom>
        </p:spPr>
        <p:txBody>
          <a:bodyPr wrap="square">
            <a:spAutoFit/>
          </a:bodyPr>
          <a:lstStyle/>
          <a:p>
            <a:r>
              <a:rPr lang="zh-CN" altLang="en-US" dirty="0">
                <a:solidFill>
                  <a:srgbClr val="555555"/>
                </a:solidFill>
                <a:latin typeface="Microsoft Yahei" panose="020B0503020204020204" pitchFamily="34" charset="-122"/>
                <a:ea typeface="Microsoft Yahei" panose="020B0503020204020204" pitchFamily="34" charset="-122"/>
              </a:rPr>
              <a:t>在美国南卡罗来那州的查尔斯顿， 警方</a:t>
            </a:r>
            <a:r>
              <a:rPr lang="zh-CN" altLang="en-US" dirty="0" smtClean="0">
                <a:solidFill>
                  <a:srgbClr val="555555"/>
                </a:solidFill>
                <a:latin typeface="Microsoft Yahei" panose="020B0503020204020204" pitchFamily="34" charset="-122"/>
                <a:ea typeface="Microsoft Yahei" panose="020B0503020204020204" pitchFamily="34" charset="-122"/>
              </a:rPr>
              <a:t>利用大数据分析</a:t>
            </a:r>
            <a:r>
              <a:rPr lang="zh-CN" altLang="en-US" dirty="0">
                <a:solidFill>
                  <a:srgbClr val="555555"/>
                </a:solidFill>
                <a:latin typeface="Microsoft Yahei" panose="020B0503020204020204" pitchFamily="34" charset="-122"/>
                <a:ea typeface="Microsoft Yahei" panose="020B0503020204020204" pitchFamily="34" charset="-122"/>
              </a:rPr>
              <a:t>工具， 帮助当地的</a:t>
            </a:r>
            <a:r>
              <a:rPr lang="en-US" altLang="zh-CN" dirty="0">
                <a:solidFill>
                  <a:srgbClr val="555555"/>
                </a:solidFill>
                <a:latin typeface="Microsoft Yahei" panose="020B0503020204020204" pitchFamily="34" charset="-122"/>
                <a:ea typeface="Microsoft Yahei" panose="020B0503020204020204" pitchFamily="34" charset="-122"/>
              </a:rPr>
              <a:t>400</a:t>
            </a:r>
            <a:r>
              <a:rPr lang="zh-CN" altLang="en-US" dirty="0">
                <a:solidFill>
                  <a:srgbClr val="555555"/>
                </a:solidFill>
                <a:latin typeface="Microsoft Yahei" panose="020B0503020204020204" pitchFamily="34" charset="-122"/>
                <a:ea typeface="Microsoft Yahei" panose="020B0503020204020204" pitchFamily="34" charset="-122"/>
              </a:rPr>
              <a:t>多名警察更加准确地进行犯罪模式的分析。 根据</a:t>
            </a:r>
            <a:r>
              <a:rPr lang="en-US" altLang="zh-CN" dirty="0">
                <a:solidFill>
                  <a:srgbClr val="555555"/>
                </a:solidFill>
                <a:latin typeface="Microsoft Yahei" panose="020B0503020204020204" pitchFamily="34" charset="-122"/>
                <a:ea typeface="Microsoft Yahei" panose="020B0503020204020204" pitchFamily="34" charset="-122"/>
              </a:rPr>
              <a:t>IBM</a:t>
            </a:r>
            <a:r>
              <a:rPr lang="zh-CN" altLang="en-US" dirty="0">
                <a:solidFill>
                  <a:srgbClr val="555555"/>
                </a:solidFill>
                <a:latin typeface="Microsoft Yahei" panose="020B0503020204020204" pitchFamily="34" charset="-122"/>
                <a:ea typeface="Microsoft Yahei" panose="020B0503020204020204" pitchFamily="34" charset="-122"/>
              </a:rPr>
              <a:t>的说法， 警方利用分析预测工具进行警力调配， 发现犯罪热点地区提前预防犯罪发生， 从而减少了当地的发案率。</a:t>
            </a:r>
            <a:endParaRPr lang="zh-CN" altLang="en-US" dirty="0"/>
          </a:p>
        </p:txBody>
      </p:sp>
    </p:spTree>
    <p:extLst>
      <p:ext uri="{BB962C8B-B14F-4D97-AF65-F5344CB8AC3E}">
        <p14:creationId xmlns:p14="http://schemas.microsoft.com/office/powerpoint/2010/main" val="8875871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4361" y="57651"/>
            <a:ext cx="8229600" cy="1143000"/>
          </a:xfrm>
        </p:spPr>
        <p:txBody>
          <a:bodyPr/>
          <a:lstStyle/>
          <a:p>
            <a:pPr algn="l"/>
            <a:r>
              <a:rPr lang="zh-CN" altLang="en-US" sz="3200" kern="1200" dirty="0">
                <a:solidFill>
                  <a:srgbClr val="0070C0"/>
                </a:solidFill>
                <a:latin typeface="微软雅黑" pitchFamily="34" charset="-122"/>
                <a:ea typeface="微软雅黑" pitchFamily="34" charset="-122"/>
              </a:rPr>
              <a:t>大数据</a:t>
            </a:r>
            <a:r>
              <a:rPr lang="zh-CN" altLang="en-US" sz="3200" kern="1200" dirty="0" smtClean="0">
                <a:solidFill>
                  <a:srgbClr val="0070C0"/>
                </a:solidFill>
                <a:latin typeface="微软雅黑" pitchFamily="34" charset="-122"/>
                <a:ea typeface="微软雅黑" pitchFamily="34" charset="-122"/>
              </a:rPr>
              <a:t>：新的数据采集手段</a:t>
            </a:r>
            <a:endParaRPr lang="zh-CN" altLang="en-US" sz="3200" kern="1200" dirty="0">
              <a:solidFill>
                <a:srgbClr val="0070C0"/>
              </a:solidFill>
              <a:latin typeface="微软雅黑" pitchFamily="34" charset="-122"/>
              <a:ea typeface="微软雅黑" pitchFamily="34" charset="-122"/>
            </a:endParaRPr>
          </a:p>
        </p:txBody>
      </p:sp>
      <p:sp>
        <p:nvSpPr>
          <p:cNvPr id="3" name="内容占位符 2"/>
          <p:cNvSpPr>
            <a:spLocks noGrp="1"/>
          </p:cNvSpPr>
          <p:nvPr>
            <p:ph idx="1"/>
          </p:nvPr>
        </p:nvSpPr>
        <p:spPr>
          <a:xfrm>
            <a:off x="3910834" y="1177718"/>
            <a:ext cx="5233166" cy="4525963"/>
          </a:xfrm>
        </p:spPr>
        <p:txBody>
          <a:bodyPr/>
          <a:lstStyle/>
          <a:p>
            <a:pPr>
              <a:lnSpc>
                <a:spcPct val="150000"/>
              </a:lnSpc>
            </a:pPr>
            <a:r>
              <a:rPr lang="zh-CN" altLang="en-US" sz="2000" dirty="0" smtClean="0"/>
              <a:t>作为</a:t>
            </a:r>
            <a:r>
              <a:rPr lang="zh-CN" altLang="en-US" sz="2000" dirty="0"/>
              <a:t>美国警界最早的大数据预测分析试点单位</a:t>
            </a:r>
            <a:r>
              <a:rPr lang="zh-CN" altLang="en-US" sz="2000" dirty="0" smtClean="0"/>
              <a:t>，加得福尼亚圣克鲁斯</a:t>
            </a:r>
            <a:r>
              <a:rPr lang="zh-CN" altLang="en-US" sz="2000" dirty="0"/>
              <a:t>警察局通过城市大数据预测犯罪地点和时间</a:t>
            </a:r>
          </a:p>
          <a:p>
            <a:pPr>
              <a:lnSpc>
                <a:spcPct val="150000"/>
              </a:lnSpc>
            </a:pPr>
            <a:r>
              <a:rPr lang="zh-CN" altLang="en-US" sz="2000" dirty="0"/>
              <a:t>美国马里兰州和宾夕法尼亚州也开始启用一种能极大降低凶杀犯罪率的犯罪预测软件，不但能预测罪犯假释或者缓刑期间的犯罪可能性，还能成为法庭假释条款和审判的参考依据</a:t>
            </a:r>
            <a:r>
              <a:rPr lang="zh-CN" altLang="en-US" sz="2000" dirty="0" smtClean="0"/>
              <a:t>。（</a:t>
            </a:r>
            <a:r>
              <a:rPr lang="zh-CN" altLang="en-US" sz="2000" dirty="0"/>
              <a:t>例如用软件分析发现</a:t>
            </a:r>
            <a:r>
              <a:rPr lang="en-US" altLang="zh-CN" sz="2000" dirty="0"/>
              <a:t>14</a:t>
            </a:r>
            <a:r>
              <a:rPr lang="zh-CN" altLang="en-US" sz="2000" dirty="0"/>
              <a:t>岁第一次杀人比</a:t>
            </a:r>
            <a:r>
              <a:rPr lang="en-US" altLang="zh-CN" sz="2000" dirty="0"/>
              <a:t>30</a:t>
            </a:r>
            <a:r>
              <a:rPr lang="zh-CN" altLang="en-US" sz="2000" dirty="0"/>
              <a:t>岁第一次杀人的罪犯更容易再次行凶，因而调整假释条款）</a:t>
            </a:r>
            <a:endParaRPr lang="zh-CN" altLang="en-US" sz="20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683568" y="2276918"/>
            <a:ext cx="2952328" cy="2327561"/>
          </a:xfrm>
          <a:prstGeom prst="rect">
            <a:avLst/>
          </a:prstGeom>
        </p:spPr>
      </p:pic>
    </p:spTree>
    <p:extLst>
      <p:ext uri="{BB962C8B-B14F-4D97-AF65-F5344CB8AC3E}">
        <p14:creationId xmlns:p14="http://schemas.microsoft.com/office/powerpoint/2010/main" val="338678972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0648"/>
            <a:ext cx="8229600" cy="1143000"/>
          </a:xfrm>
        </p:spPr>
        <p:txBody>
          <a:bodyPr/>
          <a:lstStyle/>
          <a:p>
            <a:r>
              <a:rPr lang="zh-CN" altLang="en-US" sz="3200" kern="1200" dirty="0">
                <a:solidFill>
                  <a:srgbClr val="0070C0"/>
                </a:solidFill>
                <a:latin typeface="微软雅黑" pitchFamily="34" charset="-122"/>
                <a:ea typeface="微软雅黑" pitchFamily="34" charset="-122"/>
              </a:rPr>
              <a:t>总结</a:t>
            </a:r>
          </a:p>
        </p:txBody>
      </p:sp>
      <p:sp>
        <p:nvSpPr>
          <p:cNvPr id="3" name="内容占位符 2"/>
          <p:cNvSpPr>
            <a:spLocks noGrp="1"/>
          </p:cNvSpPr>
          <p:nvPr>
            <p:ph idx="1"/>
          </p:nvPr>
        </p:nvSpPr>
        <p:spPr>
          <a:xfrm>
            <a:off x="179512" y="1403648"/>
            <a:ext cx="8820472" cy="4525963"/>
          </a:xfrm>
        </p:spPr>
        <p:txBody>
          <a:bodyPr/>
          <a:lstStyle/>
          <a:p>
            <a:pPr>
              <a:lnSpc>
                <a:spcPct val="150000"/>
              </a:lnSpc>
            </a:pPr>
            <a:r>
              <a:rPr lang="zh-CN" altLang="en-US" sz="2400" dirty="0" smtClean="0">
                <a:latin typeface="黑体" panose="02010609060101010101" pitchFamily="49" charset="-122"/>
                <a:ea typeface="黑体" panose="02010609060101010101" pitchFamily="49" charset="-122"/>
              </a:rPr>
              <a:t>云计算和大数据技术</a:t>
            </a:r>
            <a:r>
              <a:rPr lang="zh-CN" altLang="en-US" sz="2400" dirty="0">
                <a:latin typeface="黑体" panose="02010609060101010101" pitchFamily="49" charset="-122"/>
                <a:ea typeface="黑体" panose="02010609060101010101" pitchFamily="49" charset="-122"/>
              </a:rPr>
              <a:t>改变了我们生活、工作</a:t>
            </a:r>
            <a:r>
              <a:rPr lang="zh-CN" altLang="en-US" sz="2400" dirty="0" smtClean="0">
                <a:latin typeface="黑体" panose="02010609060101010101" pitchFamily="49" charset="-122"/>
                <a:ea typeface="黑体" panose="02010609060101010101" pitchFamily="49" charset="-122"/>
              </a:rPr>
              <a:t>模式。为各行各业，甚至是犯罪提供了新的工具</a:t>
            </a:r>
            <a:endParaRPr lang="en-US" altLang="zh-CN" sz="2400" dirty="0" smtClean="0">
              <a:latin typeface="黑体" panose="02010609060101010101" pitchFamily="49" charset="-122"/>
              <a:ea typeface="黑体" panose="02010609060101010101" pitchFamily="49" charset="-122"/>
            </a:endParaRPr>
          </a:p>
          <a:p>
            <a:pPr>
              <a:lnSpc>
                <a:spcPct val="150000"/>
              </a:lnSpc>
            </a:pPr>
            <a:r>
              <a:rPr lang="zh-CN" altLang="en-US" sz="2400" dirty="0" smtClean="0">
                <a:latin typeface="黑体" panose="02010609060101010101" pitchFamily="49" charset="-122"/>
                <a:ea typeface="黑体" panose="02010609060101010101" pitchFamily="49" charset="-122"/>
              </a:rPr>
              <a:t>魔高一尺，道高一丈。云计算和大数据也为打击犯罪提供了新的技术手段。有人基于此提出了警务</a:t>
            </a:r>
            <a:r>
              <a:rPr lang="en-US" altLang="zh-CN" sz="2400" dirty="0" smtClean="0">
                <a:latin typeface="黑体" panose="02010609060101010101" pitchFamily="49" charset="-122"/>
                <a:ea typeface="黑体" panose="02010609060101010101" pitchFamily="49" charset="-122"/>
              </a:rPr>
              <a:t>2.0</a:t>
            </a:r>
            <a:r>
              <a:rPr lang="zh-CN" altLang="en-US" sz="2400" dirty="0" smtClean="0">
                <a:latin typeface="黑体" panose="02010609060101010101" pitchFamily="49" charset="-122"/>
                <a:ea typeface="黑体" panose="02010609060101010101" pitchFamily="49" charset="-122"/>
              </a:rPr>
              <a:t>、智慧警务的概念。</a:t>
            </a:r>
            <a:endParaRPr lang="en-US" altLang="zh-CN" sz="2400" dirty="0" smtClean="0">
              <a:latin typeface="黑体" panose="02010609060101010101" pitchFamily="49" charset="-122"/>
              <a:ea typeface="黑体" panose="02010609060101010101" pitchFamily="49" charset="-122"/>
            </a:endParaRPr>
          </a:p>
          <a:p>
            <a:pPr>
              <a:lnSpc>
                <a:spcPct val="150000"/>
              </a:lnSpc>
            </a:pPr>
            <a:r>
              <a:rPr lang="zh-CN" altLang="en-US" sz="2400" dirty="0" smtClean="0">
                <a:latin typeface="黑体" panose="02010609060101010101" pitchFamily="49" charset="-122"/>
                <a:ea typeface="黑体" panose="02010609060101010101" pitchFamily="49" charset="-122"/>
              </a:rPr>
              <a:t>技术永远不是万能的，云计算和大数据只是支撑手段。如何发挥这些工具的价值，还是需要各位专家的智慧运用</a:t>
            </a:r>
            <a:endParaRPr lang="en-US" altLang="zh-CN" sz="2400" dirty="0" smtClean="0">
              <a:latin typeface="黑体" panose="02010609060101010101" pitchFamily="49" charset="-122"/>
              <a:ea typeface="黑体" panose="02010609060101010101" pitchFamily="49" charset="-122"/>
            </a:endParaRPr>
          </a:p>
          <a:p>
            <a:pPr>
              <a:lnSpc>
                <a:spcPct val="150000"/>
              </a:lnSpc>
            </a:pPr>
            <a:r>
              <a:rPr lang="zh-CN" altLang="en-US" sz="2400" dirty="0" smtClean="0">
                <a:latin typeface="黑体" panose="02010609060101010101" pitchFamily="49" charset="-122"/>
                <a:ea typeface="黑体" panose="02010609060101010101" pitchFamily="49" charset="-122"/>
              </a:rPr>
              <a:t>相信在我们的人民卫士保护下，我们的生活更加安定、美好</a:t>
            </a:r>
            <a:endParaRPr lang="en-US" altLang="zh-CN" sz="2400" dirty="0" smtClean="0">
              <a:latin typeface="黑体" panose="02010609060101010101" pitchFamily="49" charset="-122"/>
              <a:ea typeface="黑体" panose="02010609060101010101" pitchFamily="49" charset="-122"/>
            </a:endParaRPr>
          </a:p>
          <a:p>
            <a:pPr>
              <a:lnSpc>
                <a:spcPct val="150000"/>
              </a:lnSpc>
            </a:pP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576881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WordArt 5"/>
          <p:cNvSpPr>
            <a:spLocks noChangeArrowheads="1" noChangeShapeType="1" noTextEdit="1"/>
          </p:cNvSpPr>
          <p:nvPr/>
        </p:nvSpPr>
        <p:spPr bwMode="gray">
          <a:xfrm>
            <a:off x="2519363" y="3068638"/>
            <a:ext cx="4343400" cy="533400"/>
          </a:xfrm>
          <a:prstGeom prst="rect">
            <a:avLst/>
          </a:prstGeom>
        </p:spPr>
        <p:txBody>
          <a:bodyPr wrap="none" fromWordArt="1">
            <a:prstTxWarp prst="textDeflate">
              <a:avLst>
                <a:gd name="adj" fmla="val 0"/>
              </a:avLst>
            </a:prstTxWarp>
          </a:bodyPr>
          <a:lstStyle/>
          <a:p>
            <a:r>
              <a:rPr lang="en-US" altLang="zh-CN" sz="3600" b="1" kern="10" dirty="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rPr>
              <a:t>Thank You !</a:t>
            </a:r>
            <a:endParaRPr lang="zh-CN" altLang="en-US" sz="3600" b="1" kern="10" dirty="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endParaRPr>
          </a:p>
        </p:txBody>
      </p:sp>
    </p:spTree>
    <p:custDataLst>
      <p:tags r:id="rId1"/>
    </p:custDataLst>
    <p:extLst>
      <p:ext uri="{BB962C8B-B14F-4D97-AF65-F5344CB8AC3E}">
        <p14:creationId xmlns:p14="http://schemas.microsoft.com/office/powerpoint/2010/main" val="1697573983"/>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403648" y="2996952"/>
            <a:ext cx="6608762" cy="704850"/>
            <a:chOff x="0" y="1592046"/>
            <a:chExt cx="7348392" cy="704339"/>
          </a:xfrm>
        </p:grpSpPr>
        <p:sp>
          <p:nvSpPr>
            <p:cNvPr id="3" name="圆角矩形 2"/>
            <p:cNvSpPr/>
            <p:nvPr/>
          </p:nvSpPr>
          <p:spPr>
            <a:xfrm>
              <a:off x="0" y="1592046"/>
              <a:ext cx="7348392" cy="704339"/>
            </a:xfrm>
            <a:prstGeom prst="roundRect">
              <a:avLst/>
            </a:prstGeom>
          </p:spPr>
          <p:style>
            <a:lnRef idx="2">
              <a:schemeClr val="lt1">
                <a:hueOff val="0"/>
                <a:satOff val="0"/>
                <a:lumOff val="0"/>
                <a:alphaOff val="0"/>
              </a:schemeClr>
            </a:lnRef>
            <a:fillRef idx="1">
              <a:schemeClr val="accent5">
                <a:hueOff val="-6490032"/>
                <a:satOff val="3463"/>
                <a:lumOff val="-15098"/>
                <a:alphaOff val="0"/>
              </a:schemeClr>
            </a:fillRef>
            <a:effectRef idx="0">
              <a:schemeClr val="accent5">
                <a:hueOff val="-6490032"/>
                <a:satOff val="3463"/>
                <a:lumOff val="-15098"/>
                <a:alphaOff val="0"/>
              </a:schemeClr>
            </a:effectRef>
            <a:fontRef idx="minor">
              <a:schemeClr val="lt1"/>
            </a:fontRef>
          </p:style>
        </p:sp>
        <p:sp>
          <p:nvSpPr>
            <p:cNvPr id="4" name="圆角矩形 4"/>
            <p:cNvSpPr/>
            <p:nvPr/>
          </p:nvSpPr>
          <p:spPr>
            <a:xfrm>
              <a:off x="35303" y="1626946"/>
              <a:ext cx="7277785" cy="634540"/>
            </a:xfrm>
            <a:prstGeom prst="rect">
              <a:avLst/>
            </a:prstGeom>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algn="ctr" defTabSz="1244600">
                <a:lnSpc>
                  <a:spcPct val="90000"/>
                </a:lnSpc>
                <a:spcAft>
                  <a:spcPct val="35000"/>
                </a:spcAft>
                <a:defRPr/>
              </a:pPr>
              <a:r>
                <a:rPr lang="zh-CN" altLang="en-US" sz="2800" b="1" dirty="0" smtClean="0">
                  <a:latin typeface="微软雅黑" pitchFamily="34" charset="-122"/>
                  <a:ea typeface="微软雅黑" pitchFamily="34" charset="-122"/>
                </a:rPr>
                <a:t>二、云计算构建新型信息基础设施</a:t>
              </a:r>
              <a:endParaRPr lang="zh-CN" sz="28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251094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a:xfrm>
            <a:off x="85709" y="260648"/>
            <a:ext cx="6790547" cy="525426"/>
          </a:xfrm>
        </p:spPr>
        <p:txBody>
          <a:bodyPr/>
          <a:lstStyle/>
          <a:p>
            <a:pPr algn="l"/>
            <a:r>
              <a:rPr lang="zh-CN" altLang="en-US" sz="2400" b="1" dirty="0" smtClean="0">
                <a:solidFill>
                  <a:srgbClr val="0070C0"/>
                </a:solidFill>
                <a:latin typeface="微软雅黑" pitchFamily="34" charset="-122"/>
                <a:ea typeface="微软雅黑" pitchFamily="34" charset="-122"/>
              </a:rPr>
              <a:t>什么是云计算：云的业务模式</a:t>
            </a:r>
          </a:p>
        </p:txBody>
      </p:sp>
      <p:pic>
        <p:nvPicPr>
          <p:cNvPr id="3338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9033" y="1467094"/>
            <a:ext cx="1451486" cy="213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矩形 4"/>
          <p:cNvSpPr>
            <a:spLocks noChangeArrowheads="1"/>
          </p:cNvSpPr>
          <p:nvPr/>
        </p:nvSpPr>
        <p:spPr bwMode="auto">
          <a:xfrm>
            <a:off x="467544" y="1124744"/>
            <a:ext cx="5904656" cy="2316403"/>
          </a:xfrm>
          <a:prstGeom prst="rect">
            <a:avLst/>
          </a:prstGeom>
          <a:solidFill>
            <a:srgbClr val="00B0F0"/>
          </a:solidFill>
          <a:ln>
            <a:headEnd/>
            <a:tailEnd/>
          </a:ln>
          <a:extLst/>
        </p:spPr>
        <p:style>
          <a:lnRef idx="0">
            <a:schemeClr val="accent1"/>
          </a:lnRef>
          <a:fillRef idx="3">
            <a:schemeClr val="accent1"/>
          </a:fillRef>
          <a:effectRef idx="3">
            <a:schemeClr val="accent1"/>
          </a:effectRef>
          <a:fontRef idx="minor">
            <a:schemeClr val="lt1"/>
          </a:fontRef>
        </p:style>
        <p:txBody>
          <a:bodyPr wrap="square">
            <a:spAutoFit/>
          </a:bodyPr>
          <a:lstStyle/>
          <a:p>
            <a:pPr indent="457200">
              <a:lnSpc>
                <a:spcPct val="150000"/>
              </a:lnSpc>
              <a:spcBef>
                <a:spcPts val="200"/>
              </a:spcBef>
              <a:spcAft>
                <a:spcPts val="63"/>
              </a:spcAft>
            </a:pPr>
            <a:r>
              <a:rPr lang="en-US" altLang="zh-CN" sz="1400" b="1" dirty="0">
                <a:solidFill>
                  <a:schemeClr val="bg1"/>
                </a:solidFill>
                <a:latin typeface="微软雅黑" pitchFamily="34" charset="-122"/>
                <a:ea typeface="微软雅黑" pitchFamily="34" charset="-122"/>
              </a:rPr>
              <a:t>Gartner</a:t>
            </a:r>
            <a:r>
              <a:rPr lang="zh-CN" altLang="en-US" sz="1400" b="1" dirty="0">
                <a:solidFill>
                  <a:schemeClr val="bg1"/>
                </a:solidFill>
                <a:latin typeface="微软雅黑" pitchFamily="34" charset="-122"/>
                <a:ea typeface="微软雅黑" pitchFamily="34" charset="-122"/>
              </a:rPr>
              <a:t>高级分析师</a:t>
            </a:r>
            <a:r>
              <a:rPr lang="en-US" altLang="zh-CN" sz="1400" b="1" dirty="0">
                <a:solidFill>
                  <a:schemeClr val="bg1"/>
                </a:solidFill>
                <a:latin typeface="微软雅黑" pitchFamily="34" charset="-122"/>
                <a:ea typeface="微软雅黑" pitchFamily="34" charset="-122"/>
              </a:rPr>
              <a:t>Ben Pring</a:t>
            </a:r>
            <a:r>
              <a:rPr lang="zh-CN" altLang="en-US" sz="1400" dirty="0">
                <a:solidFill>
                  <a:schemeClr val="tx1"/>
                </a:solidFill>
                <a:latin typeface="微软雅黑" pitchFamily="34" charset="-122"/>
                <a:ea typeface="微软雅黑" pitchFamily="34" charset="-122"/>
              </a:rPr>
              <a:t>评价道：“</a:t>
            </a:r>
            <a:r>
              <a:rPr lang="zh-CN" altLang="en-US" sz="1400" b="1" dirty="0">
                <a:solidFill>
                  <a:schemeClr val="bg1"/>
                </a:solidFill>
                <a:latin typeface="微软雅黑" pitchFamily="34" charset="-122"/>
                <a:ea typeface="微软雅黑" pitchFamily="34" charset="-122"/>
              </a:rPr>
              <a:t>它正在成为一个大众化的词语</a:t>
            </a:r>
            <a:r>
              <a:rPr lang="zh-CN" altLang="en-US" sz="1400" dirty="0">
                <a:solidFill>
                  <a:schemeClr val="tx1"/>
                </a:solidFill>
                <a:latin typeface="微软雅黑" pitchFamily="34" charset="-122"/>
                <a:ea typeface="微软雅黑" pitchFamily="34" charset="-122"/>
              </a:rPr>
              <a:t>。”但是，问题是似乎每个人对于云计算的理解各不相同。作为一个对互联网的比喻，“云”是很容易理解的。但是一旦同“计算”联系起来，它的意义就扩展了，而且开始变得模糊起来。有些分析师和公司把云计算仅仅定义为计算的升级版</a:t>
            </a:r>
            <a:r>
              <a:rPr lang="en-US" altLang="zh-CN" sz="1400" dirty="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基本上就是互联网上提供的众多虚拟服务器。另外一些人把云计算定义的更加宽泛，他们认为用户在防火墙保护之外消费的任何事物都处于“云”之中。</a:t>
            </a:r>
          </a:p>
        </p:txBody>
      </p:sp>
      <p:sp>
        <p:nvSpPr>
          <p:cNvPr id="2" name="矩形 1"/>
          <p:cNvSpPr/>
          <p:nvPr/>
        </p:nvSpPr>
        <p:spPr>
          <a:xfrm>
            <a:off x="7661373" y="766445"/>
            <a:ext cx="1176925" cy="646331"/>
          </a:xfrm>
          <a:prstGeom prst="rect">
            <a:avLst/>
          </a:prstGeom>
        </p:spPr>
        <p:txBody>
          <a:bodyPr wrap="none">
            <a:spAutoFit/>
          </a:bodyPr>
          <a:lstStyle/>
          <a:p>
            <a:pPr eaLnBrk="1" hangingPunct="1"/>
            <a:r>
              <a:rPr lang="zh-CN" altLang="en-US" b="1" dirty="0">
                <a:solidFill>
                  <a:srgbClr val="558ED5"/>
                </a:solidFill>
                <a:latin typeface="微软雅黑" pitchFamily="34" charset="-122"/>
                <a:ea typeface="微软雅黑" pitchFamily="34" charset="-122"/>
              </a:rPr>
              <a:t>人云亦云 </a:t>
            </a:r>
            <a:endParaRPr lang="en-US" altLang="zh-CN" b="1" dirty="0" smtClean="0">
              <a:solidFill>
                <a:srgbClr val="558ED5"/>
              </a:solidFill>
              <a:latin typeface="微软雅黑" pitchFamily="34" charset="-122"/>
              <a:ea typeface="微软雅黑" pitchFamily="34" charset="-122"/>
            </a:endParaRPr>
          </a:p>
          <a:p>
            <a:pPr eaLnBrk="1" hangingPunct="1"/>
            <a:r>
              <a:rPr lang="zh-CN" altLang="en-US" b="1" dirty="0" smtClean="0">
                <a:solidFill>
                  <a:srgbClr val="558ED5"/>
                </a:solidFill>
                <a:latin typeface="微软雅黑" pitchFamily="34" charset="-122"/>
                <a:ea typeface="微软雅黑" pitchFamily="34" charset="-122"/>
              </a:rPr>
              <a:t>众说纷纭</a:t>
            </a:r>
            <a:endParaRPr lang="zh-CN" altLang="en-US" b="1" dirty="0">
              <a:solidFill>
                <a:srgbClr val="558ED5"/>
              </a:solidFill>
              <a:latin typeface="微软雅黑" pitchFamily="34" charset="-122"/>
              <a:ea typeface="微软雅黑" pitchFamily="34" charset="-122"/>
            </a:endParaRPr>
          </a:p>
        </p:txBody>
      </p:sp>
      <p:pic>
        <p:nvPicPr>
          <p:cNvPr id="2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317" y="4818303"/>
            <a:ext cx="2519363"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7"/>
          <p:cNvGrpSpPr>
            <a:grpSpLocks/>
          </p:cNvGrpSpPr>
          <p:nvPr/>
        </p:nvGrpSpPr>
        <p:grpSpPr bwMode="auto">
          <a:xfrm>
            <a:off x="85709" y="3441147"/>
            <a:ext cx="7003836" cy="3276600"/>
            <a:chOff x="0" y="0"/>
            <a:chExt cx="8243887" cy="3276600"/>
          </a:xfrm>
        </p:grpSpPr>
        <p:sp>
          <p:nvSpPr>
            <p:cNvPr id="8" name="Text Box 4"/>
            <p:cNvSpPr txBox="1">
              <a:spLocks noChangeArrowheads="1"/>
            </p:cNvSpPr>
            <p:nvPr/>
          </p:nvSpPr>
          <p:spPr bwMode="auto">
            <a:xfrm>
              <a:off x="284162" y="1185862"/>
              <a:ext cx="1014413" cy="631825"/>
            </a:xfrm>
            <a:prstGeom prst="rect">
              <a:avLst/>
            </a:prstGeom>
            <a:solidFill>
              <a:srgbClr val="00FFFF"/>
            </a:solidFill>
            <a:ln w="19050">
              <a:solidFill>
                <a:srgbClr val="000000"/>
              </a:solidFill>
              <a:miter lim="800000"/>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en-US" altLang="zh-CN" sz="2800">
                <a:solidFill>
                  <a:schemeClr val="tx1"/>
                </a:solidFill>
              </a:endParaRPr>
            </a:p>
          </p:txBody>
        </p:sp>
        <p:sp>
          <p:nvSpPr>
            <p:cNvPr id="9" name="Text Box 5"/>
            <p:cNvSpPr txBox="1">
              <a:spLocks noChangeArrowheads="1"/>
            </p:cNvSpPr>
            <p:nvPr/>
          </p:nvSpPr>
          <p:spPr bwMode="auto">
            <a:xfrm>
              <a:off x="109537" y="1387475"/>
              <a:ext cx="1030288" cy="706437"/>
            </a:xfrm>
            <a:prstGeom prst="rect">
              <a:avLst/>
            </a:prstGeom>
            <a:solidFill>
              <a:srgbClr val="CCFFCC"/>
            </a:solidFill>
            <a:ln w="19050">
              <a:solidFill>
                <a:srgbClr val="000000"/>
              </a:solidFill>
              <a:miter lim="800000"/>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en-US" altLang="zh-CN" sz="2800">
                <a:solidFill>
                  <a:schemeClr val="tx1"/>
                </a:solidFill>
              </a:endParaRPr>
            </a:p>
          </p:txBody>
        </p:sp>
        <p:sp>
          <p:nvSpPr>
            <p:cNvPr id="10" name="Text Box 6"/>
            <p:cNvSpPr txBox="1">
              <a:spLocks noChangeArrowheads="1"/>
            </p:cNvSpPr>
            <p:nvPr/>
          </p:nvSpPr>
          <p:spPr bwMode="auto">
            <a:xfrm>
              <a:off x="1008062" y="2519362"/>
              <a:ext cx="143033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1600">
                  <a:solidFill>
                    <a:schemeClr val="tx1"/>
                  </a:solidFill>
                </a:rPr>
                <a:t>提交请求</a:t>
              </a:r>
            </a:p>
          </p:txBody>
        </p:sp>
        <p:sp>
          <p:nvSpPr>
            <p:cNvPr id="11" name="Cloud"/>
            <p:cNvSpPr>
              <a:spLocks noChangeAspect="1" noEditPoints="1" noChangeArrowheads="1"/>
            </p:cNvSpPr>
            <p:nvPr/>
          </p:nvSpPr>
          <p:spPr bwMode="auto">
            <a:xfrm rot="180147">
              <a:off x="1979612" y="0"/>
              <a:ext cx="6264275" cy="3276600"/>
            </a:xfrm>
            <a:custGeom>
              <a:avLst/>
              <a:gdLst>
                <a:gd name="T0" fmla="*/ 1634290475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FFFF"/>
            </a:solidFill>
            <a:ln w="12700" cmpd="sng">
              <a:solidFill>
                <a:srgbClr val="000000"/>
              </a:solidFill>
              <a:miter lim="800000"/>
              <a:headEnd/>
              <a:tailEnd/>
            </a:ln>
            <a:effectLst>
              <a:outerShdw dist="107763" dir="2700000" algn="ctr" rotWithShape="0">
                <a:srgbClr val="808080"/>
              </a:outerShdw>
            </a:effectLst>
          </p:spPr>
          <p:txBody>
            <a:bodyPr/>
            <a:lstStyle/>
            <a:p>
              <a:endParaRPr lang="zh-CN" altLang="en-US" sz="1400"/>
            </a:p>
          </p:txBody>
        </p:sp>
        <p:sp>
          <p:nvSpPr>
            <p:cNvPr id="12" name="Oval 9"/>
            <p:cNvSpPr>
              <a:spLocks noChangeArrowheads="1"/>
            </p:cNvSpPr>
            <p:nvPr/>
          </p:nvSpPr>
          <p:spPr bwMode="auto">
            <a:xfrm rot="-149374">
              <a:off x="6113462" y="1506537"/>
              <a:ext cx="1949450" cy="684213"/>
            </a:xfrm>
            <a:prstGeom prst="ellipse">
              <a:avLst/>
            </a:prstGeom>
            <a:solidFill>
              <a:schemeClr val="folHlink"/>
            </a:solidFill>
            <a:ln w="9525">
              <a:solidFill>
                <a:srgbClr val="000000"/>
              </a:solidFill>
              <a:round/>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13" name="Oval 10"/>
            <p:cNvSpPr>
              <a:spLocks noChangeArrowheads="1"/>
            </p:cNvSpPr>
            <p:nvPr/>
          </p:nvSpPr>
          <p:spPr bwMode="auto">
            <a:xfrm rot="-124482">
              <a:off x="2655887" y="1511300"/>
              <a:ext cx="1963738" cy="755650"/>
            </a:xfrm>
            <a:prstGeom prst="ellipse">
              <a:avLst/>
            </a:prstGeom>
            <a:solidFill>
              <a:srgbClr val="FF99FF"/>
            </a:solidFill>
            <a:ln w="9525">
              <a:solidFill>
                <a:srgbClr val="000000"/>
              </a:solidFill>
              <a:round/>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14" name="Oval 11"/>
            <p:cNvSpPr>
              <a:spLocks noChangeArrowheads="1"/>
            </p:cNvSpPr>
            <p:nvPr/>
          </p:nvSpPr>
          <p:spPr bwMode="auto">
            <a:xfrm rot="-149374">
              <a:off x="4716462" y="2301875"/>
              <a:ext cx="1741488" cy="777875"/>
            </a:xfrm>
            <a:prstGeom prst="ellipse">
              <a:avLst/>
            </a:prstGeom>
            <a:solidFill>
              <a:srgbClr val="FFFF00"/>
            </a:solidFill>
            <a:ln w="9525">
              <a:solidFill>
                <a:srgbClr val="000000"/>
              </a:solidFill>
              <a:round/>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15" name="Oval 12"/>
            <p:cNvSpPr>
              <a:spLocks noChangeArrowheads="1"/>
            </p:cNvSpPr>
            <p:nvPr/>
          </p:nvSpPr>
          <p:spPr bwMode="auto">
            <a:xfrm rot="-149374">
              <a:off x="5878512" y="465137"/>
              <a:ext cx="1789113" cy="719138"/>
            </a:xfrm>
            <a:prstGeom prst="ellipse">
              <a:avLst/>
            </a:prstGeom>
            <a:solidFill>
              <a:srgbClr val="CC3300"/>
            </a:solidFill>
            <a:ln w="9525">
              <a:solidFill>
                <a:srgbClr val="000000"/>
              </a:solidFill>
              <a:round/>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16" name="Oval 13"/>
            <p:cNvSpPr>
              <a:spLocks noChangeArrowheads="1"/>
            </p:cNvSpPr>
            <p:nvPr/>
          </p:nvSpPr>
          <p:spPr bwMode="auto">
            <a:xfrm>
              <a:off x="2865437" y="503237"/>
              <a:ext cx="1900238" cy="752475"/>
            </a:xfrm>
            <a:prstGeom prst="ellipse">
              <a:avLst/>
            </a:prstGeom>
            <a:solidFill>
              <a:schemeClr val="bg1"/>
            </a:solidFill>
            <a:ln w="9525">
              <a:solidFill>
                <a:srgbClr val="000000"/>
              </a:solidFill>
              <a:round/>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17" name="Text Box 14"/>
            <p:cNvSpPr txBox="1">
              <a:spLocks noChangeArrowheads="1"/>
            </p:cNvSpPr>
            <p:nvPr/>
          </p:nvSpPr>
          <p:spPr bwMode="auto">
            <a:xfrm>
              <a:off x="3211512" y="576262"/>
              <a:ext cx="13192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2800">
                  <a:solidFill>
                    <a:schemeClr val="tx1"/>
                  </a:solidFill>
                </a:rPr>
                <a:t>硬件</a:t>
              </a:r>
            </a:p>
          </p:txBody>
        </p:sp>
        <p:sp>
          <p:nvSpPr>
            <p:cNvPr id="18" name="Text Box 15"/>
            <p:cNvSpPr txBox="1">
              <a:spLocks noChangeArrowheads="1"/>
            </p:cNvSpPr>
            <p:nvPr/>
          </p:nvSpPr>
          <p:spPr bwMode="auto">
            <a:xfrm>
              <a:off x="6191250" y="482600"/>
              <a:ext cx="1212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2800">
                  <a:solidFill>
                    <a:schemeClr val="tx1"/>
                  </a:solidFill>
                </a:rPr>
                <a:t>软件</a:t>
              </a:r>
            </a:p>
          </p:txBody>
        </p:sp>
        <p:sp>
          <p:nvSpPr>
            <p:cNvPr id="19" name="Text Box 16"/>
            <p:cNvSpPr txBox="1">
              <a:spLocks noChangeArrowheads="1"/>
            </p:cNvSpPr>
            <p:nvPr/>
          </p:nvSpPr>
          <p:spPr bwMode="auto">
            <a:xfrm>
              <a:off x="4986337" y="2414587"/>
              <a:ext cx="120491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2800">
                  <a:solidFill>
                    <a:schemeClr val="tx1"/>
                  </a:solidFill>
                </a:rPr>
                <a:t>服务</a:t>
              </a:r>
            </a:p>
          </p:txBody>
        </p:sp>
        <p:sp>
          <p:nvSpPr>
            <p:cNvPr id="20" name="Text Box 17"/>
            <p:cNvSpPr txBox="1">
              <a:spLocks noChangeArrowheads="1"/>
            </p:cNvSpPr>
            <p:nvPr/>
          </p:nvSpPr>
          <p:spPr bwMode="auto">
            <a:xfrm>
              <a:off x="3055937" y="1701800"/>
              <a:ext cx="12160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2800">
                  <a:solidFill>
                    <a:schemeClr val="tx1"/>
                  </a:solidFill>
                </a:rPr>
                <a:t>存储</a:t>
              </a:r>
            </a:p>
          </p:txBody>
        </p:sp>
        <p:sp>
          <p:nvSpPr>
            <p:cNvPr id="21" name="Text Box 18"/>
            <p:cNvSpPr txBox="1">
              <a:spLocks noChangeArrowheads="1"/>
            </p:cNvSpPr>
            <p:nvPr/>
          </p:nvSpPr>
          <p:spPr bwMode="auto">
            <a:xfrm>
              <a:off x="6511925" y="1655762"/>
              <a:ext cx="1265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2400">
                  <a:solidFill>
                    <a:schemeClr val="tx1"/>
                  </a:solidFill>
                </a:rPr>
                <a:t>网络</a:t>
              </a:r>
              <a:endParaRPr lang="zh-CN" altLang="en-US" sz="4000">
                <a:solidFill>
                  <a:schemeClr val="tx1"/>
                </a:solidFill>
              </a:endParaRPr>
            </a:p>
          </p:txBody>
        </p:sp>
        <p:sp>
          <p:nvSpPr>
            <p:cNvPr id="22" name="Arc 19"/>
            <p:cNvSpPr>
              <a:spLocks/>
            </p:cNvSpPr>
            <p:nvPr/>
          </p:nvSpPr>
          <p:spPr bwMode="auto">
            <a:xfrm rot="1426890" flipV="1">
              <a:off x="752475" y="1677987"/>
              <a:ext cx="1462087" cy="841375"/>
            </a:xfrm>
            <a:custGeom>
              <a:avLst/>
              <a:gdLst>
                <a:gd name="T0" fmla="*/ 138802133 w 21080"/>
                <a:gd name="T1" fmla="*/ 0 h 21352"/>
                <a:gd name="T2" fmla="*/ 925581805 w 21080"/>
                <a:gd name="T3" fmla="*/ 24108042 h 21352"/>
                <a:gd name="T4" fmla="*/ 0 w 21080"/>
                <a:gd name="T5" fmla="*/ 31326757 h 21352"/>
                <a:gd name="T6" fmla="*/ 0 60000 65536"/>
                <a:gd name="T7" fmla="*/ 0 60000 65536"/>
                <a:gd name="T8" fmla="*/ 0 60000 65536"/>
                <a:gd name="T9" fmla="*/ 0 w 21080"/>
                <a:gd name="T10" fmla="*/ 0 h 21352"/>
                <a:gd name="T11" fmla="*/ 21080 w 21080"/>
                <a:gd name="T12" fmla="*/ 21352 h 21352"/>
              </a:gdLst>
              <a:ahLst/>
              <a:cxnLst>
                <a:cxn ang="T6">
                  <a:pos x="T0" y="T1"/>
                </a:cxn>
                <a:cxn ang="T7">
                  <a:pos x="T2" y="T3"/>
                </a:cxn>
                <a:cxn ang="T8">
                  <a:pos x="T4" y="T5"/>
                </a:cxn>
              </a:cxnLst>
              <a:rect l="T9" t="T10" r="T11" b="T12"/>
              <a:pathLst>
                <a:path w="21080" h="21352" fill="none" extrusionOk="0">
                  <a:moveTo>
                    <a:pt x="3265" y="0"/>
                  </a:moveTo>
                  <a:cubicBezTo>
                    <a:pt x="12066" y="1346"/>
                    <a:pt x="19139" y="7954"/>
                    <a:pt x="21080" y="16642"/>
                  </a:cubicBezTo>
                </a:path>
                <a:path w="21080" h="21352" stroke="0" extrusionOk="0">
                  <a:moveTo>
                    <a:pt x="3265" y="0"/>
                  </a:moveTo>
                  <a:cubicBezTo>
                    <a:pt x="12066" y="1346"/>
                    <a:pt x="19139" y="7954"/>
                    <a:pt x="21080" y="16642"/>
                  </a:cubicBezTo>
                  <a:lnTo>
                    <a:pt x="0" y="21352"/>
                  </a:lnTo>
                  <a:lnTo>
                    <a:pt x="3265" y="0"/>
                  </a:lnTo>
                  <a:close/>
                </a:path>
              </a:pathLst>
            </a:custGeom>
            <a:noFill/>
            <a:ln w="76200" cmpd="sng">
              <a:solidFill>
                <a:srgbClr val="CC3399"/>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400"/>
            </a:p>
          </p:txBody>
        </p:sp>
        <p:sp>
          <p:nvSpPr>
            <p:cNvPr id="23" name="Arc 20"/>
            <p:cNvSpPr>
              <a:spLocks/>
            </p:cNvSpPr>
            <p:nvPr/>
          </p:nvSpPr>
          <p:spPr bwMode="auto">
            <a:xfrm rot="-2083099">
              <a:off x="815975" y="1000125"/>
              <a:ext cx="1271587" cy="1093787"/>
            </a:xfrm>
            <a:custGeom>
              <a:avLst/>
              <a:gdLst>
                <a:gd name="T0" fmla="*/ 0 w 24643"/>
                <a:gd name="T1" fmla="*/ 0 h 21600"/>
                <a:gd name="T2" fmla="*/ 184379341 w 24643"/>
                <a:gd name="T3" fmla="*/ 105177292 h 21600"/>
                <a:gd name="T4" fmla="*/ 28303402 w 24643"/>
                <a:gd name="T5" fmla="*/ 144651103 h 21600"/>
                <a:gd name="T6" fmla="*/ 0 60000 65536"/>
                <a:gd name="T7" fmla="*/ 0 60000 65536"/>
                <a:gd name="T8" fmla="*/ 0 60000 65536"/>
                <a:gd name="T9" fmla="*/ 0 w 24643"/>
                <a:gd name="T10" fmla="*/ 0 h 21600"/>
                <a:gd name="T11" fmla="*/ 24643 w 24643"/>
                <a:gd name="T12" fmla="*/ 21600 h 21600"/>
              </a:gdLst>
              <a:ahLst/>
              <a:cxnLst>
                <a:cxn ang="T6">
                  <a:pos x="T0" y="T1"/>
                </a:cxn>
                <a:cxn ang="T7">
                  <a:pos x="T2" y="T3"/>
                </a:cxn>
                <a:cxn ang="T8">
                  <a:pos x="T4" y="T5"/>
                </a:cxn>
              </a:cxnLst>
              <a:rect l="T9" t="T10" r="T11" b="T12"/>
              <a:pathLst>
                <a:path w="24643" h="21600" fill="none" extrusionOk="0">
                  <a:moveTo>
                    <a:pt x="0" y="324"/>
                  </a:moveTo>
                  <a:cubicBezTo>
                    <a:pt x="1230" y="108"/>
                    <a:pt x="2478" y="-1"/>
                    <a:pt x="3728" y="0"/>
                  </a:cubicBezTo>
                  <a:cubicBezTo>
                    <a:pt x="13578" y="0"/>
                    <a:pt x="22181" y="6664"/>
                    <a:pt x="24642" y="16202"/>
                  </a:cubicBezTo>
                </a:path>
                <a:path w="24643" h="21600" stroke="0" extrusionOk="0">
                  <a:moveTo>
                    <a:pt x="0" y="324"/>
                  </a:moveTo>
                  <a:cubicBezTo>
                    <a:pt x="1230" y="108"/>
                    <a:pt x="2478" y="-1"/>
                    <a:pt x="3728" y="0"/>
                  </a:cubicBezTo>
                  <a:cubicBezTo>
                    <a:pt x="13578" y="0"/>
                    <a:pt x="22181" y="6664"/>
                    <a:pt x="24642" y="16202"/>
                  </a:cubicBezTo>
                  <a:lnTo>
                    <a:pt x="3728" y="21600"/>
                  </a:lnTo>
                  <a:lnTo>
                    <a:pt x="0" y="324"/>
                  </a:lnTo>
                  <a:close/>
                </a:path>
              </a:pathLst>
            </a:custGeom>
            <a:noFill/>
            <a:ln w="76200" cmpd="sng">
              <a:solidFill>
                <a:srgbClr val="CC3399"/>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sz="1400"/>
            </a:p>
          </p:txBody>
        </p:sp>
        <p:sp>
          <p:nvSpPr>
            <p:cNvPr id="24" name="Text Box 21"/>
            <p:cNvSpPr txBox="1">
              <a:spLocks noChangeArrowheads="1"/>
            </p:cNvSpPr>
            <p:nvPr/>
          </p:nvSpPr>
          <p:spPr bwMode="auto">
            <a:xfrm>
              <a:off x="5155648" y="1222792"/>
              <a:ext cx="938763" cy="84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3600" smtClean="0">
                  <a:solidFill>
                    <a:schemeClr val="tx1"/>
                  </a:solidFill>
                </a:rPr>
                <a:t>云</a:t>
              </a:r>
              <a:endParaRPr lang="zh-CN" altLang="en-US" sz="3600">
                <a:solidFill>
                  <a:schemeClr val="tx1"/>
                </a:solidFill>
              </a:endParaRPr>
            </a:p>
          </p:txBody>
        </p:sp>
        <p:sp>
          <p:nvSpPr>
            <p:cNvPr id="25" name="Rectangle 22"/>
            <p:cNvSpPr>
              <a:spLocks noChangeArrowheads="1"/>
            </p:cNvSpPr>
            <p:nvPr/>
          </p:nvSpPr>
          <p:spPr bwMode="auto">
            <a:xfrm>
              <a:off x="0" y="1600200"/>
              <a:ext cx="1014412" cy="650875"/>
            </a:xfrm>
            <a:prstGeom prst="rect">
              <a:avLst/>
            </a:prstGeom>
            <a:solidFill>
              <a:srgbClr val="FFFF00"/>
            </a:solidFill>
            <a:ln w="19050">
              <a:solidFill>
                <a:srgbClr val="000000"/>
              </a:solidFill>
              <a:miter lim="800000"/>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26" name="Text Box 23"/>
            <p:cNvSpPr txBox="1">
              <a:spLocks noChangeArrowheads="1"/>
            </p:cNvSpPr>
            <p:nvPr/>
          </p:nvSpPr>
          <p:spPr bwMode="auto">
            <a:xfrm>
              <a:off x="109537" y="1638300"/>
              <a:ext cx="8731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1800">
                  <a:solidFill>
                    <a:schemeClr val="tx1"/>
                  </a:solidFill>
                </a:rPr>
                <a:t>用户</a:t>
              </a:r>
              <a:endParaRPr lang="zh-CN" altLang="en-US" sz="2800">
                <a:solidFill>
                  <a:schemeClr val="tx1"/>
                </a:solidFill>
              </a:endParaRPr>
            </a:p>
          </p:txBody>
        </p:sp>
        <p:sp>
          <p:nvSpPr>
            <p:cNvPr id="27" name="Text Box 6"/>
            <p:cNvSpPr txBox="1">
              <a:spLocks noChangeArrowheads="1"/>
            </p:cNvSpPr>
            <p:nvPr/>
          </p:nvSpPr>
          <p:spPr bwMode="auto">
            <a:xfrm>
              <a:off x="647700" y="503237"/>
              <a:ext cx="18002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1600">
                  <a:solidFill>
                    <a:schemeClr val="tx1"/>
                  </a:solidFill>
                </a:rPr>
                <a:t>按需付费服务</a:t>
              </a:r>
            </a:p>
          </p:txBody>
        </p:sp>
      </p:grpSp>
    </p:spTree>
    <p:extLst>
      <p:ext uri="{BB962C8B-B14F-4D97-AF65-F5344CB8AC3E}">
        <p14:creationId xmlns:p14="http://schemas.microsoft.com/office/powerpoint/2010/main" val="338735821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a:xfrm>
            <a:off x="85709" y="260648"/>
            <a:ext cx="5710427" cy="525426"/>
          </a:xfrm>
        </p:spPr>
        <p:txBody>
          <a:bodyPr/>
          <a:lstStyle/>
          <a:p>
            <a:pPr algn="l"/>
            <a:r>
              <a:rPr lang="zh-CN" altLang="en-US" sz="2400" b="1" dirty="0" smtClean="0">
                <a:solidFill>
                  <a:srgbClr val="0070C0"/>
                </a:solidFill>
                <a:latin typeface="微软雅黑" pitchFamily="34" charset="-122"/>
                <a:ea typeface="微软雅黑" pitchFamily="34" charset="-122"/>
              </a:rPr>
              <a:t>什么是云计算</a:t>
            </a:r>
            <a:r>
              <a:rPr lang="en-US" altLang="zh-CN" sz="2400" b="1" dirty="0" smtClean="0">
                <a:solidFill>
                  <a:srgbClr val="0070C0"/>
                </a:solidFill>
                <a:latin typeface="微软雅黑" pitchFamily="34" charset="-122"/>
                <a:ea typeface="微软雅黑" pitchFamily="34" charset="-122"/>
              </a:rPr>
              <a:t>: </a:t>
            </a:r>
            <a:r>
              <a:rPr lang="zh-CN" altLang="en-US" sz="2400" b="1" dirty="0" smtClean="0">
                <a:solidFill>
                  <a:srgbClr val="0070C0"/>
                </a:solidFill>
                <a:latin typeface="微软雅黑" pitchFamily="34" charset="-122"/>
                <a:ea typeface="微软雅黑" pitchFamily="34" charset="-122"/>
              </a:rPr>
              <a:t>业务模式</a:t>
            </a:r>
          </a:p>
        </p:txBody>
      </p:sp>
      <p:sp>
        <p:nvSpPr>
          <p:cNvPr id="34" name="TextBox 33"/>
          <p:cNvSpPr txBox="1">
            <a:spLocks noChangeArrowheads="1"/>
          </p:cNvSpPr>
          <p:nvPr/>
        </p:nvSpPr>
        <p:spPr bwMode="auto">
          <a:xfrm>
            <a:off x="1619672" y="5229200"/>
            <a:ext cx="4786313" cy="647700"/>
          </a:xfrm>
          <a:prstGeom prst="rect">
            <a:avLst/>
          </a:prstGeom>
          <a:solidFill>
            <a:srgbClr val="C00000"/>
          </a:solidFill>
          <a:ln>
            <a:noFill/>
            <a:headEnd/>
            <a:tailEn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hemeClr val="accent5"/>
          </a:lnRef>
          <a:fillRef idx="3">
            <a:schemeClr val="accent5"/>
          </a:fillRef>
          <a:effectRef idx="3">
            <a:schemeClr val="accent5"/>
          </a:effectRef>
          <a:fontRef idx="minor">
            <a:schemeClr val="lt1"/>
          </a:fontRef>
        </p:style>
        <p:txBody>
          <a:bodyPr anchor="ctr"/>
          <a:lstStyle/>
          <a:p>
            <a:pPr marL="179388" lvl="1">
              <a:spcBef>
                <a:spcPct val="20000"/>
              </a:spcBef>
              <a:buClr>
                <a:schemeClr val="accent1"/>
              </a:buClr>
              <a:buFont typeface="Times" pitchFamily="18" charset="0"/>
              <a:buNone/>
              <a:defRPr/>
            </a:pPr>
            <a:r>
              <a:rPr lang="zh-CN" altLang="en-US" sz="2200" b="1" dirty="0">
                <a:solidFill>
                  <a:schemeClr val="bg1">
                    <a:lumMod val="95000"/>
                  </a:schemeClr>
                </a:solidFill>
                <a:latin typeface="微软雅黑" pitchFamily="34" charset="-122"/>
                <a:ea typeface="微软雅黑" pitchFamily="34" charset="-122"/>
              </a:rPr>
              <a:t>同时满足以上三个条件的是云计算</a:t>
            </a:r>
          </a:p>
        </p:txBody>
      </p:sp>
      <p:sp>
        <p:nvSpPr>
          <p:cNvPr id="32" name="矩形 4"/>
          <p:cNvSpPr>
            <a:spLocks noChangeArrowheads="1"/>
          </p:cNvSpPr>
          <p:nvPr/>
        </p:nvSpPr>
        <p:spPr bwMode="auto">
          <a:xfrm>
            <a:off x="251520" y="1556792"/>
            <a:ext cx="1584176" cy="3000821"/>
          </a:xfrm>
          <a:prstGeom prst="rect">
            <a:avLst/>
          </a:prstGeom>
          <a:solidFill>
            <a:srgbClr val="0070C0"/>
          </a:solidFill>
          <a:ln>
            <a:headEnd/>
            <a:tailEnd/>
          </a:ln>
          <a:extLst/>
        </p:spPr>
        <p:style>
          <a:lnRef idx="0">
            <a:schemeClr val="accent1"/>
          </a:lnRef>
          <a:fillRef idx="3">
            <a:schemeClr val="accent1"/>
          </a:fillRef>
          <a:effectRef idx="3">
            <a:schemeClr val="accent1"/>
          </a:effectRef>
          <a:fontRef idx="minor">
            <a:schemeClr val="lt1"/>
          </a:fontRef>
        </p:style>
        <p:txBody>
          <a:bodyPr wrap="square">
            <a:noAutofit/>
          </a:bodyPr>
          <a:lstStyle/>
          <a:p>
            <a:pPr algn="ctr">
              <a:lnSpc>
                <a:spcPct val="150000"/>
              </a:lnSpc>
              <a:spcBef>
                <a:spcPts val="63"/>
              </a:spcBef>
              <a:spcAft>
                <a:spcPts val="63"/>
              </a:spcAft>
            </a:pPr>
            <a:r>
              <a:rPr lang="en-US" altLang="zh-CN" sz="3200" b="1" dirty="0" smtClean="0">
                <a:solidFill>
                  <a:schemeClr val="bg1"/>
                </a:solidFill>
                <a:latin typeface="微软雅黑" pitchFamily="34" charset="-122"/>
                <a:ea typeface="微软雅黑" pitchFamily="34" charset="-122"/>
              </a:rPr>
              <a:t>1</a:t>
            </a:r>
          </a:p>
          <a:p>
            <a:pPr>
              <a:lnSpc>
                <a:spcPct val="150000"/>
              </a:lnSpc>
              <a:spcBef>
                <a:spcPts val="63"/>
              </a:spcBef>
              <a:spcAft>
                <a:spcPts val="63"/>
              </a:spcAft>
            </a:pPr>
            <a:r>
              <a:rPr lang="zh-CN" altLang="en-US" sz="2000" b="1" dirty="0" smtClean="0">
                <a:solidFill>
                  <a:schemeClr val="bg1"/>
                </a:solidFill>
                <a:latin typeface="微软雅黑" pitchFamily="34" charset="-122"/>
                <a:ea typeface="微软雅黑" pitchFamily="34" charset="-122"/>
              </a:rPr>
              <a:t>服务可租用：用户所需资源不在客户一端而在网络</a:t>
            </a:r>
            <a:endParaRPr lang="zh-CN" altLang="en-US" sz="2000" dirty="0">
              <a:solidFill>
                <a:schemeClr val="tx1"/>
              </a:solidFill>
              <a:latin typeface="微软雅黑" pitchFamily="34" charset="-122"/>
              <a:ea typeface="微软雅黑" pitchFamily="34" charset="-122"/>
            </a:endParaRPr>
          </a:p>
        </p:txBody>
      </p:sp>
      <p:sp>
        <p:nvSpPr>
          <p:cNvPr id="33" name="矩形 4"/>
          <p:cNvSpPr>
            <a:spLocks noChangeArrowheads="1"/>
          </p:cNvSpPr>
          <p:nvPr/>
        </p:nvSpPr>
        <p:spPr bwMode="auto">
          <a:xfrm>
            <a:off x="2555776" y="1556792"/>
            <a:ext cx="1584176" cy="2962734"/>
          </a:xfrm>
          <a:prstGeom prst="rect">
            <a:avLst/>
          </a:prstGeom>
          <a:solidFill>
            <a:srgbClr val="00B050"/>
          </a:solidFill>
          <a:ln>
            <a:headEnd/>
            <a:tailEnd/>
          </a:ln>
          <a:extLst/>
        </p:spPr>
        <p:style>
          <a:lnRef idx="0">
            <a:schemeClr val="accent1"/>
          </a:lnRef>
          <a:fillRef idx="3">
            <a:schemeClr val="accent1"/>
          </a:fillRef>
          <a:effectRef idx="3">
            <a:schemeClr val="accent1"/>
          </a:effectRef>
          <a:fontRef idx="minor">
            <a:schemeClr val="lt1"/>
          </a:fontRef>
        </p:style>
        <p:txBody>
          <a:bodyPr wrap="square">
            <a:noAutofit/>
          </a:bodyPr>
          <a:lstStyle/>
          <a:p>
            <a:pPr algn="ctr">
              <a:lnSpc>
                <a:spcPct val="150000"/>
              </a:lnSpc>
              <a:spcBef>
                <a:spcPts val="63"/>
              </a:spcBef>
              <a:spcAft>
                <a:spcPts val="63"/>
              </a:spcAft>
            </a:pPr>
            <a:r>
              <a:rPr lang="en-US" altLang="zh-CN" sz="3200" b="1" dirty="0" smtClean="0">
                <a:solidFill>
                  <a:schemeClr val="bg1"/>
                </a:solidFill>
                <a:latin typeface="微软雅黑" pitchFamily="34" charset="-122"/>
                <a:ea typeface="微软雅黑" pitchFamily="34" charset="-122"/>
              </a:rPr>
              <a:t>2</a:t>
            </a:r>
          </a:p>
          <a:p>
            <a:pPr>
              <a:lnSpc>
                <a:spcPct val="150000"/>
              </a:lnSpc>
              <a:spcBef>
                <a:spcPts val="63"/>
              </a:spcBef>
              <a:spcAft>
                <a:spcPts val="63"/>
              </a:spcAft>
            </a:pPr>
            <a:r>
              <a:rPr lang="zh-CN" altLang="en-US" sz="2000" b="1" dirty="0" smtClean="0">
                <a:solidFill>
                  <a:schemeClr val="bg1"/>
                </a:solidFill>
                <a:latin typeface="微软雅黑" pitchFamily="34" charset="-122"/>
                <a:ea typeface="微软雅黑" pitchFamily="34" charset="-122"/>
              </a:rPr>
              <a:t>服务可计量：服务能力具有分钟级或秒级的计量能力</a:t>
            </a:r>
            <a:endParaRPr lang="zh-CN" altLang="en-US" sz="2000" b="1" dirty="0">
              <a:solidFill>
                <a:schemeClr val="bg1"/>
              </a:solidFill>
              <a:latin typeface="微软雅黑" pitchFamily="34" charset="-122"/>
              <a:ea typeface="微软雅黑" pitchFamily="34" charset="-122"/>
            </a:endParaRPr>
          </a:p>
        </p:txBody>
      </p:sp>
      <p:sp>
        <p:nvSpPr>
          <p:cNvPr id="35" name="矩形 4"/>
          <p:cNvSpPr>
            <a:spLocks noChangeArrowheads="1"/>
          </p:cNvSpPr>
          <p:nvPr/>
        </p:nvSpPr>
        <p:spPr bwMode="auto">
          <a:xfrm>
            <a:off x="4932040" y="1556792"/>
            <a:ext cx="1584176" cy="2962734"/>
          </a:xfrm>
          <a:prstGeom prst="rect">
            <a:avLst/>
          </a:prstGeom>
          <a:solidFill>
            <a:schemeClr val="accent2">
              <a:lumMod val="75000"/>
            </a:schemeClr>
          </a:solidFill>
          <a:ln>
            <a:headEnd/>
            <a:tailEnd/>
          </a:ln>
          <a:extLst/>
        </p:spPr>
        <p:style>
          <a:lnRef idx="0">
            <a:schemeClr val="accent1"/>
          </a:lnRef>
          <a:fillRef idx="3">
            <a:schemeClr val="accent1"/>
          </a:fillRef>
          <a:effectRef idx="3">
            <a:schemeClr val="accent1"/>
          </a:effectRef>
          <a:fontRef idx="minor">
            <a:schemeClr val="lt1"/>
          </a:fontRef>
        </p:style>
        <p:txBody>
          <a:bodyPr wrap="square">
            <a:noAutofit/>
          </a:bodyPr>
          <a:lstStyle/>
          <a:p>
            <a:pPr algn="ctr">
              <a:lnSpc>
                <a:spcPct val="150000"/>
              </a:lnSpc>
              <a:spcBef>
                <a:spcPts val="63"/>
              </a:spcBef>
              <a:spcAft>
                <a:spcPts val="63"/>
              </a:spcAft>
            </a:pPr>
            <a:r>
              <a:rPr lang="en-US" altLang="zh-CN" sz="3200" b="1" dirty="0" smtClean="0">
                <a:solidFill>
                  <a:schemeClr val="bg1"/>
                </a:solidFill>
                <a:latin typeface="微软雅黑" pitchFamily="34" charset="-122"/>
                <a:ea typeface="微软雅黑" pitchFamily="34" charset="-122"/>
              </a:rPr>
              <a:t>3</a:t>
            </a:r>
          </a:p>
          <a:p>
            <a:pPr>
              <a:lnSpc>
                <a:spcPct val="150000"/>
              </a:lnSpc>
              <a:spcBef>
                <a:spcPts val="63"/>
              </a:spcBef>
              <a:spcAft>
                <a:spcPts val="63"/>
              </a:spcAft>
            </a:pPr>
            <a:r>
              <a:rPr lang="zh-CN" altLang="en-US" sz="2000" b="1" dirty="0" smtClean="0">
                <a:solidFill>
                  <a:schemeClr val="bg1"/>
                </a:solidFill>
                <a:latin typeface="微软雅黑" pitchFamily="34" charset="-122"/>
                <a:ea typeface="微软雅黑" pitchFamily="34" charset="-122"/>
              </a:rPr>
              <a:t>高性价比：具有较之传统模式</a:t>
            </a:r>
            <a:r>
              <a:rPr lang="en-US" altLang="zh-CN" sz="2000" b="1" dirty="0" smtClean="0">
                <a:solidFill>
                  <a:schemeClr val="bg1"/>
                </a:solidFill>
                <a:latin typeface="微软雅黑" pitchFamily="34" charset="-122"/>
                <a:ea typeface="微软雅黑" pitchFamily="34" charset="-122"/>
              </a:rPr>
              <a:t>5</a:t>
            </a:r>
            <a:r>
              <a:rPr lang="zh-CN" altLang="en-US" sz="2000" b="1" dirty="0" smtClean="0">
                <a:solidFill>
                  <a:schemeClr val="bg1"/>
                </a:solidFill>
                <a:latin typeface="微软雅黑" pitchFamily="34" charset="-122"/>
                <a:ea typeface="微软雅黑" pitchFamily="34" charset="-122"/>
              </a:rPr>
              <a:t>倍以上的性价比优势</a:t>
            </a:r>
          </a:p>
        </p:txBody>
      </p:sp>
      <p:pic>
        <p:nvPicPr>
          <p:cNvPr id="3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2708920"/>
            <a:ext cx="599079" cy="55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2708920"/>
            <a:ext cx="599079" cy="55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6719547" y="2741565"/>
            <a:ext cx="541716" cy="58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9" descr="cloud"/>
          <p:cNvPicPr>
            <a:picLocks noGrp="1" noChangeAspect="1" noChangeArrowheads="1"/>
          </p:cNvPicPr>
          <p:nvPr/>
        </p:nvPicPr>
        <p:blipFill>
          <a:blip r:embed="rId5" cstate="print"/>
          <a:srcRect/>
          <a:stretch>
            <a:fillRect/>
          </a:stretch>
        </p:blipFill>
        <p:spPr bwMode="auto">
          <a:xfrm>
            <a:off x="7380312" y="2564904"/>
            <a:ext cx="1602887" cy="792088"/>
          </a:xfrm>
          <a:prstGeom prst="rect">
            <a:avLst/>
          </a:prstGeom>
          <a:noFill/>
          <a:ln w="9525">
            <a:noFill/>
            <a:miter lim="800000"/>
            <a:headEnd/>
            <a:tailEnd/>
          </a:ln>
        </p:spPr>
      </p:pic>
      <p:sp>
        <p:nvSpPr>
          <p:cNvPr id="11" name="TextBox 10"/>
          <p:cNvSpPr txBox="1"/>
          <p:nvPr/>
        </p:nvSpPr>
        <p:spPr>
          <a:xfrm>
            <a:off x="7524328" y="2780928"/>
            <a:ext cx="1008112" cy="400110"/>
          </a:xfrm>
          <a:prstGeom prst="rect">
            <a:avLst/>
          </a:prstGeom>
          <a:noFill/>
        </p:spPr>
        <p:txBody>
          <a:bodyPr wrap="square" rtlCol="0">
            <a:spAutoFit/>
          </a:bodyPr>
          <a:lstStyle/>
          <a:p>
            <a:r>
              <a:rPr lang="zh-CN" altLang="en-US" sz="2000" b="1" dirty="0" smtClean="0">
                <a:latin typeface="微软雅黑" pitchFamily="34" charset="-122"/>
                <a:ea typeface="微软雅黑" pitchFamily="34" charset="-122"/>
              </a:rPr>
              <a:t>云计算</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27757029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3"/>
          <p:cNvSpPr txBox="1">
            <a:spLocks/>
          </p:cNvSpPr>
          <p:nvPr/>
        </p:nvSpPr>
        <p:spPr>
          <a:xfrm>
            <a:off x="177800" y="1052513"/>
            <a:ext cx="8966200" cy="432271"/>
          </a:xfrm>
          <a:prstGeom prst="rect">
            <a:avLst/>
          </a:prstGeom>
        </p:spPr>
        <p:txBody>
          <a:bodyPr/>
          <a:lstStyle/>
          <a:p>
            <a:pPr marL="342900" lvl="0" indent="-342900" defTabSz="0">
              <a:spcBef>
                <a:spcPct val="20000"/>
              </a:spcBef>
              <a:buFont typeface="Wingdings" pitchFamily="2" charset="2"/>
              <a:buChar char="n"/>
            </a:pPr>
            <a:r>
              <a:rPr kumimoji="0" lang="zh-CN" altLang="zh-CN" sz="20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sym typeface="Calibri" pitchFamily="34" charset="0"/>
              </a:rPr>
              <a:t>云</a:t>
            </a:r>
            <a:r>
              <a:rPr kumimoji="0" lang="zh-CN" altLang="en-US" sz="20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sym typeface="Calibri" pitchFamily="34" charset="0"/>
              </a:rPr>
              <a:t>计算的</a:t>
            </a:r>
            <a:r>
              <a:rPr lang="zh-CN" altLang="en-US" sz="2000" kern="0" dirty="0" smtClean="0">
                <a:solidFill>
                  <a:srgbClr val="FF0000"/>
                </a:solidFill>
                <a:latin typeface="微软雅黑" pitchFamily="34" charset="-122"/>
                <a:ea typeface="微软雅黑" pitchFamily="34" charset="-122"/>
                <a:sym typeface="Calibri" pitchFamily="34" charset="0"/>
              </a:rPr>
              <a:t>定义与特征（</a:t>
            </a:r>
            <a:r>
              <a:rPr lang="en-US" altLang="zh-CN" sz="2000" kern="0" dirty="0" smtClean="0">
                <a:solidFill>
                  <a:srgbClr val="FF0000"/>
                </a:solidFill>
                <a:latin typeface="微软雅黑" pitchFamily="34" charset="-122"/>
                <a:ea typeface="微软雅黑" pitchFamily="34" charset="-122"/>
                <a:sym typeface="Calibri" pitchFamily="34" charset="0"/>
              </a:rPr>
              <a:t>12345</a:t>
            </a:r>
            <a:r>
              <a:rPr lang="zh-CN" altLang="en-US" sz="2000" kern="0" dirty="0" smtClean="0">
                <a:solidFill>
                  <a:srgbClr val="FF0000"/>
                </a:solidFill>
                <a:latin typeface="微软雅黑" pitchFamily="34" charset="-122"/>
                <a:ea typeface="微软雅黑" pitchFamily="34" charset="-122"/>
                <a:sym typeface="Calibri" pitchFamily="34" charset="0"/>
              </a:rPr>
              <a:t>）</a:t>
            </a:r>
            <a:endParaRPr kumimoji="0" lang="en-US" altLang="zh-CN" sz="20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Calibri" pitchFamily="34" charset="0"/>
            </a:endParaRPr>
          </a:p>
          <a:p>
            <a:pPr marL="342900" marR="0" lvl="0" indent="-342900" algn="l" defTabSz="0" rtl="0" eaLnBrk="0" fontAlgn="base" latinLnBrk="0" hangingPunct="0">
              <a:lnSpc>
                <a:spcPct val="100000"/>
              </a:lnSpc>
              <a:spcBef>
                <a:spcPct val="20000"/>
              </a:spcBef>
              <a:spcAft>
                <a:spcPct val="0"/>
              </a:spcAft>
              <a:buClrTx/>
              <a:buSzTx/>
              <a:buFont typeface="Arial" charset="0"/>
              <a:buChar char="•"/>
              <a:tabLst/>
              <a:defRPr/>
            </a:pPr>
            <a:endPar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sym typeface="Calibri" pitchFamily="34" charset="0"/>
            </a:endParaRPr>
          </a:p>
        </p:txBody>
      </p:sp>
      <p:sp>
        <p:nvSpPr>
          <p:cNvPr id="5" name="AutoShape 23"/>
          <p:cNvSpPr>
            <a:spLocks noChangeArrowheads="1"/>
          </p:cNvSpPr>
          <p:nvPr/>
        </p:nvSpPr>
        <p:spPr bwMode="gray">
          <a:xfrm>
            <a:off x="136412" y="3118857"/>
            <a:ext cx="1600200" cy="2974903"/>
          </a:xfrm>
          <a:prstGeom prst="roundRect">
            <a:avLst>
              <a:gd name="adj" fmla="val 7935"/>
            </a:avLst>
          </a:prstGeom>
          <a:solidFill>
            <a:schemeClr val="bg1">
              <a:lumMod val="75000"/>
            </a:schemeClr>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6" name="AutoShape 24"/>
          <p:cNvSpPr>
            <a:spLocks noChangeArrowheads="1"/>
          </p:cNvSpPr>
          <p:nvPr/>
        </p:nvSpPr>
        <p:spPr bwMode="gray">
          <a:xfrm>
            <a:off x="60212" y="1518658"/>
            <a:ext cx="1727200" cy="1981200"/>
          </a:xfrm>
          <a:prstGeom prst="roundRect">
            <a:avLst>
              <a:gd name="adj" fmla="val 17509"/>
            </a:avLst>
          </a:prstGeom>
          <a:solidFill>
            <a:srgbClr val="34B034"/>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8" name="AutoShape 25"/>
          <p:cNvSpPr>
            <a:spLocks noChangeArrowheads="1"/>
          </p:cNvSpPr>
          <p:nvPr/>
        </p:nvSpPr>
        <p:spPr bwMode="gray">
          <a:xfrm>
            <a:off x="101487" y="2956933"/>
            <a:ext cx="1651000" cy="492125"/>
          </a:xfrm>
          <a:prstGeom prst="roundRect">
            <a:avLst>
              <a:gd name="adj" fmla="val 50000"/>
            </a:avLst>
          </a:prstGeom>
          <a:gradFill rotWithShape="1">
            <a:gsLst>
              <a:gs pos="0">
                <a:srgbClr val="34B034">
                  <a:alpha val="0"/>
                </a:srgbClr>
              </a:gs>
              <a:gs pos="100000">
                <a:srgbClr val="A3DBA3"/>
              </a:gs>
            </a:gsLst>
            <a:lin ang="5400000" scaled="1"/>
          </a:gra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10" name="AutoShape 26"/>
          <p:cNvSpPr>
            <a:spLocks noChangeArrowheads="1"/>
          </p:cNvSpPr>
          <p:nvPr/>
        </p:nvSpPr>
        <p:spPr bwMode="gray">
          <a:xfrm>
            <a:off x="101487" y="1542471"/>
            <a:ext cx="1651000" cy="490537"/>
          </a:xfrm>
          <a:prstGeom prst="roundRect">
            <a:avLst>
              <a:gd name="adj" fmla="val 50000"/>
            </a:avLst>
          </a:prstGeom>
          <a:gradFill rotWithShape="1">
            <a:gsLst>
              <a:gs pos="0">
                <a:srgbClr val="E0F3E0"/>
              </a:gs>
              <a:gs pos="100000">
                <a:srgbClr val="34B034"/>
              </a:gs>
            </a:gsLst>
            <a:lin ang="5400000" scaled="1"/>
          </a:gra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11" name="Text Box 27"/>
          <p:cNvSpPr txBox="1">
            <a:spLocks noChangeArrowheads="1"/>
          </p:cNvSpPr>
          <p:nvPr/>
        </p:nvSpPr>
        <p:spPr bwMode="gray">
          <a:xfrm>
            <a:off x="126377" y="3615523"/>
            <a:ext cx="1610236" cy="1815882"/>
          </a:xfrm>
          <a:prstGeom prst="rect">
            <a:avLst/>
          </a:prstGeom>
          <a:noFill/>
          <a:ln w="9525" algn="ctr">
            <a:noFill/>
            <a:miter lim="800000"/>
            <a:headEnd/>
            <a:tailEnd/>
          </a:ln>
        </p:spPr>
        <p:txBody>
          <a:bodyPr wrap="square">
            <a:spAutoFit/>
          </a:bodyPr>
          <a:lstStyle/>
          <a:p>
            <a:r>
              <a:rPr lang="zh-CN" altLang="zh-CN" sz="1600" dirty="0" smtClean="0">
                <a:latin typeface="微软雅黑" pitchFamily="34" charset="-122"/>
                <a:ea typeface="微软雅黑" pitchFamily="34" charset="-122"/>
              </a:rPr>
              <a:t>通过</a:t>
            </a:r>
            <a:r>
              <a:rPr lang="zh-CN" altLang="zh-CN" sz="1600" dirty="0">
                <a:latin typeface="微软雅黑" pitchFamily="34" charset="-122"/>
                <a:ea typeface="微软雅黑" pitchFamily="34" charset="-122"/>
              </a:rPr>
              <a:t>网络接入弹性可扩展的物理或</a:t>
            </a:r>
            <a:r>
              <a:rPr lang="zh-CN" altLang="zh-CN" sz="1600" dirty="0" smtClean="0">
                <a:latin typeface="微软雅黑" pitchFamily="34" charset="-122"/>
                <a:ea typeface="微软雅黑" pitchFamily="34" charset="-122"/>
              </a:rPr>
              <a:t>虚拟资源池</a:t>
            </a:r>
            <a:r>
              <a:rPr lang="zh-CN" altLang="zh-CN" sz="1600" dirty="0">
                <a:latin typeface="微软雅黑" pitchFamily="34" charset="-122"/>
                <a:ea typeface="微软雅黑" pitchFamily="34" charset="-122"/>
              </a:rPr>
              <a:t>，并可以以按需、自服务的方式对资源进行部署和管理的服务</a:t>
            </a:r>
            <a:r>
              <a:rPr lang="zh-CN" altLang="zh-CN" sz="1600" dirty="0" smtClean="0">
                <a:latin typeface="微软雅黑" pitchFamily="34" charset="-122"/>
                <a:ea typeface="微软雅黑" pitchFamily="34" charset="-122"/>
              </a:rPr>
              <a:t>模式</a:t>
            </a:r>
            <a:endParaRPr lang="en-US" altLang="zh-CN" sz="1600" dirty="0">
              <a:latin typeface="微软雅黑" pitchFamily="34" charset="-122"/>
              <a:ea typeface="微软雅黑" pitchFamily="34" charset="-122"/>
            </a:endParaRPr>
          </a:p>
        </p:txBody>
      </p:sp>
      <p:sp>
        <p:nvSpPr>
          <p:cNvPr id="12" name="Text Box 28"/>
          <p:cNvSpPr txBox="1">
            <a:spLocks noChangeArrowheads="1"/>
          </p:cNvSpPr>
          <p:nvPr/>
        </p:nvSpPr>
        <p:spPr bwMode="gray">
          <a:xfrm>
            <a:off x="316915" y="1686487"/>
            <a:ext cx="1213794" cy="1323439"/>
          </a:xfrm>
          <a:prstGeom prst="rect">
            <a:avLst/>
          </a:prstGeom>
          <a:noFill/>
          <a:ln w="9525" algn="ctr">
            <a:noFill/>
            <a:miter lim="800000"/>
            <a:headEnd/>
            <a:tailEnd/>
          </a:ln>
          <a:effectLst/>
        </p:spPr>
        <p:txBody>
          <a:bodyPr wrap="none">
            <a:spAutoFit/>
          </a:bodyPr>
          <a:lstStyle/>
          <a:p>
            <a:pPr algn="ctr" eaLnBrk="0" hangingPunct="0">
              <a:defRPr/>
            </a:pPr>
            <a:r>
              <a:rPr lang="en-US" altLang="zh-CN" sz="4000" b="1" smtClean="0">
                <a:solidFill>
                  <a:srgbClr val="FFFFFF"/>
                </a:solidFill>
                <a:effectLst>
                  <a:outerShdw blurRad="38100" dist="38100" dir="2700000" algn="tl">
                    <a:srgbClr val="C0C0C0"/>
                  </a:outerShdw>
                </a:effectLst>
                <a:latin typeface="微软雅黑" pitchFamily="34" charset="-122"/>
                <a:ea typeface="微软雅黑" pitchFamily="34" charset="-122"/>
              </a:rPr>
              <a:t>1</a:t>
            </a:r>
            <a:r>
              <a:rPr lang="zh-CN" altLang="en-US" sz="4000" b="1" smtClean="0">
                <a:solidFill>
                  <a:srgbClr val="FFFFFF"/>
                </a:solidFill>
                <a:effectLst>
                  <a:outerShdw blurRad="38100" dist="38100" dir="2700000" algn="tl">
                    <a:srgbClr val="C0C0C0"/>
                  </a:outerShdw>
                </a:effectLst>
                <a:latin typeface="微软雅黑" pitchFamily="34" charset="-122"/>
                <a:ea typeface="微软雅黑" pitchFamily="34" charset="-122"/>
              </a:rPr>
              <a:t>个</a:t>
            </a:r>
            <a:endParaRPr lang="en-US" altLang="zh-CN" sz="4000" b="1" smtClean="0">
              <a:solidFill>
                <a:srgbClr val="FFFFFF"/>
              </a:solidFill>
              <a:effectLst>
                <a:outerShdw blurRad="38100" dist="38100" dir="2700000" algn="tl">
                  <a:srgbClr val="C0C0C0"/>
                </a:outerShdw>
              </a:effectLst>
              <a:latin typeface="微软雅黑" pitchFamily="34" charset="-122"/>
              <a:ea typeface="微软雅黑" pitchFamily="34" charset="-122"/>
            </a:endParaRPr>
          </a:p>
          <a:p>
            <a:pPr algn="ctr" eaLnBrk="0" hangingPunct="0">
              <a:defRPr/>
            </a:pPr>
            <a:r>
              <a:rPr lang="zh-CN" altLang="en-US" sz="4000" b="1" smtClean="0">
                <a:solidFill>
                  <a:srgbClr val="FFFFFF"/>
                </a:solidFill>
                <a:effectLst>
                  <a:outerShdw blurRad="38100" dist="38100" dir="2700000" algn="tl">
                    <a:srgbClr val="C0C0C0"/>
                  </a:outerShdw>
                </a:effectLst>
                <a:latin typeface="微软雅黑" pitchFamily="34" charset="-122"/>
                <a:ea typeface="微软雅黑" pitchFamily="34" charset="-122"/>
              </a:rPr>
              <a:t>定义</a:t>
            </a:r>
            <a:endParaRPr lang="en-US" altLang="zh-CN" sz="4000" b="1" dirty="0">
              <a:solidFill>
                <a:srgbClr val="FFFFFF"/>
              </a:solidFill>
              <a:effectLst>
                <a:outerShdw blurRad="38100" dist="38100" dir="2700000" algn="tl">
                  <a:srgbClr val="C0C0C0"/>
                </a:outerShdw>
              </a:effectLst>
              <a:latin typeface="微软雅黑" pitchFamily="34" charset="-122"/>
              <a:ea typeface="微软雅黑" pitchFamily="34" charset="-122"/>
            </a:endParaRPr>
          </a:p>
        </p:txBody>
      </p:sp>
      <p:sp>
        <p:nvSpPr>
          <p:cNvPr id="13" name="AutoShape 23"/>
          <p:cNvSpPr>
            <a:spLocks noChangeArrowheads="1"/>
          </p:cNvSpPr>
          <p:nvPr/>
        </p:nvSpPr>
        <p:spPr bwMode="gray">
          <a:xfrm>
            <a:off x="1888963" y="3323893"/>
            <a:ext cx="1600200" cy="2769868"/>
          </a:xfrm>
          <a:prstGeom prst="roundRect">
            <a:avLst>
              <a:gd name="adj" fmla="val 7935"/>
            </a:avLst>
          </a:prstGeom>
          <a:solidFill>
            <a:schemeClr val="bg1">
              <a:lumMod val="75000"/>
            </a:schemeClr>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14" name="AutoShape 24"/>
          <p:cNvSpPr>
            <a:spLocks noChangeArrowheads="1"/>
          </p:cNvSpPr>
          <p:nvPr/>
        </p:nvSpPr>
        <p:spPr bwMode="gray">
          <a:xfrm>
            <a:off x="1835696" y="1518658"/>
            <a:ext cx="1727200" cy="1981200"/>
          </a:xfrm>
          <a:prstGeom prst="roundRect">
            <a:avLst>
              <a:gd name="adj" fmla="val 17509"/>
            </a:avLst>
          </a:prstGeom>
          <a:solidFill>
            <a:srgbClr val="34B034"/>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15" name="AutoShape 25"/>
          <p:cNvSpPr>
            <a:spLocks noChangeArrowheads="1"/>
          </p:cNvSpPr>
          <p:nvPr/>
        </p:nvSpPr>
        <p:spPr bwMode="gray">
          <a:xfrm>
            <a:off x="1876971" y="2956933"/>
            <a:ext cx="1651000" cy="492125"/>
          </a:xfrm>
          <a:prstGeom prst="roundRect">
            <a:avLst>
              <a:gd name="adj" fmla="val 50000"/>
            </a:avLst>
          </a:prstGeom>
          <a:gradFill rotWithShape="1">
            <a:gsLst>
              <a:gs pos="0">
                <a:srgbClr val="34B034">
                  <a:alpha val="0"/>
                </a:srgbClr>
              </a:gs>
              <a:gs pos="100000">
                <a:srgbClr val="A3DBA3"/>
              </a:gs>
            </a:gsLst>
            <a:lin ang="5400000" scaled="1"/>
          </a:gra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16" name="AutoShape 26"/>
          <p:cNvSpPr>
            <a:spLocks noChangeArrowheads="1"/>
          </p:cNvSpPr>
          <p:nvPr/>
        </p:nvSpPr>
        <p:spPr bwMode="gray">
          <a:xfrm>
            <a:off x="1876971" y="1542471"/>
            <a:ext cx="1651000" cy="490537"/>
          </a:xfrm>
          <a:prstGeom prst="roundRect">
            <a:avLst>
              <a:gd name="adj" fmla="val 50000"/>
            </a:avLst>
          </a:prstGeom>
          <a:gradFill rotWithShape="1">
            <a:gsLst>
              <a:gs pos="0">
                <a:srgbClr val="E0F3E0"/>
              </a:gs>
              <a:gs pos="100000">
                <a:srgbClr val="34B034"/>
              </a:gs>
            </a:gsLst>
            <a:lin ang="5400000" scaled="1"/>
          </a:gra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17" name="Text Box 27"/>
          <p:cNvSpPr txBox="1">
            <a:spLocks noChangeArrowheads="1"/>
          </p:cNvSpPr>
          <p:nvPr/>
        </p:nvSpPr>
        <p:spPr bwMode="gray">
          <a:xfrm>
            <a:off x="1907566" y="3544172"/>
            <a:ext cx="1610236" cy="2800767"/>
          </a:xfrm>
          <a:prstGeom prst="rect">
            <a:avLst/>
          </a:prstGeom>
          <a:noFill/>
          <a:ln w="9525" algn="ctr">
            <a:noFill/>
            <a:miter lim="800000"/>
            <a:headEnd/>
            <a:tailEnd/>
          </a:ln>
        </p:spPr>
        <p:txBody>
          <a:bodyPr wrap="square">
            <a:spAutoFit/>
          </a:bodyPr>
          <a:lstStyle/>
          <a:p>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：提供者</a:t>
            </a:r>
            <a:endParaRPr lang="en-US" altLang="zh-CN" sz="1600" dirty="0" smtClean="0">
              <a:latin typeface="微软雅黑" pitchFamily="34" charset="-122"/>
              <a:ea typeface="微软雅黑" pitchFamily="34" charset="-122"/>
            </a:endParaRPr>
          </a:p>
          <a:p>
            <a:pPr fontAlgn="auto">
              <a:spcBef>
                <a:spcPts val="0"/>
              </a:spcBef>
              <a:spcAft>
                <a:spcPts val="0"/>
              </a:spcAft>
              <a:defRPr/>
            </a:pPr>
            <a:r>
              <a:rPr lang="zh-CN" altLang="en-US" sz="1600" kern="0" dirty="0">
                <a:latin typeface="微软雅黑" pitchFamily="34" charset="-122"/>
                <a:ea typeface="微软雅黑" pitchFamily="34" charset="-122"/>
                <a:cs typeface="Arial"/>
              </a:rPr>
              <a:t>以租代售，</a:t>
            </a:r>
            <a:r>
              <a:rPr lang="zh-CN" altLang="en-GB" sz="1600" kern="0" dirty="0">
                <a:latin typeface="微软雅黑" pitchFamily="34" charset="-122"/>
                <a:ea typeface="微软雅黑" pitchFamily="34" charset="-122"/>
                <a:cs typeface="Arial"/>
              </a:rPr>
              <a:t>由卖产品变为卖服务</a:t>
            </a:r>
            <a:r>
              <a:rPr lang="zh-CN" altLang="en-US" sz="1600" kern="0" dirty="0">
                <a:latin typeface="微软雅黑" pitchFamily="34" charset="-122"/>
                <a:ea typeface="微软雅黑" pitchFamily="34" charset="-122"/>
                <a:cs typeface="Arial"/>
              </a:rPr>
              <a:t>，提高资源利用率并降低服务</a:t>
            </a:r>
            <a:r>
              <a:rPr lang="zh-CN" altLang="en-US" sz="1600" kern="0" dirty="0" smtClean="0">
                <a:latin typeface="微软雅黑" pitchFamily="34" charset="-122"/>
                <a:ea typeface="微软雅黑" pitchFamily="34" charset="-122"/>
                <a:cs typeface="Arial"/>
              </a:rPr>
              <a:t>成本</a:t>
            </a:r>
            <a:endParaRPr lang="en-US" altLang="zh-CN" sz="1600" dirty="0" smtClean="0">
              <a:latin typeface="微软雅黑" pitchFamily="34" charset="-122"/>
              <a:ea typeface="微软雅黑" pitchFamily="34" charset="-122"/>
            </a:endParaRPr>
          </a:p>
          <a:p>
            <a:pPr fontAlgn="auto">
              <a:spcBef>
                <a:spcPts val="0"/>
              </a:spcBef>
              <a:spcAft>
                <a:spcPts val="0"/>
              </a:spcAft>
              <a:defRPr/>
            </a:pPr>
            <a:r>
              <a:rPr lang="en-US" altLang="zh-CN" sz="1600" kern="0" dirty="0" smtClean="0">
                <a:latin typeface="微软雅黑" pitchFamily="34" charset="-122"/>
                <a:ea typeface="微软雅黑" pitchFamily="34" charset="-122"/>
                <a:cs typeface="Arial"/>
              </a:rPr>
              <a:t>2</a:t>
            </a:r>
            <a:r>
              <a:rPr lang="zh-CN" altLang="en-US" sz="1600" kern="0" dirty="0" smtClean="0">
                <a:latin typeface="微软雅黑" pitchFamily="34" charset="-122"/>
                <a:ea typeface="微软雅黑" pitchFamily="34" charset="-122"/>
                <a:cs typeface="Arial"/>
              </a:rPr>
              <a:t>：使用者</a:t>
            </a:r>
            <a:endParaRPr lang="en-US" altLang="zh-CN" sz="1600" kern="0" dirty="0" smtClean="0">
              <a:latin typeface="微软雅黑" pitchFamily="34" charset="-122"/>
              <a:ea typeface="微软雅黑" pitchFamily="34" charset="-122"/>
              <a:cs typeface="Arial"/>
            </a:endParaRPr>
          </a:p>
          <a:p>
            <a:pPr fontAlgn="auto">
              <a:spcBef>
                <a:spcPts val="0"/>
              </a:spcBef>
              <a:spcAft>
                <a:spcPts val="0"/>
              </a:spcAft>
              <a:defRPr/>
            </a:pPr>
            <a:r>
              <a:rPr lang="zh-CN" altLang="en-US" sz="1600" kern="0" dirty="0">
                <a:latin typeface="微软雅黑" pitchFamily="34" charset="-122"/>
                <a:ea typeface="微软雅黑" pitchFamily="34" charset="-122"/>
                <a:cs typeface="Arial"/>
              </a:rPr>
              <a:t>以租代买，</a:t>
            </a:r>
            <a:r>
              <a:rPr lang="zh-CN" altLang="en-US" sz="1600" kern="0" dirty="0" smtClean="0">
                <a:latin typeface="微软雅黑" pitchFamily="34" charset="-122"/>
                <a:ea typeface="微软雅黑" pitchFamily="34" charset="-122"/>
                <a:cs typeface="Arial"/>
              </a:rPr>
              <a:t>提高投资回报率</a:t>
            </a:r>
            <a:endParaRPr lang="zh-CN" altLang="en-US" sz="1600" kern="0" dirty="0">
              <a:latin typeface="微软雅黑" pitchFamily="34" charset="-122"/>
              <a:ea typeface="微软雅黑" pitchFamily="34" charset="-122"/>
              <a:cs typeface="Arial"/>
            </a:endParaRPr>
          </a:p>
          <a:p>
            <a:pPr fontAlgn="auto">
              <a:spcBef>
                <a:spcPts val="0"/>
              </a:spcBef>
              <a:spcAft>
                <a:spcPts val="0"/>
              </a:spcAft>
              <a:defRPr/>
            </a:pPr>
            <a:endParaRPr lang="en-US" altLang="zh-CN" sz="1600" kern="0" dirty="0">
              <a:solidFill>
                <a:schemeClr val="bg1"/>
              </a:solidFill>
              <a:latin typeface="微软雅黑" pitchFamily="34" charset="-122"/>
              <a:ea typeface="微软雅黑" pitchFamily="34" charset="-122"/>
              <a:cs typeface="Arial"/>
            </a:endParaRPr>
          </a:p>
          <a:p>
            <a:endParaRPr lang="en-US" altLang="zh-CN" sz="1600" b="1" dirty="0">
              <a:solidFill>
                <a:srgbClr val="FF0000"/>
              </a:solidFill>
              <a:latin typeface="微软雅黑" pitchFamily="34" charset="-122"/>
              <a:ea typeface="微软雅黑" pitchFamily="34" charset="-122"/>
            </a:endParaRPr>
          </a:p>
        </p:txBody>
      </p:sp>
      <p:sp>
        <p:nvSpPr>
          <p:cNvPr id="18" name="Text Box 28"/>
          <p:cNvSpPr txBox="1">
            <a:spLocks noChangeArrowheads="1"/>
          </p:cNvSpPr>
          <p:nvPr/>
        </p:nvSpPr>
        <p:spPr bwMode="gray">
          <a:xfrm>
            <a:off x="2092399" y="1686487"/>
            <a:ext cx="1213795" cy="1323439"/>
          </a:xfrm>
          <a:prstGeom prst="rect">
            <a:avLst/>
          </a:prstGeom>
          <a:noFill/>
          <a:ln w="9525" algn="ctr">
            <a:noFill/>
            <a:miter lim="800000"/>
            <a:headEnd/>
            <a:tailEnd/>
          </a:ln>
          <a:effectLst/>
        </p:spPr>
        <p:txBody>
          <a:bodyPr wrap="none">
            <a:spAutoFit/>
          </a:bodyPr>
          <a:lstStyle/>
          <a:p>
            <a:pPr algn="ctr" eaLnBrk="0" hangingPunct="0">
              <a:defRPr/>
            </a:pPr>
            <a:r>
              <a:rPr lang="en-US" altLang="zh-CN" sz="4000" b="1" smtClean="0">
                <a:solidFill>
                  <a:srgbClr val="FFFFFF"/>
                </a:solidFill>
                <a:effectLst>
                  <a:outerShdw blurRad="38100" dist="38100" dir="2700000" algn="tl">
                    <a:srgbClr val="C0C0C0"/>
                  </a:outerShdw>
                </a:effectLst>
                <a:latin typeface="微软雅黑" pitchFamily="34" charset="-122"/>
                <a:ea typeface="微软雅黑" pitchFamily="34" charset="-122"/>
              </a:rPr>
              <a:t>2</a:t>
            </a:r>
            <a:r>
              <a:rPr lang="zh-CN" altLang="en-US" sz="4000" b="1" smtClean="0">
                <a:solidFill>
                  <a:srgbClr val="FFFFFF"/>
                </a:solidFill>
                <a:effectLst>
                  <a:outerShdw blurRad="38100" dist="38100" dir="2700000" algn="tl">
                    <a:srgbClr val="C0C0C0"/>
                  </a:outerShdw>
                </a:effectLst>
                <a:latin typeface="微软雅黑" pitchFamily="34" charset="-122"/>
                <a:ea typeface="微软雅黑" pitchFamily="34" charset="-122"/>
              </a:rPr>
              <a:t>个</a:t>
            </a:r>
            <a:endParaRPr lang="en-US" altLang="zh-CN" sz="4000" b="1" smtClean="0">
              <a:solidFill>
                <a:srgbClr val="FFFFFF"/>
              </a:solidFill>
              <a:effectLst>
                <a:outerShdw blurRad="38100" dist="38100" dir="2700000" algn="tl">
                  <a:srgbClr val="C0C0C0"/>
                </a:outerShdw>
              </a:effectLst>
              <a:latin typeface="微软雅黑" pitchFamily="34" charset="-122"/>
              <a:ea typeface="微软雅黑" pitchFamily="34" charset="-122"/>
            </a:endParaRPr>
          </a:p>
          <a:p>
            <a:pPr algn="ctr" eaLnBrk="0" hangingPunct="0">
              <a:defRPr/>
            </a:pPr>
            <a:r>
              <a:rPr lang="zh-CN" altLang="en-US" sz="4000" b="1">
                <a:solidFill>
                  <a:srgbClr val="FFFFFF"/>
                </a:solidFill>
                <a:effectLst>
                  <a:outerShdw blurRad="38100" dist="38100" dir="2700000" algn="tl">
                    <a:srgbClr val="C0C0C0"/>
                  </a:outerShdw>
                </a:effectLst>
                <a:latin typeface="微软雅黑" pitchFamily="34" charset="-122"/>
                <a:ea typeface="微软雅黑" pitchFamily="34" charset="-122"/>
              </a:rPr>
              <a:t>角色</a:t>
            </a:r>
            <a:endParaRPr lang="en-US" altLang="zh-CN" sz="4000" b="1" dirty="0">
              <a:solidFill>
                <a:srgbClr val="FFFFFF"/>
              </a:solidFill>
              <a:effectLst>
                <a:outerShdw blurRad="38100" dist="38100" dir="2700000" algn="tl">
                  <a:srgbClr val="C0C0C0"/>
                </a:outerShdw>
              </a:effectLst>
              <a:latin typeface="微软雅黑" pitchFamily="34" charset="-122"/>
              <a:ea typeface="微软雅黑" pitchFamily="34" charset="-122"/>
            </a:endParaRPr>
          </a:p>
        </p:txBody>
      </p:sp>
      <p:sp>
        <p:nvSpPr>
          <p:cNvPr id="19" name="AutoShape 23"/>
          <p:cNvSpPr>
            <a:spLocks noChangeArrowheads="1"/>
          </p:cNvSpPr>
          <p:nvPr/>
        </p:nvSpPr>
        <p:spPr bwMode="gray">
          <a:xfrm>
            <a:off x="3689163" y="3290329"/>
            <a:ext cx="1600200" cy="2769868"/>
          </a:xfrm>
          <a:prstGeom prst="roundRect">
            <a:avLst>
              <a:gd name="adj" fmla="val 7935"/>
            </a:avLst>
          </a:prstGeom>
          <a:solidFill>
            <a:schemeClr val="bg1">
              <a:lumMod val="75000"/>
            </a:schemeClr>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20" name="AutoShape 24"/>
          <p:cNvSpPr>
            <a:spLocks noChangeArrowheads="1"/>
          </p:cNvSpPr>
          <p:nvPr/>
        </p:nvSpPr>
        <p:spPr bwMode="gray">
          <a:xfrm>
            <a:off x="3635896" y="1485094"/>
            <a:ext cx="1727200" cy="1981200"/>
          </a:xfrm>
          <a:prstGeom prst="roundRect">
            <a:avLst>
              <a:gd name="adj" fmla="val 17509"/>
            </a:avLst>
          </a:prstGeom>
          <a:solidFill>
            <a:srgbClr val="34B034"/>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21" name="AutoShape 25"/>
          <p:cNvSpPr>
            <a:spLocks noChangeArrowheads="1"/>
          </p:cNvSpPr>
          <p:nvPr/>
        </p:nvSpPr>
        <p:spPr bwMode="gray">
          <a:xfrm>
            <a:off x="3677171" y="2923369"/>
            <a:ext cx="1651000" cy="492125"/>
          </a:xfrm>
          <a:prstGeom prst="roundRect">
            <a:avLst>
              <a:gd name="adj" fmla="val 50000"/>
            </a:avLst>
          </a:prstGeom>
          <a:gradFill rotWithShape="1">
            <a:gsLst>
              <a:gs pos="0">
                <a:srgbClr val="34B034">
                  <a:alpha val="0"/>
                </a:srgbClr>
              </a:gs>
              <a:gs pos="100000">
                <a:srgbClr val="A3DBA3"/>
              </a:gs>
            </a:gsLst>
            <a:lin ang="5400000" scaled="1"/>
          </a:gra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22" name="AutoShape 26"/>
          <p:cNvSpPr>
            <a:spLocks noChangeArrowheads="1"/>
          </p:cNvSpPr>
          <p:nvPr/>
        </p:nvSpPr>
        <p:spPr bwMode="gray">
          <a:xfrm>
            <a:off x="3677171" y="1508907"/>
            <a:ext cx="1651000" cy="490537"/>
          </a:xfrm>
          <a:prstGeom prst="roundRect">
            <a:avLst>
              <a:gd name="adj" fmla="val 50000"/>
            </a:avLst>
          </a:prstGeom>
          <a:gradFill rotWithShape="1">
            <a:gsLst>
              <a:gs pos="0">
                <a:srgbClr val="E0F3E0"/>
              </a:gs>
              <a:gs pos="100000">
                <a:srgbClr val="34B034"/>
              </a:gs>
            </a:gsLst>
            <a:lin ang="5400000" scaled="1"/>
          </a:gra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23" name="Text Box 28"/>
          <p:cNvSpPr txBox="1">
            <a:spLocks noChangeArrowheads="1"/>
          </p:cNvSpPr>
          <p:nvPr/>
        </p:nvSpPr>
        <p:spPr bwMode="gray">
          <a:xfrm>
            <a:off x="3892599" y="1652923"/>
            <a:ext cx="1213795" cy="1323439"/>
          </a:xfrm>
          <a:prstGeom prst="rect">
            <a:avLst/>
          </a:prstGeom>
          <a:noFill/>
          <a:ln w="9525" algn="ctr">
            <a:noFill/>
            <a:miter lim="800000"/>
            <a:headEnd/>
            <a:tailEnd/>
          </a:ln>
          <a:effectLst/>
        </p:spPr>
        <p:txBody>
          <a:bodyPr wrap="none">
            <a:spAutoFit/>
          </a:bodyPr>
          <a:lstStyle/>
          <a:p>
            <a:pPr algn="ctr" eaLnBrk="0" hangingPunct="0">
              <a:defRPr/>
            </a:pPr>
            <a:r>
              <a:rPr lang="en-US" altLang="zh-CN" sz="4000" b="1" dirty="0" smtClean="0">
                <a:solidFill>
                  <a:srgbClr val="FFFFFF"/>
                </a:solidFill>
                <a:effectLst>
                  <a:outerShdw blurRad="38100" dist="38100" dir="2700000" algn="tl">
                    <a:srgbClr val="C0C0C0"/>
                  </a:outerShdw>
                </a:effectLst>
                <a:latin typeface="微软雅黑" pitchFamily="34" charset="-122"/>
                <a:ea typeface="微软雅黑" pitchFamily="34" charset="-122"/>
              </a:rPr>
              <a:t>3</a:t>
            </a:r>
            <a:r>
              <a:rPr lang="zh-CN" altLang="en-US" sz="4000" b="1" dirty="0" smtClean="0">
                <a:solidFill>
                  <a:srgbClr val="FFFFFF"/>
                </a:solidFill>
                <a:effectLst>
                  <a:outerShdw blurRad="38100" dist="38100" dir="2700000" algn="tl">
                    <a:srgbClr val="C0C0C0"/>
                  </a:outerShdw>
                </a:effectLst>
                <a:latin typeface="微软雅黑" pitchFamily="34" charset="-122"/>
                <a:ea typeface="微软雅黑" pitchFamily="34" charset="-122"/>
              </a:rPr>
              <a:t>种</a:t>
            </a:r>
            <a:endParaRPr lang="en-US" altLang="zh-CN" sz="4000" b="1" dirty="0" smtClean="0">
              <a:solidFill>
                <a:srgbClr val="FFFFFF"/>
              </a:solidFill>
              <a:effectLst>
                <a:outerShdw blurRad="38100" dist="38100" dir="2700000" algn="tl">
                  <a:srgbClr val="C0C0C0"/>
                </a:outerShdw>
              </a:effectLst>
              <a:latin typeface="微软雅黑" pitchFamily="34" charset="-122"/>
              <a:ea typeface="微软雅黑" pitchFamily="34" charset="-122"/>
            </a:endParaRPr>
          </a:p>
          <a:p>
            <a:pPr algn="ctr" eaLnBrk="0" hangingPunct="0">
              <a:defRPr/>
            </a:pPr>
            <a:r>
              <a:rPr lang="zh-CN" altLang="en-US" sz="4000" b="1" dirty="0" smtClean="0">
                <a:solidFill>
                  <a:srgbClr val="FFFFFF"/>
                </a:solidFill>
                <a:effectLst>
                  <a:outerShdw blurRad="38100" dist="38100" dir="2700000" algn="tl">
                    <a:srgbClr val="C0C0C0"/>
                  </a:outerShdw>
                </a:effectLst>
                <a:latin typeface="微软雅黑" pitchFamily="34" charset="-122"/>
                <a:ea typeface="微软雅黑" pitchFamily="34" charset="-122"/>
              </a:rPr>
              <a:t>模式</a:t>
            </a:r>
            <a:endParaRPr lang="en-US" altLang="zh-CN" sz="4000" b="1" dirty="0">
              <a:solidFill>
                <a:srgbClr val="FFFFFF"/>
              </a:solidFill>
              <a:effectLst>
                <a:outerShdw blurRad="38100" dist="38100" dir="2700000" algn="tl">
                  <a:srgbClr val="C0C0C0"/>
                </a:outerShdw>
              </a:effectLst>
              <a:latin typeface="微软雅黑" pitchFamily="34" charset="-122"/>
              <a:ea typeface="微软雅黑" pitchFamily="34" charset="-122"/>
            </a:endParaRPr>
          </a:p>
        </p:txBody>
      </p:sp>
      <p:sp>
        <p:nvSpPr>
          <p:cNvPr id="24" name="Text Box 27"/>
          <p:cNvSpPr txBox="1">
            <a:spLocks noChangeArrowheads="1"/>
          </p:cNvSpPr>
          <p:nvPr/>
        </p:nvSpPr>
        <p:spPr bwMode="gray">
          <a:xfrm>
            <a:off x="3732247" y="3615523"/>
            <a:ext cx="1610236" cy="2062103"/>
          </a:xfrm>
          <a:prstGeom prst="rect">
            <a:avLst/>
          </a:prstGeom>
          <a:noFill/>
          <a:ln w="9525" algn="ctr">
            <a:noFill/>
            <a:miter lim="800000"/>
            <a:headEnd/>
            <a:tailEnd/>
          </a:ln>
        </p:spPr>
        <p:txBody>
          <a:bodyPr wrap="square">
            <a:spAutoFit/>
          </a:bodyPr>
          <a:lstStyle/>
          <a:p>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SAAS(</a:t>
            </a:r>
            <a:r>
              <a:rPr lang="zh-CN" altLang="en-US" sz="1600" dirty="0" smtClean="0">
                <a:latin typeface="微软雅黑" pitchFamily="34" charset="-122"/>
                <a:ea typeface="微软雅黑" pitchFamily="34" charset="-122"/>
              </a:rPr>
              <a:t>软件即服务</a:t>
            </a:r>
            <a:r>
              <a:rPr lang="en-US" altLang="zh-CN" sz="1600" dirty="0" smtClean="0">
                <a:latin typeface="微软雅黑" pitchFamily="34" charset="-122"/>
                <a:ea typeface="微软雅黑" pitchFamily="34" charset="-122"/>
              </a:rPr>
              <a:t>)</a:t>
            </a:r>
          </a:p>
          <a:p>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PAAS</a:t>
            </a:r>
            <a:r>
              <a:rPr lang="zh-CN" altLang="en-US" sz="1600" dirty="0" smtClean="0">
                <a:latin typeface="微软雅黑" pitchFamily="34" charset="-122"/>
                <a:ea typeface="微软雅黑" pitchFamily="34" charset="-122"/>
              </a:rPr>
              <a:t>（平台即服务）</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IAAS</a:t>
            </a:r>
            <a:r>
              <a:rPr lang="zh-CN" altLang="en-US" sz="1600" dirty="0" smtClean="0">
                <a:latin typeface="微软雅黑" pitchFamily="34" charset="-122"/>
                <a:ea typeface="微软雅黑" pitchFamily="34" charset="-122"/>
              </a:rPr>
              <a:t>（基础设施即服务）</a:t>
            </a:r>
            <a:endParaRPr lang="en-US" altLang="zh-CN" sz="1600" dirty="0" smtClean="0">
              <a:latin typeface="微软雅黑" pitchFamily="34" charset="-122"/>
              <a:ea typeface="微软雅黑" pitchFamily="34" charset="-122"/>
            </a:endParaRPr>
          </a:p>
          <a:p>
            <a:pPr fontAlgn="auto">
              <a:spcBef>
                <a:spcPts val="0"/>
              </a:spcBef>
              <a:spcAft>
                <a:spcPts val="0"/>
              </a:spcAft>
              <a:defRPr/>
            </a:pPr>
            <a:endParaRPr lang="en-US" altLang="zh-CN" sz="1600" kern="0" dirty="0">
              <a:solidFill>
                <a:schemeClr val="bg1"/>
              </a:solidFill>
              <a:latin typeface="微软雅黑" pitchFamily="34" charset="-122"/>
              <a:ea typeface="微软雅黑" pitchFamily="34" charset="-122"/>
              <a:cs typeface="Arial"/>
            </a:endParaRPr>
          </a:p>
          <a:p>
            <a:endParaRPr lang="en-US" altLang="zh-CN" sz="1600" dirty="0">
              <a:solidFill>
                <a:srgbClr val="FF0000"/>
              </a:solidFill>
              <a:latin typeface="微软雅黑" pitchFamily="34" charset="-122"/>
              <a:ea typeface="微软雅黑" pitchFamily="34" charset="-122"/>
            </a:endParaRPr>
          </a:p>
        </p:txBody>
      </p:sp>
      <p:sp>
        <p:nvSpPr>
          <p:cNvPr id="25" name="AutoShape 23"/>
          <p:cNvSpPr>
            <a:spLocks noChangeArrowheads="1"/>
          </p:cNvSpPr>
          <p:nvPr/>
        </p:nvSpPr>
        <p:spPr bwMode="gray">
          <a:xfrm>
            <a:off x="5489363" y="3290329"/>
            <a:ext cx="1600200" cy="2769868"/>
          </a:xfrm>
          <a:prstGeom prst="roundRect">
            <a:avLst>
              <a:gd name="adj" fmla="val 7935"/>
            </a:avLst>
          </a:prstGeom>
          <a:solidFill>
            <a:schemeClr val="bg1">
              <a:lumMod val="75000"/>
            </a:schemeClr>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26" name="AutoShape 24"/>
          <p:cNvSpPr>
            <a:spLocks noChangeArrowheads="1"/>
          </p:cNvSpPr>
          <p:nvPr/>
        </p:nvSpPr>
        <p:spPr bwMode="gray">
          <a:xfrm>
            <a:off x="5436096" y="1485094"/>
            <a:ext cx="1727200" cy="1981200"/>
          </a:xfrm>
          <a:prstGeom prst="roundRect">
            <a:avLst>
              <a:gd name="adj" fmla="val 17509"/>
            </a:avLst>
          </a:prstGeom>
          <a:solidFill>
            <a:srgbClr val="34B034"/>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27" name="AutoShape 25"/>
          <p:cNvSpPr>
            <a:spLocks noChangeArrowheads="1"/>
          </p:cNvSpPr>
          <p:nvPr/>
        </p:nvSpPr>
        <p:spPr bwMode="gray">
          <a:xfrm>
            <a:off x="5477371" y="2923369"/>
            <a:ext cx="1651000" cy="492125"/>
          </a:xfrm>
          <a:prstGeom prst="roundRect">
            <a:avLst>
              <a:gd name="adj" fmla="val 50000"/>
            </a:avLst>
          </a:prstGeom>
          <a:gradFill rotWithShape="1">
            <a:gsLst>
              <a:gs pos="0">
                <a:srgbClr val="34B034">
                  <a:alpha val="0"/>
                </a:srgbClr>
              </a:gs>
              <a:gs pos="100000">
                <a:srgbClr val="A3DBA3"/>
              </a:gs>
            </a:gsLst>
            <a:lin ang="5400000" scaled="1"/>
          </a:gra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28" name="AutoShape 26"/>
          <p:cNvSpPr>
            <a:spLocks noChangeArrowheads="1"/>
          </p:cNvSpPr>
          <p:nvPr/>
        </p:nvSpPr>
        <p:spPr bwMode="gray">
          <a:xfrm>
            <a:off x="5477371" y="1508907"/>
            <a:ext cx="1651000" cy="490537"/>
          </a:xfrm>
          <a:prstGeom prst="roundRect">
            <a:avLst>
              <a:gd name="adj" fmla="val 50000"/>
            </a:avLst>
          </a:prstGeom>
          <a:gradFill rotWithShape="1">
            <a:gsLst>
              <a:gs pos="0">
                <a:srgbClr val="E0F3E0"/>
              </a:gs>
              <a:gs pos="100000">
                <a:srgbClr val="34B034"/>
              </a:gs>
            </a:gsLst>
            <a:lin ang="5400000" scaled="1"/>
          </a:gra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29" name="Text Box 27"/>
          <p:cNvSpPr txBox="1">
            <a:spLocks noChangeArrowheads="1"/>
          </p:cNvSpPr>
          <p:nvPr/>
        </p:nvSpPr>
        <p:spPr bwMode="gray">
          <a:xfrm>
            <a:off x="5698068" y="3521914"/>
            <a:ext cx="1610236" cy="1077218"/>
          </a:xfrm>
          <a:prstGeom prst="rect">
            <a:avLst/>
          </a:prstGeom>
          <a:noFill/>
          <a:ln w="9525" algn="ctr">
            <a:noFill/>
            <a:miter lim="800000"/>
            <a:headEnd/>
            <a:tailEnd/>
          </a:ln>
        </p:spPr>
        <p:txBody>
          <a:bodyPr wrap="square">
            <a:spAutoFit/>
          </a:bodyPr>
          <a:lstStyle/>
          <a:p>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：私有云</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：社区云</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：公有云</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：混合云</a:t>
            </a:r>
            <a:endParaRPr lang="en-US" altLang="zh-CN" sz="1600" dirty="0" smtClean="0">
              <a:latin typeface="微软雅黑" pitchFamily="34" charset="-122"/>
              <a:ea typeface="微软雅黑" pitchFamily="34" charset="-122"/>
            </a:endParaRPr>
          </a:p>
        </p:txBody>
      </p:sp>
      <p:sp>
        <p:nvSpPr>
          <p:cNvPr id="30" name="Text Box 28"/>
          <p:cNvSpPr txBox="1">
            <a:spLocks noChangeArrowheads="1"/>
          </p:cNvSpPr>
          <p:nvPr/>
        </p:nvSpPr>
        <p:spPr bwMode="gray">
          <a:xfrm>
            <a:off x="5692799" y="1652923"/>
            <a:ext cx="1213794" cy="1323439"/>
          </a:xfrm>
          <a:prstGeom prst="rect">
            <a:avLst/>
          </a:prstGeom>
          <a:noFill/>
          <a:ln w="9525" algn="ctr">
            <a:noFill/>
            <a:miter lim="800000"/>
            <a:headEnd/>
            <a:tailEnd/>
          </a:ln>
          <a:effectLst/>
        </p:spPr>
        <p:txBody>
          <a:bodyPr wrap="none">
            <a:spAutoFit/>
          </a:bodyPr>
          <a:lstStyle/>
          <a:p>
            <a:pPr algn="ctr" eaLnBrk="0" hangingPunct="0">
              <a:defRPr/>
            </a:pPr>
            <a:r>
              <a:rPr lang="en-US" altLang="zh-CN" sz="4000" b="1" smtClean="0">
                <a:solidFill>
                  <a:srgbClr val="FFFFFF"/>
                </a:solidFill>
                <a:effectLst>
                  <a:outerShdw blurRad="38100" dist="38100" dir="2700000" algn="tl">
                    <a:srgbClr val="C0C0C0"/>
                  </a:outerShdw>
                </a:effectLst>
                <a:latin typeface="微软雅黑" pitchFamily="34" charset="-122"/>
                <a:ea typeface="微软雅黑" pitchFamily="34" charset="-122"/>
              </a:rPr>
              <a:t>4</a:t>
            </a:r>
            <a:r>
              <a:rPr lang="zh-CN" altLang="en-US" sz="4000" b="1" smtClean="0">
                <a:solidFill>
                  <a:srgbClr val="FFFFFF"/>
                </a:solidFill>
                <a:effectLst>
                  <a:outerShdw blurRad="38100" dist="38100" dir="2700000" algn="tl">
                    <a:srgbClr val="C0C0C0"/>
                  </a:outerShdw>
                </a:effectLst>
                <a:latin typeface="微软雅黑" pitchFamily="34" charset="-122"/>
                <a:ea typeface="微软雅黑" pitchFamily="34" charset="-122"/>
              </a:rPr>
              <a:t>种</a:t>
            </a:r>
            <a:endParaRPr lang="en-US" altLang="zh-CN" sz="4000" b="1" smtClean="0">
              <a:solidFill>
                <a:srgbClr val="FFFFFF"/>
              </a:solidFill>
              <a:effectLst>
                <a:outerShdw blurRad="38100" dist="38100" dir="2700000" algn="tl">
                  <a:srgbClr val="C0C0C0"/>
                </a:outerShdw>
              </a:effectLst>
              <a:latin typeface="微软雅黑" pitchFamily="34" charset="-122"/>
              <a:ea typeface="微软雅黑" pitchFamily="34" charset="-122"/>
            </a:endParaRPr>
          </a:p>
          <a:p>
            <a:pPr algn="ctr" eaLnBrk="0" hangingPunct="0">
              <a:defRPr/>
            </a:pPr>
            <a:r>
              <a:rPr lang="zh-CN" altLang="en-US" sz="4000" b="1" smtClean="0">
                <a:solidFill>
                  <a:srgbClr val="FFFFFF"/>
                </a:solidFill>
                <a:effectLst>
                  <a:outerShdw blurRad="38100" dist="38100" dir="2700000" algn="tl">
                    <a:srgbClr val="C0C0C0"/>
                  </a:outerShdw>
                </a:effectLst>
                <a:latin typeface="微软雅黑" pitchFamily="34" charset="-122"/>
                <a:ea typeface="微软雅黑" pitchFamily="34" charset="-122"/>
              </a:rPr>
              <a:t>部署</a:t>
            </a:r>
            <a:endParaRPr lang="en-US" altLang="zh-CN" sz="4000" b="1" dirty="0">
              <a:solidFill>
                <a:srgbClr val="FFFFFF"/>
              </a:solidFill>
              <a:effectLst>
                <a:outerShdw blurRad="38100" dist="38100" dir="2700000" algn="tl">
                  <a:srgbClr val="C0C0C0"/>
                </a:outerShdw>
              </a:effectLst>
              <a:latin typeface="微软雅黑" pitchFamily="34" charset="-122"/>
              <a:ea typeface="微软雅黑" pitchFamily="34" charset="-122"/>
            </a:endParaRPr>
          </a:p>
        </p:txBody>
      </p:sp>
      <p:sp>
        <p:nvSpPr>
          <p:cNvPr id="31" name="AutoShape 23"/>
          <p:cNvSpPr>
            <a:spLocks noChangeArrowheads="1"/>
          </p:cNvSpPr>
          <p:nvPr/>
        </p:nvSpPr>
        <p:spPr bwMode="gray">
          <a:xfrm>
            <a:off x="7328075" y="3266516"/>
            <a:ext cx="1600200" cy="2769868"/>
          </a:xfrm>
          <a:prstGeom prst="roundRect">
            <a:avLst>
              <a:gd name="adj" fmla="val 7935"/>
            </a:avLst>
          </a:prstGeom>
          <a:solidFill>
            <a:schemeClr val="bg1">
              <a:lumMod val="75000"/>
            </a:schemeClr>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32" name="AutoShape 24"/>
          <p:cNvSpPr>
            <a:spLocks noChangeArrowheads="1"/>
          </p:cNvSpPr>
          <p:nvPr/>
        </p:nvSpPr>
        <p:spPr bwMode="gray">
          <a:xfrm>
            <a:off x="7274808" y="1461281"/>
            <a:ext cx="1727200" cy="1981200"/>
          </a:xfrm>
          <a:prstGeom prst="roundRect">
            <a:avLst>
              <a:gd name="adj" fmla="val 17509"/>
            </a:avLst>
          </a:prstGeom>
          <a:solidFill>
            <a:srgbClr val="34B034"/>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33" name="AutoShape 25"/>
          <p:cNvSpPr>
            <a:spLocks noChangeArrowheads="1"/>
          </p:cNvSpPr>
          <p:nvPr/>
        </p:nvSpPr>
        <p:spPr bwMode="gray">
          <a:xfrm>
            <a:off x="7316083" y="2899556"/>
            <a:ext cx="1651000" cy="492125"/>
          </a:xfrm>
          <a:prstGeom prst="roundRect">
            <a:avLst>
              <a:gd name="adj" fmla="val 50000"/>
            </a:avLst>
          </a:prstGeom>
          <a:gradFill rotWithShape="1">
            <a:gsLst>
              <a:gs pos="0">
                <a:srgbClr val="34B034">
                  <a:alpha val="0"/>
                </a:srgbClr>
              </a:gs>
              <a:gs pos="100000">
                <a:srgbClr val="A3DBA3"/>
              </a:gs>
            </a:gsLst>
            <a:lin ang="5400000" scaled="1"/>
          </a:gra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34" name="AutoShape 26"/>
          <p:cNvSpPr>
            <a:spLocks noChangeArrowheads="1"/>
          </p:cNvSpPr>
          <p:nvPr/>
        </p:nvSpPr>
        <p:spPr bwMode="gray">
          <a:xfrm>
            <a:off x="7316083" y="1485094"/>
            <a:ext cx="1651000" cy="490537"/>
          </a:xfrm>
          <a:prstGeom prst="roundRect">
            <a:avLst>
              <a:gd name="adj" fmla="val 50000"/>
            </a:avLst>
          </a:prstGeom>
          <a:gradFill rotWithShape="1">
            <a:gsLst>
              <a:gs pos="0">
                <a:srgbClr val="E0F3E0"/>
              </a:gs>
              <a:gs pos="100000">
                <a:srgbClr val="34B034"/>
              </a:gs>
            </a:gsLst>
            <a:lin ang="5400000" scaled="1"/>
          </a:gra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35" name="Text Box 27"/>
          <p:cNvSpPr txBox="1">
            <a:spLocks noChangeArrowheads="1"/>
          </p:cNvSpPr>
          <p:nvPr/>
        </p:nvSpPr>
        <p:spPr bwMode="gray">
          <a:xfrm>
            <a:off x="7346678" y="3498101"/>
            <a:ext cx="1689818" cy="2062103"/>
          </a:xfrm>
          <a:prstGeom prst="rect">
            <a:avLst/>
          </a:prstGeom>
          <a:noFill/>
          <a:ln w="9525" algn="ctr">
            <a:noFill/>
            <a:miter lim="800000"/>
            <a:headEnd/>
            <a:tailEnd/>
          </a:ln>
        </p:spPr>
        <p:txBody>
          <a:bodyPr wrap="square">
            <a:spAutoFit/>
          </a:bodyPr>
          <a:lstStyle/>
          <a:p>
            <a:r>
              <a:rPr lang="en-US" altLang="zh-CN" sz="1600" dirty="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：宽带网络接入</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：按需服务</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：资源共享</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：快速弹性扩展</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5</a:t>
            </a:r>
            <a:r>
              <a:rPr lang="zh-CN" altLang="en-US" sz="1600" dirty="0" smtClean="0">
                <a:latin typeface="微软雅黑" pitchFamily="34" charset="-122"/>
                <a:ea typeface="微软雅黑" pitchFamily="34" charset="-122"/>
              </a:rPr>
              <a:t>：服务可度量</a:t>
            </a:r>
            <a:endParaRPr lang="zh-CN" altLang="en-US" sz="1600" dirty="0">
              <a:latin typeface="微软雅黑" pitchFamily="34" charset="-122"/>
              <a:ea typeface="微软雅黑" pitchFamily="34" charset="-122"/>
            </a:endParaRPr>
          </a:p>
          <a:p>
            <a:endParaRPr lang="en-US" altLang="zh-CN" sz="1600" dirty="0" smtClean="0">
              <a:solidFill>
                <a:srgbClr val="FF0000"/>
              </a:solidFill>
              <a:latin typeface="微软雅黑" pitchFamily="34" charset="-122"/>
              <a:ea typeface="微软雅黑" pitchFamily="34" charset="-122"/>
            </a:endParaRPr>
          </a:p>
        </p:txBody>
      </p:sp>
      <p:sp>
        <p:nvSpPr>
          <p:cNvPr id="36" name="Text Box 28"/>
          <p:cNvSpPr txBox="1">
            <a:spLocks noChangeArrowheads="1"/>
          </p:cNvSpPr>
          <p:nvPr/>
        </p:nvSpPr>
        <p:spPr bwMode="gray">
          <a:xfrm>
            <a:off x="7533115" y="1629110"/>
            <a:ext cx="1210588" cy="1323439"/>
          </a:xfrm>
          <a:prstGeom prst="rect">
            <a:avLst/>
          </a:prstGeom>
          <a:noFill/>
          <a:ln w="9525" algn="ctr">
            <a:noFill/>
            <a:miter lim="800000"/>
            <a:headEnd/>
            <a:tailEnd/>
          </a:ln>
          <a:effectLst/>
        </p:spPr>
        <p:txBody>
          <a:bodyPr wrap="none">
            <a:spAutoFit/>
          </a:bodyPr>
          <a:lstStyle/>
          <a:p>
            <a:pPr algn="ctr" eaLnBrk="0" hangingPunct="0">
              <a:defRPr/>
            </a:pPr>
            <a:r>
              <a:rPr lang="en-US" altLang="zh-CN" sz="4000" b="1" dirty="0" smtClean="0">
                <a:solidFill>
                  <a:srgbClr val="FFFFFF"/>
                </a:solidFill>
                <a:effectLst>
                  <a:outerShdw blurRad="38100" dist="38100" dir="2700000" algn="tl">
                    <a:srgbClr val="C0C0C0"/>
                  </a:outerShdw>
                </a:effectLst>
                <a:latin typeface="微软雅黑" pitchFamily="34" charset="-122"/>
                <a:ea typeface="微软雅黑" pitchFamily="34" charset="-122"/>
              </a:rPr>
              <a:t>5</a:t>
            </a:r>
            <a:r>
              <a:rPr lang="zh-CN" altLang="en-US" sz="4000" b="1" dirty="0" smtClean="0">
                <a:solidFill>
                  <a:srgbClr val="FFFFFF"/>
                </a:solidFill>
                <a:effectLst>
                  <a:outerShdw blurRad="38100" dist="38100" dir="2700000" algn="tl">
                    <a:srgbClr val="C0C0C0"/>
                  </a:outerShdw>
                </a:effectLst>
                <a:latin typeface="微软雅黑" pitchFamily="34" charset="-122"/>
                <a:ea typeface="微软雅黑" pitchFamily="34" charset="-122"/>
              </a:rPr>
              <a:t>个</a:t>
            </a:r>
            <a:endParaRPr lang="en-US" altLang="zh-CN" sz="4000" b="1" dirty="0" smtClean="0">
              <a:solidFill>
                <a:srgbClr val="FFFFFF"/>
              </a:solidFill>
              <a:effectLst>
                <a:outerShdw blurRad="38100" dist="38100" dir="2700000" algn="tl">
                  <a:srgbClr val="C0C0C0"/>
                </a:outerShdw>
              </a:effectLst>
              <a:latin typeface="微软雅黑" pitchFamily="34" charset="-122"/>
              <a:ea typeface="微软雅黑" pitchFamily="34" charset="-122"/>
            </a:endParaRPr>
          </a:p>
          <a:p>
            <a:pPr algn="ctr" eaLnBrk="0" hangingPunct="0">
              <a:defRPr/>
            </a:pPr>
            <a:r>
              <a:rPr lang="zh-CN" altLang="en-US" sz="4000" b="1" dirty="0" smtClean="0">
                <a:solidFill>
                  <a:srgbClr val="FFFFFF"/>
                </a:solidFill>
                <a:effectLst>
                  <a:outerShdw blurRad="38100" dist="38100" dir="2700000" algn="tl">
                    <a:srgbClr val="C0C0C0"/>
                  </a:outerShdw>
                </a:effectLst>
                <a:latin typeface="微软雅黑" pitchFamily="34" charset="-122"/>
                <a:ea typeface="微软雅黑" pitchFamily="34" charset="-122"/>
              </a:rPr>
              <a:t>特点</a:t>
            </a:r>
            <a:endParaRPr lang="en-US" altLang="zh-CN" sz="4000" b="1" dirty="0">
              <a:solidFill>
                <a:srgbClr val="FFFFFF"/>
              </a:solidFill>
              <a:effectLst>
                <a:outerShdw blurRad="38100" dist="38100" dir="2700000" algn="tl">
                  <a:srgbClr val="C0C0C0"/>
                </a:outerShdw>
              </a:effectLst>
              <a:latin typeface="微软雅黑" pitchFamily="34" charset="-122"/>
              <a:ea typeface="微软雅黑" pitchFamily="34" charset="-122"/>
            </a:endParaRPr>
          </a:p>
        </p:txBody>
      </p:sp>
      <p:sp>
        <p:nvSpPr>
          <p:cNvPr id="37" name="Rectangle 2"/>
          <p:cNvSpPr txBox="1">
            <a:spLocks noChangeArrowheads="1"/>
          </p:cNvSpPr>
          <p:nvPr/>
        </p:nvSpPr>
        <p:spPr>
          <a:xfrm>
            <a:off x="85709" y="260648"/>
            <a:ext cx="5710427" cy="525426"/>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mj-cs"/>
                <a:sym typeface="Calibri" pitchFamily="34" charset="0"/>
              </a:rPr>
              <a:t>什么是云计算：技术特性</a:t>
            </a:r>
          </a:p>
        </p:txBody>
      </p:sp>
    </p:spTree>
    <p:extLst>
      <p:ext uri="{BB962C8B-B14F-4D97-AF65-F5344CB8AC3E}">
        <p14:creationId xmlns:p14="http://schemas.microsoft.com/office/powerpoint/2010/main" val="288338873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79512" y="2158826"/>
            <a:ext cx="2992388" cy="2592288"/>
          </a:xfrm>
          <a:prstGeom prst="rect">
            <a:avLst/>
          </a:prstGeom>
        </p:spPr>
        <p:txBody>
          <a:bodyPr/>
          <a:lstStyle/>
          <a:p>
            <a:pPr marL="342900" indent="-342900">
              <a:spcBef>
                <a:spcPct val="20000"/>
              </a:spcBef>
              <a:buClr>
                <a:schemeClr val="tx2"/>
              </a:buClr>
              <a:buFont typeface="Wingdings" pitchFamily="2" charset="2"/>
              <a:buChar char="v"/>
              <a:defRPr/>
            </a:pPr>
            <a:r>
              <a:rPr lang="zh-CN" altLang="en-US" sz="2400" kern="0" dirty="0">
                <a:latin typeface="微软雅黑" pitchFamily="34" charset="-122"/>
                <a:ea typeface="微软雅黑" pitchFamily="34" charset="-122"/>
              </a:rPr>
              <a:t>虚拟化技术</a:t>
            </a:r>
            <a:endParaRPr lang="zh-CN" altLang="en-US" sz="2400" b="1" kern="0" dirty="0">
              <a:solidFill>
                <a:srgbClr val="FF0000"/>
              </a:solidFill>
              <a:latin typeface="微软雅黑" pitchFamily="34" charset="-122"/>
              <a:ea typeface="微软雅黑" pitchFamily="34" charset="-122"/>
            </a:endParaRPr>
          </a:p>
          <a:p>
            <a:pPr marL="742950" lvl="1" indent="-285750">
              <a:spcBef>
                <a:spcPct val="20000"/>
              </a:spcBef>
              <a:buClr>
                <a:schemeClr val="accent1"/>
              </a:buClr>
              <a:buFont typeface="Wingdings" pitchFamily="2" charset="2"/>
              <a:buChar char="§"/>
              <a:defRPr/>
            </a:pPr>
            <a:r>
              <a:rPr lang="zh-CN" altLang="en-US" sz="1600" kern="0" dirty="0">
                <a:latin typeface="微软雅黑" pitchFamily="34" charset="-122"/>
                <a:ea typeface="微软雅黑" pitchFamily="34" charset="-122"/>
              </a:rPr>
              <a:t>硬件虚拟化</a:t>
            </a:r>
            <a:endParaRPr lang="en-US" altLang="zh-CN" sz="1600" kern="0" dirty="0">
              <a:latin typeface="微软雅黑" pitchFamily="34" charset="-122"/>
              <a:ea typeface="微软雅黑" pitchFamily="34" charset="-122"/>
            </a:endParaRPr>
          </a:p>
          <a:p>
            <a:pPr marL="742950" lvl="1" indent="-285750">
              <a:spcBef>
                <a:spcPct val="20000"/>
              </a:spcBef>
              <a:buClr>
                <a:schemeClr val="accent1"/>
              </a:buClr>
              <a:buFont typeface="Wingdings" pitchFamily="2" charset="2"/>
              <a:buChar char="§"/>
              <a:defRPr/>
            </a:pPr>
            <a:r>
              <a:rPr lang="zh-CN" altLang="en-US" sz="1600" kern="0" dirty="0">
                <a:latin typeface="微软雅黑" pitchFamily="34" charset="-122"/>
                <a:ea typeface="微软雅黑" pitchFamily="34" charset="-122"/>
              </a:rPr>
              <a:t>系统虚拟化</a:t>
            </a:r>
            <a:endParaRPr lang="en-US" altLang="zh-CN" sz="1600" kern="0" dirty="0">
              <a:latin typeface="微软雅黑" pitchFamily="34" charset="-122"/>
              <a:ea typeface="微软雅黑" pitchFamily="34" charset="-122"/>
            </a:endParaRPr>
          </a:p>
          <a:p>
            <a:pPr marL="742950" lvl="1" indent="-285750">
              <a:spcBef>
                <a:spcPct val="20000"/>
              </a:spcBef>
              <a:buClr>
                <a:schemeClr val="accent1"/>
              </a:buClr>
              <a:buFont typeface="Wingdings" pitchFamily="2" charset="2"/>
              <a:buChar char="§"/>
              <a:defRPr/>
            </a:pPr>
            <a:r>
              <a:rPr lang="zh-CN" altLang="en-US" sz="1600" kern="0" dirty="0">
                <a:latin typeface="微软雅黑" pitchFamily="34" charset="-122"/>
                <a:ea typeface="微软雅黑" pitchFamily="34" charset="-122"/>
              </a:rPr>
              <a:t>应用虚拟</a:t>
            </a:r>
            <a:r>
              <a:rPr lang="zh-CN" altLang="en-US" sz="1600" kern="0" dirty="0" smtClean="0">
                <a:latin typeface="微软雅黑" pitchFamily="34" charset="-122"/>
                <a:ea typeface="微软雅黑" pitchFamily="34" charset="-122"/>
              </a:rPr>
              <a:t>化</a:t>
            </a:r>
            <a:endParaRPr lang="en-US" altLang="zh-CN" sz="1600" kern="0" dirty="0" smtClean="0">
              <a:latin typeface="微软雅黑" pitchFamily="34" charset="-122"/>
              <a:ea typeface="微软雅黑" pitchFamily="34" charset="-122"/>
            </a:endParaRPr>
          </a:p>
          <a:p>
            <a:pPr marL="742950" lvl="1" indent="-285750">
              <a:spcBef>
                <a:spcPct val="20000"/>
              </a:spcBef>
              <a:buClr>
                <a:schemeClr val="accent1"/>
              </a:buClr>
              <a:buFont typeface="Wingdings" pitchFamily="2" charset="2"/>
              <a:buChar char="§"/>
              <a:defRPr/>
            </a:pPr>
            <a:endParaRPr lang="en-US" altLang="zh-CN" sz="1600" kern="0" dirty="0" smtClean="0">
              <a:latin typeface="微软雅黑" pitchFamily="34" charset="-122"/>
              <a:ea typeface="微软雅黑" pitchFamily="34" charset="-122"/>
            </a:endParaRPr>
          </a:p>
          <a:p>
            <a:pPr marL="742950" lvl="1" indent="-285750">
              <a:spcBef>
                <a:spcPct val="20000"/>
              </a:spcBef>
              <a:buClr>
                <a:schemeClr val="accent1"/>
              </a:buClr>
              <a:buFont typeface="Wingdings" pitchFamily="2" charset="2"/>
              <a:buChar char="§"/>
              <a:defRPr/>
            </a:pPr>
            <a:endParaRPr lang="zh-CN" altLang="en-US" sz="1600" kern="0" dirty="0">
              <a:latin typeface="微软雅黑" pitchFamily="34" charset="-122"/>
              <a:ea typeface="微软雅黑" pitchFamily="34" charset="-122"/>
            </a:endParaRPr>
          </a:p>
          <a:p>
            <a:pPr marL="342900" indent="-342900">
              <a:spcBef>
                <a:spcPct val="20000"/>
              </a:spcBef>
              <a:buClr>
                <a:schemeClr val="tx2"/>
              </a:buClr>
              <a:buFont typeface="Wingdings" pitchFamily="2" charset="2"/>
              <a:buChar char="v"/>
              <a:defRPr/>
            </a:pPr>
            <a:r>
              <a:rPr lang="zh-CN" altLang="en-US" sz="2400" kern="0" dirty="0">
                <a:latin typeface="微软雅黑" pitchFamily="34" charset="-122"/>
                <a:ea typeface="微软雅黑" pitchFamily="34" charset="-122"/>
              </a:rPr>
              <a:t>并行运算技术</a:t>
            </a:r>
            <a:endParaRPr lang="en-US" altLang="zh-CN" sz="2400" kern="0" dirty="0">
              <a:latin typeface="微软雅黑" pitchFamily="34" charset="-122"/>
              <a:ea typeface="微软雅黑" pitchFamily="34" charset="-122"/>
            </a:endParaRPr>
          </a:p>
          <a:p>
            <a:pPr marL="742950" lvl="1" indent="-285750">
              <a:spcBef>
                <a:spcPct val="20000"/>
              </a:spcBef>
              <a:buClr>
                <a:schemeClr val="accent1"/>
              </a:buClr>
              <a:buFont typeface="Wingdings" pitchFamily="2" charset="2"/>
              <a:buChar char="§"/>
              <a:defRPr/>
            </a:pPr>
            <a:r>
              <a:rPr lang="zh-CN" altLang="en-US" sz="1600" kern="0" dirty="0">
                <a:latin typeface="微软雅黑" pitchFamily="34" charset="-122"/>
                <a:ea typeface="微软雅黑" pitchFamily="34" charset="-122"/>
              </a:rPr>
              <a:t>映射（</a:t>
            </a:r>
            <a:r>
              <a:rPr lang="en-US" altLang="zh-CN" sz="1600" kern="0" dirty="0">
                <a:latin typeface="微软雅黑" pitchFamily="34" charset="-122"/>
                <a:ea typeface="微软雅黑" pitchFamily="34" charset="-122"/>
              </a:rPr>
              <a:t>Map)</a:t>
            </a:r>
          </a:p>
          <a:p>
            <a:pPr marL="742950" lvl="1" indent="-285750">
              <a:spcBef>
                <a:spcPct val="20000"/>
              </a:spcBef>
              <a:buClr>
                <a:schemeClr val="accent1"/>
              </a:buClr>
              <a:buFont typeface="Wingdings" pitchFamily="2" charset="2"/>
              <a:buChar char="§"/>
              <a:defRPr/>
            </a:pPr>
            <a:r>
              <a:rPr lang="zh-CN" altLang="en-US" sz="1600" kern="0" dirty="0">
                <a:latin typeface="微软雅黑" pitchFamily="34" charset="-122"/>
                <a:ea typeface="微软雅黑" pitchFamily="34" charset="-122"/>
              </a:rPr>
              <a:t>归约（</a:t>
            </a:r>
            <a:r>
              <a:rPr lang="en-US" altLang="zh-CN" sz="1600" kern="0" dirty="0">
                <a:latin typeface="微软雅黑" pitchFamily="34" charset="-122"/>
                <a:ea typeface="微软雅黑" pitchFamily="34" charset="-122"/>
              </a:rPr>
              <a:t>Reduce</a:t>
            </a:r>
            <a:r>
              <a:rPr lang="en-US" altLang="zh-CN" sz="1600" kern="0" dirty="0" smtClean="0">
                <a:latin typeface="微软雅黑" pitchFamily="34" charset="-122"/>
                <a:ea typeface="微软雅黑" pitchFamily="34" charset="-122"/>
              </a:rPr>
              <a:t>)</a:t>
            </a:r>
            <a:endParaRPr lang="zh-CN" altLang="en-US" sz="1600" kern="0" dirty="0">
              <a:latin typeface="微软雅黑" pitchFamily="34" charset="-122"/>
              <a:ea typeface="微软雅黑" pitchFamily="34" charset="-122"/>
            </a:endParaRPr>
          </a:p>
        </p:txBody>
      </p:sp>
      <p:sp>
        <p:nvSpPr>
          <p:cNvPr id="14" name="Rectangle 2"/>
          <p:cNvSpPr txBox="1">
            <a:spLocks noChangeArrowheads="1"/>
          </p:cNvSpPr>
          <p:nvPr/>
        </p:nvSpPr>
        <p:spPr>
          <a:xfrm>
            <a:off x="85709" y="260648"/>
            <a:ext cx="6790547" cy="525426"/>
          </a:xfrm>
          <a:prstGeom prst="rect">
            <a:avLst/>
          </a:prstGeom>
        </p:spPr>
        <p:txBody>
          <a:bodyPr/>
          <a:lstStyle/>
          <a:p>
            <a:pPr lvl="0">
              <a:defRPr/>
            </a:pPr>
            <a:r>
              <a:rPr lang="zh-CN" altLang="en-US" sz="2400" b="1" kern="0" dirty="0">
                <a:solidFill>
                  <a:srgbClr val="0070C0"/>
                </a:solidFill>
                <a:latin typeface="微软雅黑" pitchFamily="34" charset="-122"/>
                <a:ea typeface="微软雅黑" pitchFamily="34" charset="-122"/>
                <a:cs typeface="+mj-cs"/>
                <a:sym typeface="Calibri" pitchFamily="34" charset="0"/>
              </a:rPr>
              <a:t>云计算的</a:t>
            </a:r>
            <a:r>
              <a:rPr lang="en-US" altLang="zh-CN" sz="2400" b="1" kern="0" dirty="0">
                <a:solidFill>
                  <a:srgbClr val="0070C0"/>
                </a:solidFill>
                <a:latin typeface="微软雅黑" pitchFamily="34" charset="-122"/>
                <a:ea typeface="微软雅黑" pitchFamily="34" charset="-122"/>
                <a:cs typeface="+mj-cs"/>
                <a:sym typeface="Calibri" pitchFamily="34" charset="0"/>
              </a:rPr>
              <a:t>4</a:t>
            </a:r>
            <a:r>
              <a:rPr lang="zh-CN" altLang="en-US" sz="2400" b="1" kern="0" dirty="0" smtClean="0">
                <a:solidFill>
                  <a:srgbClr val="0070C0"/>
                </a:solidFill>
                <a:latin typeface="微软雅黑" pitchFamily="34" charset="-122"/>
                <a:ea typeface="微软雅黑" pitchFamily="34" charset="-122"/>
                <a:cs typeface="+mj-cs"/>
                <a:sym typeface="Calibri" pitchFamily="34" charset="0"/>
              </a:rPr>
              <a:t>大支撑技术</a:t>
            </a:r>
            <a:endParaRPr lang="zh-CN" altLang="en-US" sz="2400" b="1" kern="0" dirty="0">
              <a:solidFill>
                <a:srgbClr val="0070C0"/>
              </a:solidFill>
              <a:latin typeface="微软雅黑" pitchFamily="34" charset="-122"/>
              <a:ea typeface="微软雅黑" pitchFamily="34" charset="-122"/>
              <a:cs typeface="+mj-cs"/>
              <a:sym typeface="Calibri" pitchFamily="34" charset="0"/>
            </a:endParaRPr>
          </a:p>
        </p:txBody>
      </p:sp>
      <p:sp>
        <p:nvSpPr>
          <p:cNvPr id="15" name="内容占位符 3"/>
          <p:cNvSpPr txBox="1">
            <a:spLocks/>
          </p:cNvSpPr>
          <p:nvPr/>
        </p:nvSpPr>
        <p:spPr>
          <a:xfrm>
            <a:off x="177800" y="1052513"/>
            <a:ext cx="8966200" cy="432271"/>
          </a:xfrm>
          <a:prstGeom prst="rect">
            <a:avLst/>
          </a:prstGeom>
        </p:spPr>
        <p:txBody>
          <a:bodyPr/>
          <a:lstStyle/>
          <a:p>
            <a:pPr marL="742950" marR="0" lvl="1" indent="-285750" algn="l" defTabSz="0" rtl="0" eaLnBrk="0" fontAlgn="base" latinLnBrk="0" hangingPunct="0">
              <a:lnSpc>
                <a:spcPct val="100000"/>
              </a:lnSpc>
              <a:spcBef>
                <a:spcPct val="20000"/>
              </a:spcBef>
              <a:spcAft>
                <a:spcPct val="0"/>
              </a:spcAft>
              <a:buClrTx/>
              <a:buSzTx/>
              <a:tabLst/>
              <a:defRPr/>
            </a:pPr>
            <a:endParaRPr lang="zh-CN" altLang="en-US" sz="2000" dirty="0" smtClean="0">
              <a:solidFill>
                <a:srgbClr val="000000"/>
              </a:solidFill>
              <a:latin typeface="微软雅黑" pitchFamily="34" charset="-122"/>
              <a:ea typeface="微软雅黑" pitchFamily="34" charset="-122"/>
            </a:endParaRPr>
          </a:p>
          <a:p>
            <a:pPr marL="742950" marR="0" lvl="1" indent="-285750" algn="l" defTabSz="0" rtl="0" eaLnBrk="0" fontAlgn="base" latinLnBrk="0" hangingPunct="0">
              <a:lnSpc>
                <a:spcPct val="100000"/>
              </a:lnSpc>
              <a:spcBef>
                <a:spcPct val="20000"/>
              </a:spcBef>
              <a:spcAft>
                <a:spcPct val="0"/>
              </a:spcAft>
              <a:buClrTx/>
              <a:buSzTx/>
              <a:buFont typeface="Wingdings" pitchFamily="2" charset="2"/>
              <a:buChar char="Ø"/>
              <a:tabLst/>
              <a:defRPr/>
            </a:pPr>
            <a:endParaRPr kumimoji="0" lang="en-US" altLang="zh-CN" sz="20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Calibri" pitchFamily="34" charset="0"/>
            </a:endParaRPr>
          </a:p>
          <a:p>
            <a:pPr marL="342900" marR="0" lvl="0" indent="-342900" algn="l" defTabSz="0" rtl="0" eaLnBrk="0" fontAlgn="base" latinLnBrk="0" hangingPunct="0">
              <a:lnSpc>
                <a:spcPct val="100000"/>
              </a:lnSpc>
              <a:spcBef>
                <a:spcPct val="20000"/>
              </a:spcBef>
              <a:spcAft>
                <a:spcPct val="0"/>
              </a:spcAft>
              <a:buClrTx/>
              <a:buSzTx/>
              <a:buFont typeface="Arial" charset="0"/>
              <a:buChar char="•"/>
              <a:tabLst/>
              <a:defRPr/>
            </a:pPr>
            <a:endPar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sym typeface="Calibri" pitchFamily="34" charset="0"/>
            </a:endParaRPr>
          </a:p>
        </p:txBody>
      </p:sp>
      <p:sp>
        <p:nvSpPr>
          <p:cNvPr id="16" name="AutoShape 9"/>
          <p:cNvSpPr>
            <a:spLocks noChangeArrowheads="1"/>
          </p:cNvSpPr>
          <p:nvPr/>
        </p:nvSpPr>
        <p:spPr bwMode="auto">
          <a:xfrm>
            <a:off x="2915816" y="1700808"/>
            <a:ext cx="3024336" cy="864096"/>
          </a:xfrm>
          <a:prstGeom prst="roundRect">
            <a:avLst>
              <a:gd name="adj" fmla="val 10329"/>
            </a:avLst>
          </a:prstGeom>
          <a:solidFill>
            <a:schemeClr val="bg1">
              <a:lumMod val="95000"/>
            </a:schemeClr>
          </a:solidFill>
          <a:ln w="9525">
            <a:solidFill>
              <a:srgbClr val="800000"/>
            </a:solidFill>
            <a:prstDash val="dash"/>
            <a:round/>
            <a:headEnd/>
            <a:tailEnd/>
          </a:ln>
        </p:spPr>
        <p:txBody>
          <a:bodyPr anchor="ctr"/>
          <a:lstStyle/>
          <a:p>
            <a:pPr algn="ctr" eaLnBrk="1" hangingPunct="1">
              <a:defRPr/>
            </a:pPr>
            <a:r>
              <a:rPr lang="zh-CN" altLang="en-US" sz="2000" b="1" dirty="0" smtClean="0">
                <a:solidFill>
                  <a:srgbClr val="FF0000"/>
                </a:solidFill>
                <a:latin typeface="微软雅黑" pitchFamily="34" charset="-122"/>
                <a:ea typeface="微软雅黑" pitchFamily="34" charset="-122"/>
              </a:rPr>
              <a:t>四大技术是拆分</a:t>
            </a:r>
            <a:endParaRPr lang="en-US" altLang="zh-CN" sz="2000" b="1" dirty="0" smtClean="0">
              <a:solidFill>
                <a:srgbClr val="FF0000"/>
              </a:solidFill>
              <a:latin typeface="微软雅黑" pitchFamily="34" charset="-122"/>
              <a:ea typeface="微软雅黑" pitchFamily="34" charset="-122"/>
            </a:endParaRPr>
          </a:p>
          <a:p>
            <a:pPr algn="ctr" eaLnBrk="1" hangingPunct="1">
              <a:defRPr/>
            </a:pPr>
            <a:r>
              <a:rPr lang="zh-CN" altLang="en-US" sz="2000" b="1" dirty="0" smtClean="0">
                <a:solidFill>
                  <a:srgbClr val="FF0000"/>
                </a:solidFill>
                <a:latin typeface="微软雅黑" pitchFamily="34" charset="-122"/>
                <a:ea typeface="微软雅黑" pitchFamily="34" charset="-122"/>
              </a:rPr>
              <a:t>分布技术是合成</a:t>
            </a:r>
            <a:endParaRPr lang="zh-CN" altLang="en-US" sz="2000" b="1" dirty="0">
              <a:solidFill>
                <a:srgbClr val="FF0000"/>
              </a:solidFill>
              <a:latin typeface="微软雅黑" pitchFamily="34" charset="-122"/>
              <a:ea typeface="微软雅黑" pitchFamily="34" charset="-122"/>
            </a:endParaRPr>
          </a:p>
        </p:txBody>
      </p:sp>
      <p:pic>
        <p:nvPicPr>
          <p:cNvPr id="17" name="Picture 2" descr="云6"/>
          <p:cNvPicPr>
            <a:picLocks noChangeAspect="1" noChangeArrowheads="1"/>
          </p:cNvPicPr>
          <p:nvPr/>
        </p:nvPicPr>
        <p:blipFill>
          <a:blip r:embed="rId3" cstate="print"/>
          <a:srcRect/>
          <a:stretch>
            <a:fillRect/>
          </a:stretch>
        </p:blipFill>
        <p:spPr bwMode="auto">
          <a:xfrm>
            <a:off x="2843808" y="2858194"/>
            <a:ext cx="3168352" cy="1697043"/>
          </a:xfrm>
          <a:prstGeom prst="rect">
            <a:avLst/>
          </a:prstGeom>
          <a:noFill/>
          <a:ln w="9525">
            <a:noFill/>
            <a:miter lim="800000"/>
            <a:headEnd/>
            <a:tailEnd/>
          </a:ln>
        </p:spPr>
      </p:pic>
      <p:grpSp>
        <p:nvGrpSpPr>
          <p:cNvPr id="34" name="Group 63"/>
          <p:cNvGrpSpPr>
            <a:grpSpLocks/>
          </p:cNvGrpSpPr>
          <p:nvPr/>
        </p:nvGrpSpPr>
        <p:grpSpPr bwMode="auto">
          <a:xfrm>
            <a:off x="3275856" y="4514378"/>
            <a:ext cx="1181100" cy="858838"/>
            <a:chOff x="249" y="2662"/>
            <a:chExt cx="744" cy="541"/>
          </a:xfrm>
        </p:grpSpPr>
        <p:pic>
          <p:nvPicPr>
            <p:cNvPr id="35" name="Picture 64"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49" y="2792"/>
              <a:ext cx="90" cy="224"/>
            </a:xfrm>
            <a:prstGeom prst="rect">
              <a:avLst/>
            </a:prstGeom>
            <a:noFill/>
            <a:ln w="9525" algn="ctr">
              <a:noFill/>
              <a:miter lim="800000"/>
              <a:headEnd/>
              <a:tailEnd/>
            </a:ln>
          </p:spPr>
        </p:pic>
        <p:pic>
          <p:nvPicPr>
            <p:cNvPr id="36" name="Picture 65" descr="emc_cx300"/>
            <p:cNvPicPr preferRelativeResize="0">
              <a:picLocks noChangeAspect="1" noChangeArrowheads="1"/>
            </p:cNvPicPr>
            <p:nvPr/>
          </p:nvPicPr>
          <p:blipFill>
            <a:blip r:embed="rId5" cstate="print"/>
            <a:srcRect/>
            <a:stretch>
              <a:fillRect/>
            </a:stretch>
          </p:blipFill>
          <p:spPr bwMode="auto">
            <a:xfrm>
              <a:off x="249" y="2976"/>
              <a:ext cx="196" cy="227"/>
            </a:xfrm>
            <a:prstGeom prst="rect">
              <a:avLst/>
            </a:prstGeom>
            <a:noFill/>
            <a:ln w="9525">
              <a:noFill/>
              <a:miter lim="800000"/>
              <a:headEnd/>
              <a:tailEnd/>
            </a:ln>
          </p:spPr>
        </p:pic>
        <p:pic>
          <p:nvPicPr>
            <p:cNvPr id="37" name="Picture 66" descr="emc_cx300"/>
            <p:cNvPicPr preferRelativeResize="0">
              <a:picLocks noChangeAspect="1" noChangeArrowheads="1"/>
            </p:cNvPicPr>
            <p:nvPr/>
          </p:nvPicPr>
          <p:blipFill>
            <a:blip r:embed="rId5" cstate="print"/>
            <a:srcRect/>
            <a:stretch>
              <a:fillRect/>
            </a:stretch>
          </p:blipFill>
          <p:spPr bwMode="auto">
            <a:xfrm>
              <a:off x="386" y="2976"/>
              <a:ext cx="196" cy="227"/>
            </a:xfrm>
            <a:prstGeom prst="rect">
              <a:avLst/>
            </a:prstGeom>
            <a:noFill/>
            <a:ln w="9525">
              <a:noFill/>
              <a:miter lim="800000"/>
              <a:headEnd/>
              <a:tailEnd/>
            </a:ln>
          </p:spPr>
        </p:pic>
        <p:pic>
          <p:nvPicPr>
            <p:cNvPr id="38" name="Picture 67" descr="emc_cx300"/>
            <p:cNvPicPr preferRelativeResize="0">
              <a:picLocks noChangeAspect="1" noChangeArrowheads="1"/>
            </p:cNvPicPr>
            <p:nvPr/>
          </p:nvPicPr>
          <p:blipFill>
            <a:blip r:embed="rId5" cstate="print"/>
            <a:srcRect/>
            <a:stretch>
              <a:fillRect/>
            </a:stretch>
          </p:blipFill>
          <p:spPr bwMode="auto">
            <a:xfrm>
              <a:off x="523" y="2976"/>
              <a:ext cx="196" cy="227"/>
            </a:xfrm>
            <a:prstGeom prst="rect">
              <a:avLst/>
            </a:prstGeom>
            <a:noFill/>
            <a:ln w="9525">
              <a:noFill/>
              <a:miter lim="800000"/>
              <a:headEnd/>
              <a:tailEnd/>
            </a:ln>
          </p:spPr>
        </p:pic>
        <p:pic>
          <p:nvPicPr>
            <p:cNvPr id="39" name="Picture 68" descr="emc_cx300"/>
            <p:cNvPicPr preferRelativeResize="0">
              <a:picLocks noChangeAspect="1" noChangeArrowheads="1"/>
            </p:cNvPicPr>
            <p:nvPr/>
          </p:nvPicPr>
          <p:blipFill>
            <a:blip r:embed="rId5" cstate="print"/>
            <a:srcRect/>
            <a:stretch>
              <a:fillRect/>
            </a:stretch>
          </p:blipFill>
          <p:spPr bwMode="auto">
            <a:xfrm>
              <a:off x="660" y="2976"/>
              <a:ext cx="196" cy="227"/>
            </a:xfrm>
            <a:prstGeom prst="rect">
              <a:avLst/>
            </a:prstGeom>
            <a:noFill/>
            <a:ln w="9525">
              <a:noFill/>
              <a:miter lim="800000"/>
              <a:headEnd/>
              <a:tailEnd/>
            </a:ln>
          </p:spPr>
        </p:pic>
        <p:pic>
          <p:nvPicPr>
            <p:cNvPr id="40" name="Picture 69" descr="emc_cx300"/>
            <p:cNvPicPr preferRelativeResize="0">
              <a:picLocks noChangeAspect="1" noChangeArrowheads="1"/>
            </p:cNvPicPr>
            <p:nvPr/>
          </p:nvPicPr>
          <p:blipFill>
            <a:blip r:embed="rId5" cstate="print"/>
            <a:srcRect/>
            <a:stretch>
              <a:fillRect/>
            </a:stretch>
          </p:blipFill>
          <p:spPr bwMode="auto">
            <a:xfrm>
              <a:off x="797" y="2976"/>
              <a:ext cx="196" cy="227"/>
            </a:xfrm>
            <a:prstGeom prst="rect">
              <a:avLst/>
            </a:prstGeom>
            <a:noFill/>
            <a:ln w="9525">
              <a:noFill/>
              <a:miter lim="800000"/>
              <a:headEnd/>
              <a:tailEnd/>
            </a:ln>
          </p:spPr>
        </p:pic>
        <p:pic>
          <p:nvPicPr>
            <p:cNvPr id="41" name="Picture 70"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1" y="2792"/>
              <a:ext cx="90" cy="224"/>
            </a:xfrm>
            <a:prstGeom prst="rect">
              <a:avLst/>
            </a:prstGeom>
            <a:noFill/>
            <a:ln w="9525" algn="ctr">
              <a:noFill/>
              <a:miter lim="800000"/>
              <a:headEnd/>
              <a:tailEnd/>
            </a:ln>
          </p:spPr>
        </p:pic>
        <p:pic>
          <p:nvPicPr>
            <p:cNvPr id="42" name="Picture 71"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5" y="2792"/>
              <a:ext cx="90" cy="224"/>
            </a:xfrm>
            <a:prstGeom prst="rect">
              <a:avLst/>
            </a:prstGeom>
            <a:noFill/>
            <a:ln w="9525" algn="ctr">
              <a:noFill/>
              <a:miter lim="800000"/>
              <a:headEnd/>
              <a:tailEnd/>
            </a:ln>
          </p:spPr>
        </p:pic>
        <p:pic>
          <p:nvPicPr>
            <p:cNvPr id="43" name="Picture 72"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57" y="2792"/>
              <a:ext cx="90" cy="224"/>
            </a:xfrm>
            <a:prstGeom prst="rect">
              <a:avLst/>
            </a:prstGeom>
            <a:noFill/>
            <a:ln w="9525" algn="ctr">
              <a:noFill/>
              <a:miter lim="800000"/>
              <a:headEnd/>
              <a:tailEnd/>
            </a:ln>
          </p:spPr>
        </p:pic>
        <p:pic>
          <p:nvPicPr>
            <p:cNvPr id="44" name="Picture 73"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1" y="2662"/>
              <a:ext cx="53" cy="133"/>
            </a:xfrm>
            <a:prstGeom prst="rect">
              <a:avLst/>
            </a:prstGeom>
            <a:noFill/>
            <a:ln w="9525" algn="ctr">
              <a:noFill/>
              <a:miter lim="800000"/>
              <a:headEnd/>
              <a:tailEnd/>
            </a:ln>
          </p:spPr>
        </p:pic>
        <p:pic>
          <p:nvPicPr>
            <p:cNvPr id="45" name="Picture 74"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82" y="2662"/>
              <a:ext cx="53" cy="133"/>
            </a:xfrm>
            <a:prstGeom prst="rect">
              <a:avLst/>
            </a:prstGeom>
            <a:noFill/>
            <a:ln w="9525" algn="ctr">
              <a:noFill/>
              <a:miter lim="800000"/>
              <a:headEnd/>
              <a:tailEnd/>
            </a:ln>
          </p:spPr>
        </p:pic>
        <p:pic>
          <p:nvPicPr>
            <p:cNvPr id="46" name="Picture 75"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73" y="2662"/>
              <a:ext cx="53" cy="133"/>
            </a:xfrm>
            <a:prstGeom prst="rect">
              <a:avLst/>
            </a:prstGeom>
            <a:noFill/>
            <a:ln w="9525" algn="ctr">
              <a:noFill/>
              <a:miter lim="800000"/>
              <a:headEnd/>
              <a:tailEnd/>
            </a:ln>
          </p:spPr>
        </p:pic>
        <p:pic>
          <p:nvPicPr>
            <p:cNvPr id="47" name="Picture 76"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3" y="2662"/>
              <a:ext cx="53" cy="133"/>
            </a:xfrm>
            <a:prstGeom prst="rect">
              <a:avLst/>
            </a:prstGeom>
            <a:noFill/>
            <a:ln w="9525" algn="ctr">
              <a:noFill/>
              <a:miter lim="800000"/>
              <a:headEnd/>
              <a:tailEnd/>
            </a:ln>
          </p:spPr>
        </p:pic>
        <p:pic>
          <p:nvPicPr>
            <p:cNvPr id="48" name="Picture 77"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4" y="2662"/>
              <a:ext cx="53" cy="133"/>
            </a:xfrm>
            <a:prstGeom prst="rect">
              <a:avLst/>
            </a:prstGeom>
            <a:noFill/>
            <a:ln w="9525" algn="ctr">
              <a:noFill/>
              <a:miter lim="800000"/>
              <a:headEnd/>
              <a:tailEnd/>
            </a:ln>
          </p:spPr>
        </p:pic>
        <p:pic>
          <p:nvPicPr>
            <p:cNvPr id="49" name="Picture 78"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53" y="2792"/>
              <a:ext cx="90" cy="224"/>
            </a:xfrm>
            <a:prstGeom prst="rect">
              <a:avLst/>
            </a:prstGeom>
            <a:noFill/>
            <a:ln w="9525" algn="ctr">
              <a:noFill/>
              <a:miter lim="800000"/>
              <a:headEnd/>
              <a:tailEnd/>
            </a:ln>
          </p:spPr>
        </p:pic>
      </p:grpSp>
      <p:grpSp>
        <p:nvGrpSpPr>
          <p:cNvPr id="50" name="Group 79"/>
          <p:cNvGrpSpPr>
            <a:grpSpLocks/>
          </p:cNvGrpSpPr>
          <p:nvPr/>
        </p:nvGrpSpPr>
        <p:grpSpPr bwMode="auto">
          <a:xfrm>
            <a:off x="4499992" y="4514378"/>
            <a:ext cx="1181100" cy="858838"/>
            <a:chOff x="249" y="2662"/>
            <a:chExt cx="744" cy="541"/>
          </a:xfrm>
        </p:grpSpPr>
        <p:pic>
          <p:nvPicPr>
            <p:cNvPr id="51" name="Picture 80"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49" y="2792"/>
              <a:ext cx="90" cy="224"/>
            </a:xfrm>
            <a:prstGeom prst="rect">
              <a:avLst/>
            </a:prstGeom>
            <a:noFill/>
            <a:ln w="9525" algn="ctr">
              <a:noFill/>
              <a:miter lim="800000"/>
              <a:headEnd/>
              <a:tailEnd/>
            </a:ln>
          </p:spPr>
        </p:pic>
        <p:pic>
          <p:nvPicPr>
            <p:cNvPr id="52" name="Picture 81" descr="emc_cx300"/>
            <p:cNvPicPr preferRelativeResize="0">
              <a:picLocks noChangeAspect="1" noChangeArrowheads="1"/>
            </p:cNvPicPr>
            <p:nvPr/>
          </p:nvPicPr>
          <p:blipFill>
            <a:blip r:embed="rId5" cstate="print"/>
            <a:srcRect/>
            <a:stretch>
              <a:fillRect/>
            </a:stretch>
          </p:blipFill>
          <p:spPr bwMode="auto">
            <a:xfrm>
              <a:off x="249" y="2976"/>
              <a:ext cx="196" cy="227"/>
            </a:xfrm>
            <a:prstGeom prst="rect">
              <a:avLst/>
            </a:prstGeom>
            <a:noFill/>
            <a:ln w="9525">
              <a:noFill/>
              <a:miter lim="800000"/>
              <a:headEnd/>
              <a:tailEnd/>
            </a:ln>
          </p:spPr>
        </p:pic>
        <p:pic>
          <p:nvPicPr>
            <p:cNvPr id="53" name="Picture 82" descr="emc_cx300"/>
            <p:cNvPicPr preferRelativeResize="0">
              <a:picLocks noChangeAspect="1" noChangeArrowheads="1"/>
            </p:cNvPicPr>
            <p:nvPr/>
          </p:nvPicPr>
          <p:blipFill>
            <a:blip r:embed="rId5" cstate="print"/>
            <a:srcRect/>
            <a:stretch>
              <a:fillRect/>
            </a:stretch>
          </p:blipFill>
          <p:spPr bwMode="auto">
            <a:xfrm>
              <a:off x="386" y="2976"/>
              <a:ext cx="196" cy="227"/>
            </a:xfrm>
            <a:prstGeom prst="rect">
              <a:avLst/>
            </a:prstGeom>
            <a:noFill/>
            <a:ln w="9525">
              <a:noFill/>
              <a:miter lim="800000"/>
              <a:headEnd/>
              <a:tailEnd/>
            </a:ln>
          </p:spPr>
        </p:pic>
        <p:pic>
          <p:nvPicPr>
            <p:cNvPr id="54" name="Picture 83" descr="emc_cx300"/>
            <p:cNvPicPr preferRelativeResize="0">
              <a:picLocks noChangeAspect="1" noChangeArrowheads="1"/>
            </p:cNvPicPr>
            <p:nvPr/>
          </p:nvPicPr>
          <p:blipFill>
            <a:blip r:embed="rId5" cstate="print"/>
            <a:srcRect/>
            <a:stretch>
              <a:fillRect/>
            </a:stretch>
          </p:blipFill>
          <p:spPr bwMode="auto">
            <a:xfrm>
              <a:off x="523" y="2976"/>
              <a:ext cx="196" cy="227"/>
            </a:xfrm>
            <a:prstGeom prst="rect">
              <a:avLst/>
            </a:prstGeom>
            <a:noFill/>
            <a:ln w="9525">
              <a:noFill/>
              <a:miter lim="800000"/>
              <a:headEnd/>
              <a:tailEnd/>
            </a:ln>
          </p:spPr>
        </p:pic>
        <p:pic>
          <p:nvPicPr>
            <p:cNvPr id="55" name="Picture 84" descr="emc_cx300"/>
            <p:cNvPicPr preferRelativeResize="0">
              <a:picLocks noChangeAspect="1" noChangeArrowheads="1"/>
            </p:cNvPicPr>
            <p:nvPr/>
          </p:nvPicPr>
          <p:blipFill>
            <a:blip r:embed="rId5" cstate="print"/>
            <a:srcRect/>
            <a:stretch>
              <a:fillRect/>
            </a:stretch>
          </p:blipFill>
          <p:spPr bwMode="auto">
            <a:xfrm>
              <a:off x="660" y="2976"/>
              <a:ext cx="196" cy="227"/>
            </a:xfrm>
            <a:prstGeom prst="rect">
              <a:avLst/>
            </a:prstGeom>
            <a:noFill/>
            <a:ln w="9525">
              <a:noFill/>
              <a:miter lim="800000"/>
              <a:headEnd/>
              <a:tailEnd/>
            </a:ln>
          </p:spPr>
        </p:pic>
        <p:pic>
          <p:nvPicPr>
            <p:cNvPr id="56" name="Picture 85" descr="emc_cx300"/>
            <p:cNvPicPr preferRelativeResize="0">
              <a:picLocks noChangeAspect="1" noChangeArrowheads="1"/>
            </p:cNvPicPr>
            <p:nvPr/>
          </p:nvPicPr>
          <p:blipFill>
            <a:blip r:embed="rId5" cstate="print"/>
            <a:srcRect/>
            <a:stretch>
              <a:fillRect/>
            </a:stretch>
          </p:blipFill>
          <p:spPr bwMode="auto">
            <a:xfrm>
              <a:off x="797" y="2976"/>
              <a:ext cx="196" cy="227"/>
            </a:xfrm>
            <a:prstGeom prst="rect">
              <a:avLst/>
            </a:prstGeom>
            <a:noFill/>
            <a:ln w="9525">
              <a:noFill/>
              <a:miter lim="800000"/>
              <a:headEnd/>
              <a:tailEnd/>
            </a:ln>
          </p:spPr>
        </p:pic>
        <p:pic>
          <p:nvPicPr>
            <p:cNvPr id="57" name="Picture 86"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1" y="2792"/>
              <a:ext cx="90" cy="224"/>
            </a:xfrm>
            <a:prstGeom prst="rect">
              <a:avLst/>
            </a:prstGeom>
            <a:noFill/>
            <a:ln w="9525" algn="ctr">
              <a:noFill/>
              <a:miter lim="800000"/>
              <a:headEnd/>
              <a:tailEnd/>
            </a:ln>
          </p:spPr>
        </p:pic>
        <p:pic>
          <p:nvPicPr>
            <p:cNvPr id="58" name="Picture 87"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5" y="2792"/>
              <a:ext cx="90" cy="224"/>
            </a:xfrm>
            <a:prstGeom prst="rect">
              <a:avLst/>
            </a:prstGeom>
            <a:noFill/>
            <a:ln w="9525" algn="ctr">
              <a:noFill/>
              <a:miter lim="800000"/>
              <a:headEnd/>
              <a:tailEnd/>
            </a:ln>
          </p:spPr>
        </p:pic>
        <p:pic>
          <p:nvPicPr>
            <p:cNvPr id="59" name="Picture 88"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57" y="2792"/>
              <a:ext cx="90" cy="224"/>
            </a:xfrm>
            <a:prstGeom prst="rect">
              <a:avLst/>
            </a:prstGeom>
            <a:noFill/>
            <a:ln w="9525" algn="ctr">
              <a:noFill/>
              <a:miter lim="800000"/>
              <a:headEnd/>
              <a:tailEnd/>
            </a:ln>
          </p:spPr>
        </p:pic>
        <p:pic>
          <p:nvPicPr>
            <p:cNvPr id="60" name="Picture 89"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1" y="2662"/>
              <a:ext cx="53" cy="133"/>
            </a:xfrm>
            <a:prstGeom prst="rect">
              <a:avLst/>
            </a:prstGeom>
            <a:noFill/>
            <a:ln w="9525" algn="ctr">
              <a:noFill/>
              <a:miter lim="800000"/>
              <a:headEnd/>
              <a:tailEnd/>
            </a:ln>
          </p:spPr>
        </p:pic>
        <p:pic>
          <p:nvPicPr>
            <p:cNvPr id="61" name="Picture 90"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82" y="2662"/>
              <a:ext cx="53" cy="133"/>
            </a:xfrm>
            <a:prstGeom prst="rect">
              <a:avLst/>
            </a:prstGeom>
            <a:noFill/>
            <a:ln w="9525" algn="ctr">
              <a:noFill/>
              <a:miter lim="800000"/>
              <a:headEnd/>
              <a:tailEnd/>
            </a:ln>
          </p:spPr>
        </p:pic>
        <p:pic>
          <p:nvPicPr>
            <p:cNvPr id="62" name="Picture 91"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73" y="2662"/>
              <a:ext cx="53" cy="133"/>
            </a:xfrm>
            <a:prstGeom prst="rect">
              <a:avLst/>
            </a:prstGeom>
            <a:noFill/>
            <a:ln w="9525" algn="ctr">
              <a:noFill/>
              <a:miter lim="800000"/>
              <a:headEnd/>
              <a:tailEnd/>
            </a:ln>
          </p:spPr>
        </p:pic>
        <p:pic>
          <p:nvPicPr>
            <p:cNvPr id="63" name="Picture 92"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3" y="2662"/>
              <a:ext cx="53" cy="133"/>
            </a:xfrm>
            <a:prstGeom prst="rect">
              <a:avLst/>
            </a:prstGeom>
            <a:noFill/>
            <a:ln w="9525" algn="ctr">
              <a:noFill/>
              <a:miter lim="800000"/>
              <a:headEnd/>
              <a:tailEnd/>
            </a:ln>
          </p:spPr>
        </p:pic>
        <p:pic>
          <p:nvPicPr>
            <p:cNvPr id="64" name="Picture 93"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4" y="2662"/>
              <a:ext cx="53" cy="133"/>
            </a:xfrm>
            <a:prstGeom prst="rect">
              <a:avLst/>
            </a:prstGeom>
            <a:noFill/>
            <a:ln w="9525" algn="ctr">
              <a:noFill/>
              <a:miter lim="800000"/>
              <a:headEnd/>
              <a:tailEnd/>
            </a:ln>
          </p:spPr>
        </p:pic>
        <p:pic>
          <p:nvPicPr>
            <p:cNvPr id="65" name="Picture 94"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53" y="2792"/>
              <a:ext cx="90" cy="224"/>
            </a:xfrm>
            <a:prstGeom prst="rect">
              <a:avLst/>
            </a:prstGeom>
            <a:noFill/>
            <a:ln w="9525" algn="ctr">
              <a:noFill/>
              <a:miter lim="800000"/>
              <a:headEnd/>
              <a:tailEnd/>
            </a:ln>
          </p:spPr>
        </p:pic>
      </p:grpSp>
      <p:sp>
        <p:nvSpPr>
          <p:cNvPr id="66" name="圆角矩形 65"/>
          <p:cNvSpPr/>
          <p:nvPr/>
        </p:nvSpPr>
        <p:spPr bwMode="auto">
          <a:xfrm>
            <a:off x="219571" y="3526978"/>
            <a:ext cx="2268760" cy="432048"/>
          </a:xfrm>
          <a:prstGeom prst="roundRect">
            <a:avLst/>
          </a:prstGeom>
          <a:solidFill>
            <a:srgbClr val="C0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lvl="1" algn="ctr" eaLnBrk="1" hangingPunct="1"/>
            <a:r>
              <a:rPr lang="zh-CN" altLang="en-US" sz="2000" b="1" dirty="0" smtClean="0">
                <a:latin typeface="微软雅黑" pitchFamily="34" charset="-122"/>
                <a:ea typeface="微软雅黑" pitchFamily="34" charset="-122"/>
              </a:rPr>
              <a:t>一机变多机</a:t>
            </a:r>
            <a:endParaRPr lang="en-US" altLang="zh-CN" sz="2000" b="1" dirty="0" smtClean="0">
              <a:latin typeface="微软雅黑" pitchFamily="34" charset="-122"/>
              <a:ea typeface="微软雅黑" pitchFamily="34" charset="-122"/>
            </a:endParaRPr>
          </a:p>
          <a:p>
            <a:pPr algn="ct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7" name="圆角矩形 66"/>
          <p:cNvSpPr/>
          <p:nvPr/>
        </p:nvSpPr>
        <p:spPr bwMode="auto">
          <a:xfrm>
            <a:off x="219571" y="5183162"/>
            <a:ext cx="2268760" cy="432048"/>
          </a:xfrm>
          <a:prstGeom prst="roundRect">
            <a:avLst/>
          </a:prstGeom>
          <a:solidFill>
            <a:srgbClr val="C0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lvl="1" algn="ctr" eaLnBrk="1" hangingPunct="1"/>
            <a:r>
              <a:rPr lang="zh-CN" altLang="en-US" sz="2000" b="1" dirty="0" smtClean="0">
                <a:latin typeface="微软雅黑" pitchFamily="34" charset="-122"/>
                <a:ea typeface="微软雅黑" pitchFamily="34" charset="-122"/>
              </a:rPr>
              <a:t>一算变多算</a:t>
            </a:r>
            <a:endParaRPr lang="en-US" altLang="zh-CN" sz="2000" b="1" dirty="0" smtClean="0">
              <a:latin typeface="微软雅黑" pitchFamily="34" charset="-122"/>
              <a:ea typeface="微软雅黑" pitchFamily="34" charset="-122"/>
            </a:endParaRPr>
          </a:p>
          <a:p>
            <a:pPr algn="ctr"/>
            <a:endParaRPr lang="zh-CN" altLang="en-US" sz="2000" b="1" dirty="0" smtClean="0">
              <a:latin typeface="微软雅黑" pitchFamily="34" charset="-122"/>
              <a:ea typeface="微软雅黑" pitchFamily="34" charset="-122"/>
            </a:endParaRPr>
          </a:p>
        </p:txBody>
      </p:sp>
      <p:sp>
        <p:nvSpPr>
          <p:cNvPr id="68" name="圆角矩形 67"/>
          <p:cNvSpPr/>
          <p:nvPr/>
        </p:nvSpPr>
        <p:spPr bwMode="auto">
          <a:xfrm>
            <a:off x="6156176" y="5183162"/>
            <a:ext cx="2268760" cy="432048"/>
          </a:xfrm>
          <a:prstGeom prst="roundRect">
            <a:avLst/>
          </a:prstGeom>
          <a:solidFill>
            <a:srgbClr val="C0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lvl="1" algn="ctr" eaLnBrk="1" hangingPunct="1"/>
            <a:r>
              <a:rPr lang="zh-CN" altLang="en-US" sz="2000" b="1" dirty="0" smtClean="0">
                <a:latin typeface="微软雅黑" pitchFamily="34" charset="-122"/>
                <a:ea typeface="微软雅黑" pitchFamily="34" charset="-122"/>
              </a:rPr>
              <a:t>一存变多存</a:t>
            </a:r>
            <a:endParaRPr lang="en-US" altLang="zh-CN" sz="2000" b="1" dirty="0" smtClean="0">
              <a:latin typeface="微软雅黑" pitchFamily="34" charset="-122"/>
              <a:ea typeface="微软雅黑" pitchFamily="34" charset="-122"/>
            </a:endParaRPr>
          </a:p>
          <a:p>
            <a:pPr algn="ctr"/>
            <a:endParaRPr lang="zh-CN" altLang="en-US" sz="2000" b="1" dirty="0" smtClean="0">
              <a:latin typeface="微软雅黑" pitchFamily="34" charset="-122"/>
              <a:ea typeface="微软雅黑" pitchFamily="34" charset="-122"/>
            </a:endParaRPr>
          </a:p>
        </p:txBody>
      </p:sp>
      <p:sp>
        <p:nvSpPr>
          <p:cNvPr id="70" name="Rectangle 3"/>
          <p:cNvSpPr txBox="1">
            <a:spLocks noChangeArrowheads="1"/>
          </p:cNvSpPr>
          <p:nvPr/>
        </p:nvSpPr>
        <p:spPr>
          <a:xfrm>
            <a:off x="6044108" y="2158826"/>
            <a:ext cx="2992388" cy="4654550"/>
          </a:xfrm>
          <a:prstGeom prst="rect">
            <a:avLst/>
          </a:prstGeom>
        </p:spPr>
        <p:txBody>
          <a:bodyPr/>
          <a:lstStyle/>
          <a:p>
            <a:pPr marL="342900" indent="-342900">
              <a:spcBef>
                <a:spcPct val="20000"/>
              </a:spcBef>
              <a:buClr>
                <a:schemeClr val="tx2"/>
              </a:buClr>
              <a:buFont typeface="Wingdings" pitchFamily="2" charset="2"/>
              <a:buChar char="v"/>
              <a:defRPr/>
            </a:pPr>
            <a:r>
              <a:rPr lang="zh-CN" altLang="en-US" sz="2400" kern="0" dirty="0" smtClean="0">
                <a:latin typeface="微软雅黑" pitchFamily="34" charset="-122"/>
                <a:ea typeface="微软雅黑" pitchFamily="34" charset="-122"/>
              </a:rPr>
              <a:t>海量数据管理技术</a:t>
            </a:r>
            <a:endParaRPr lang="en-US" altLang="zh-CN" sz="2400" kern="0" dirty="0" smtClean="0">
              <a:latin typeface="微软雅黑" pitchFamily="34" charset="-122"/>
              <a:ea typeface="微软雅黑" pitchFamily="34" charset="-122"/>
            </a:endParaRPr>
          </a:p>
          <a:p>
            <a:pPr marL="742950" lvl="1" indent="-285750">
              <a:spcBef>
                <a:spcPct val="20000"/>
              </a:spcBef>
              <a:buClr>
                <a:schemeClr val="accent1"/>
              </a:buClr>
              <a:buFont typeface="Wingdings" pitchFamily="2" charset="2"/>
              <a:buChar char="§"/>
              <a:defRPr/>
            </a:pPr>
            <a:r>
              <a:rPr lang="zh-CN" altLang="en-US" sz="1600" kern="0" dirty="0" smtClean="0">
                <a:latin typeface="微软雅黑" pitchFamily="34" charset="-122"/>
                <a:ea typeface="微软雅黑" pitchFamily="34" charset="-122"/>
              </a:rPr>
              <a:t>列族存贮</a:t>
            </a:r>
            <a:endParaRPr lang="en-US" altLang="zh-CN" sz="1600" kern="0" dirty="0" smtClean="0">
              <a:latin typeface="微软雅黑" pitchFamily="34" charset="-122"/>
              <a:ea typeface="微软雅黑" pitchFamily="34" charset="-122"/>
            </a:endParaRPr>
          </a:p>
          <a:p>
            <a:pPr marL="742950" lvl="1" indent="-285750">
              <a:spcBef>
                <a:spcPct val="20000"/>
              </a:spcBef>
              <a:buClr>
                <a:schemeClr val="accent1"/>
              </a:buClr>
              <a:buFont typeface="Wingdings" pitchFamily="2" charset="2"/>
              <a:buChar char="§"/>
              <a:defRPr/>
            </a:pPr>
            <a:r>
              <a:rPr lang="zh-CN" altLang="en-US" sz="1600" kern="0" dirty="0" smtClean="0">
                <a:latin typeface="微软雅黑" pitchFamily="34" charset="-122"/>
                <a:ea typeface="微软雅黑" pitchFamily="34" charset="-122"/>
              </a:rPr>
              <a:t>主服务器</a:t>
            </a:r>
            <a:endParaRPr lang="en-US" altLang="zh-CN" sz="1600" kern="0" dirty="0" smtClean="0">
              <a:latin typeface="微软雅黑" pitchFamily="34" charset="-122"/>
              <a:ea typeface="微软雅黑" pitchFamily="34" charset="-122"/>
            </a:endParaRPr>
          </a:p>
          <a:p>
            <a:pPr marL="742950" lvl="1" indent="-285750">
              <a:spcBef>
                <a:spcPct val="20000"/>
              </a:spcBef>
              <a:buClr>
                <a:schemeClr val="accent1"/>
              </a:buClr>
              <a:buFont typeface="Wingdings" pitchFamily="2" charset="2"/>
              <a:buChar char="§"/>
              <a:defRPr/>
            </a:pPr>
            <a:r>
              <a:rPr lang="zh-CN" altLang="en-US" sz="1600" kern="0" dirty="0" smtClean="0">
                <a:latin typeface="微软雅黑" pitchFamily="34" charset="-122"/>
                <a:ea typeface="微软雅黑" pitchFamily="34" charset="-122"/>
              </a:rPr>
              <a:t>子表服务器</a:t>
            </a:r>
            <a:endParaRPr lang="en-US" altLang="zh-CN" sz="1600" kern="0" dirty="0" smtClean="0">
              <a:latin typeface="微软雅黑" pitchFamily="34" charset="-122"/>
              <a:ea typeface="微软雅黑" pitchFamily="34" charset="-122"/>
            </a:endParaRPr>
          </a:p>
          <a:p>
            <a:pPr marL="742950" lvl="1" indent="-285750">
              <a:spcBef>
                <a:spcPct val="20000"/>
              </a:spcBef>
              <a:buClr>
                <a:schemeClr val="accent1"/>
              </a:buClr>
              <a:defRPr/>
            </a:pPr>
            <a:endParaRPr lang="en-US" altLang="zh-CN" sz="1600" kern="0" dirty="0" smtClean="0">
              <a:latin typeface="微软雅黑" pitchFamily="34" charset="-122"/>
              <a:ea typeface="微软雅黑" pitchFamily="34" charset="-122"/>
            </a:endParaRPr>
          </a:p>
          <a:p>
            <a:pPr marL="742950" lvl="1" indent="-285750">
              <a:spcBef>
                <a:spcPct val="20000"/>
              </a:spcBef>
              <a:buClr>
                <a:schemeClr val="accent1"/>
              </a:buClr>
              <a:defRPr/>
            </a:pPr>
            <a:endParaRPr lang="en-US" altLang="zh-CN" sz="1600" kern="0" dirty="0" smtClean="0">
              <a:latin typeface="微软雅黑" pitchFamily="34" charset="-122"/>
              <a:ea typeface="微软雅黑" pitchFamily="34" charset="-122"/>
            </a:endParaRPr>
          </a:p>
          <a:p>
            <a:pPr marL="342900" indent="-342900">
              <a:spcBef>
                <a:spcPct val="20000"/>
              </a:spcBef>
              <a:buClr>
                <a:schemeClr val="tx2"/>
              </a:buClr>
              <a:buFont typeface="Wingdings" pitchFamily="2" charset="2"/>
              <a:buChar char="v"/>
              <a:defRPr/>
            </a:pPr>
            <a:r>
              <a:rPr lang="zh-CN" altLang="en-US" sz="2400" kern="0" dirty="0" smtClean="0">
                <a:latin typeface="微软雅黑" pitchFamily="34" charset="-122"/>
                <a:ea typeface="微软雅黑" pitchFamily="34" charset="-122"/>
              </a:rPr>
              <a:t>海量</a:t>
            </a:r>
            <a:r>
              <a:rPr lang="zh-CN" altLang="en-US" sz="2400" kern="0" dirty="0">
                <a:latin typeface="微软雅黑" pitchFamily="34" charset="-122"/>
                <a:ea typeface="微软雅黑" pitchFamily="34" charset="-122"/>
              </a:rPr>
              <a:t>数据存贮技术</a:t>
            </a:r>
            <a:endParaRPr lang="zh-CN" altLang="en-US" sz="2400" b="1" kern="0" dirty="0">
              <a:solidFill>
                <a:srgbClr val="FF0000"/>
              </a:solidFill>
              <a:latin typeface="微软雅黑" pitchFamily="34" charset="-122"/>
              <a:ea typeface="微软雅黑" pitchFamily="34" charset="-122"/>
            </a:endParaRPr>
          </a:p>
          <a:p>
            <a:pPr marL="742950" lvl="1" indent="-285750">
              <a:spcBef>
                <a:spcPct val="20000"/>
              </a:spcBef>
              <a:buClr>
                <a:schemeClr val="accent1"/>
              </a:buClr>
              <a:buFont typeface="Wingdings" pitchFamily="2" charset="2"/>
              <a:buChar char="§"/>
              <a:defRPr/>
            </a:pPr>
            <a:r>
              <a:rPr lang="zh-CN" altLang="en-US" sz="1600" kern="0" dirty="0">
                <a:latin typeface="微软雅黑" pitchFamily="34" charset="-122"/>
                <a:ea typeface="微软雅黑" pitchFamily="34" charset="-122"/>
              </a:rPr>
              <a:t>元数据节点</a:t>
            </a:r>
            <a:endParaRPr lang="en-US" altLang="zh-CN" sz="1600" kern="0" dirty="0">
              <a:latin typeface="微软雅黑" pitchFamily="34" charset="-122"/>
              <a:ea typeface="微软雅黑" pitchFamily="34" charset="-122"/>
            </a:endParaRPr>
          </a:p>
          <a:p>
            <a:pPr marL="742950" lvl="1" indent="-285750">
              <a:spcBef>
                <a:spcPct val="20000"/>
              </a:spcBef>
              <a:buClr>
                <a:schemeClr val="accent1"/>
              </a:buClr>
              <a:buFont typeface="Wingdings" pitchFamily="2" charset="2"/>
              <a:buChar char="§"/>
              <a:defRPr/>
            </a:pPr>
            <a:r>
              <a:rPr lang="zh-CN" altLang="en-US" sz="1600" kern="0" dirty="0">
                <a:latin typeface="微软雅黑" pitchFamily="34" charset="-122"/>
                <a:ea typeface="微软雅黑" pitchFamily="34" charset="-122"/>
              </a:rPr>
              <a:t>数据</a:t>
            </a:r>
            <a:r>
              <a:rPr lang="zh-CN" altLang="en-US" sz="1600" kern="0" dirty="0" smtClean="0">
                <a:latin typeface="微软雅黑" pitchFamily="34" charset="-122"/>
                <a:ea typeface="微软雅黑" pitchFamily="34" charset="-122"/>
              </a:rPr>
              <a:t>节点</a:t>
            </a:r>
            <a:endParaRPr lang="zh-CN" altLang="en-US" sz="1600" kern="0" dirty="0">
              <a:latin typeface="微软雅黑" pitchFamily="34" charset="-122"/>
              <a:ea typeface="微软雅黑" pitchFamily="34" charset="-122"/>
            </a:endParaRPr>
          </a:p>
        </p:txBody>
      </p:sp>
      <p:sp>
        <p:nvSpPr>
          <p:cNvPr id="69" name="圆角矩形 68"/>
          <p:cNvSpPr/>
          <p:nvPr/>
        </p:nvSpPr>
        <p:spPr bwMode="auto">
          <a:xfrm>
            <a:off x="6156176" y="3526978"/>
            <a:ext cx="2268760" cy="432048"/>
          </a:xfrm>
          <a:prstGeom prst="roundRect">
            <a:avLst/>
          </a:prstGeom>
          <a:solidFill>
            <a:srgbClr val="C0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lvl="1" algn="ctr" eaLnBrk="1" hangingPunct="1"/>
            <a:r>
              <a:rPr lang="zh-CN" altLang="en-US" sz="2000" b="1" dirty="0" smtClean="0">
                <a:latin typeface="微软雅黑" pitchFamily="34" charset="-122"/>
                <a:ea typeface="微软雅黑" pitchFamily="34" charset="-122"/>
              </a:rPr>
              <a:t>一库变多库</a:t>
            </a:r>
            <a:endParaRPr lang="en-US" altLang="zh-CN" sz="20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1625765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828675"/>
            <a:ext cx="9153526" cy="612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上下箭头 1"/>
          <p:cNvSpPr/>
          <p:nvPr/>
        </p:nvSpPr>
        <p:spPr>
          <a:xfrm>
            <a:off x="2987675" y="3644900"/>
            <a:ext cx="360363" cy="863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a:off x="4859338" y="2276475"/>
            <a:ext cx="576262"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4867275" y="2636838"/>
            <a:ext cx="576263" cy="14446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4859338" y="2997200"/>
            <a:ext cx="576262"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a:off x="5651500" y="2286000"/>
            <a:ext cx="576263" cy="7112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5651500" y="3141663"/>
            <a:ext cx="576263" cy="50323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p:cNvSpPr/>
          <p:nvPr/>
        </p:nvSpPr>
        <p:spPr>
          <a:xfrm>
            <a:off x="4867275" y="3321050"/>
            <a:ext cx="576263"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6443663" y="2287588"/>
            <a:ext cx="576262" cy="34925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6443663" y="2852738"/>
            <a:ext cx="576262" cy="28892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4867275" y="3644900"/>
            <a:ext cx="576263"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7164388" y="2276475"/>
            <a:ext cx="576262" cy="104457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8027988" y="2281238"/>
            <a:ext cx="576262" cy="7112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27" name="标题 1"/>
          <p:cNvSpPr txBox="1">
            <a:spLocks/>
          </p:cNvSpPr>
          <p:nvPr/>
        </p:nvSpPr>
        <p:spPr bwMode="auto">
          <a:xfrm>
            <a:off x="123960" y="2718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dirty="0">
                <a:solidFill>
                  <a:srgbClr val="0070C0"/>
                </a:solidFill>
                <a:latin typeface="微软雅黑" pitchFamily="34" charset="-122"/>
                <a:ea typeface="微软雅黑" pitchFamily="34" charset="-122"/>
                <a:cs typeface="+mj-cs"/>
                <a:sym typeface="Calibri" pitchFamily="34" charset="0"/>
              </a:rPr>
              <a:t>IAAS</a:t>
            </a:r>
            <a:r>
              <a:rPr lang="zh-CN" altLang="en-US" sz="2400" b="1" dirty="0">
                <a:solidFill>
                  <a:srgbClr val="0070C0"/>
                </a:solidFill>
                <a:latin typeface="微软雅黑" pitchFamily="34" charset="-122"/>
                <a:ea typeface="微软雅黑" pitchFamily="34" charset="-122"/>
                <a:cs typeface="+mj-cs"/>
                <a:sym typeface="Calibri" pitchFamily="34" charset="0"/>
              </a:rPr>
              <a:t>云：虚拟机统一调度和管理</a:t>
            </a:r>
          </a:p>
          <a:p>
            <a:pPr>
              <a:spcBef>
                <a:spcPct val="0"/>
              </a:spcBef>
              <a:buFontTx/>
              <a:buNone/>
            </a:pPr>
            <a:r>
              <a:rPr lang="zh-CN" altLang="en-US" sz="2400" b="1" dirty="0">
                <a:solidFill>
                  <a:srgbClr val="0070C0"/>
                </a:solidFill>
                <a:latin typeface="微软雅黑" pitchFamily="34" charset="-122"/>
                <a:ea typeface="微软雅黑" pitchFamily="34" charset="-122"/>
                <a:cs typeface="+mj-cs"/>
                <a:sym typeface="Calibri" pitchFamily="34" charset="0"/>
              </a:rPr>
              <a:t>提高资源效率</a:t>
            </a:r>
          </a:p>
        </p:txBody>
      </p:sp>
    </p:spTree>
    <p:extLst>
      <p:ext uri="{BB962C8B-B14F-4D97-AF65-F5344CB8AC3E}">
        <p14:creationId xmlns:p14="http://schemas.microsoft.com/office/powerpoint/2010/main" val="1992301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828675"/>
            <a:ext cx="9153526" cy="612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上下箭头 1"/>
          <p:cNvSpPr/>
          <p:nvPr/>
        </p:nvSpPr>
        <p:spPr>
          <a:xfrm>
            <a:off x="2987675" y="3644900"/>
            <a:ext cx="360363" cy="863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a:off x="4859338" y="2276475"/>
            <a:ext cx="576262"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4867275" y="2636838"/>
            <a:ext cx="576263" cy="14446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4859338" y="2997200"/>
            <a:ext cx="576262"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a:off x="5651500" y="2286000"/>
            <a:ext cx="576263" cy="7112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5651500" y="3141663"/>
            <a:ext cx="576263" cy="50323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p:cNvSpPr/>
          <p:nvPr/>
        </p:nvSpPr>
        <p:spPr>
          <a:xfrm>
            <a:off x="4867275" y="3321050"/>
            <a:ext cx="576263"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6443663" y="2287588"/>
            <a:ext cx="576262" cy="34925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6443663" y="2852738"/>
            <a:ext cx="576262" cy="28892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4867275" y="3644900"/>
            <a:ext cx="576263"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7164388" y="2276475"/>
            <a:ext cx="576262" cy="104457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8027988" y="2281238"/>
            <a:ext cx="576262" cy="7112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83" name="标题 1"/>
          <p:cNvSpPr txBox="1">
            <a:spLocks/>
          </p:cNvSpPr>
          <p:nvPr/>
        </p:nvSpPr>
        <p:spPr bwMode="auto">
          <a:xfrm>
            <a:off x="25204" y="18257"/>
            <a:ext cx="8229600" cy="1143000"/>
          </a:xfrm>
          <a:prstGeom prst="rect">
            <a:avLst/>
          </a:prstGeom>
        </p:spPr>
        <p:txBody>
          <a:bodyPr/>
          <a:lstStyle>
            <a:lvl1pPr>
              <a:defRPr sz="2400" b="1">
                <a:solidFill>
                  <a:schemeClr val="bg1"/>
                </a:solidFill>
                <a:latin typeface="微软雅黑" pitchFamily="34" charset="-122"/>
                <a:ea typeface="微软雅黑" pitchFamily="34" charset="-122"/>
                <a:cs typeface="+mj-cs"/>
                <a:sym typeface="Calibri" pitchFamily="34" charset="0"/>
              </a:defRPr>
            </a:lvl1pPr>
            <a:lvl2pPr algn="ctr">
              <a:defRPr sz="4400">
                <a:latin typeface="Calibri" pitchFamily="34" charset="0"/>
                <a:ea typeface="宋体" pitchFamily="2" charset="-122"/>
                <a:sym typeface="Calibri" pitchFamily="34" charset="0"/>
              </a:defRPr>
            </a:lvl2pPr>
            <a:lvl3pPr algn="ctr">
              <a:defRPr sz="4400">
                <a:latin typeface="Calibri" pitchFamily="34" charset="0"/>
                <a:ea typeface="宋体" pitchFamily="2" charset="-122"/>
                <a:sym typeface="Calibri" pitchFamily="34" charset="0"/>
              </a:defRPr>
            </a:lvl3pPr>
            <a:lvl4pPr algn="ctr">
              <a:defRPr sz="4400">
                <a:latin typeface="Calibri" pitchFamily="34" charset="0"/>
                <a:ea typeface="宋体" pitchFamily="2" charset="-122"/>
                <a:sym typeface="Calibri" pitchFamily="34" charset="0"/>
              </a:defRPr>
            </a:lvl4pPr>
            <a:lvl5pPr algn="ctr">
              <a:defRPr sz="4400">
                <a:latin typeface="Calibri" pitchFamily="34" charset="0"/>
                <a:ea typeface="宋体" pitchFamily="2" charset="-122"/>
                <a:sym typeface="Calibri" pitchFamily="34" charset="0"/>
              </a:defRPr>
            </a:lvl5pPr>
            <a:lvl6pPr marL="457200" algn="ctr" eaLnBrk="0" fontAlgn="base" hangingPunct="0">
              <a:spcBef>
                <a:spcPct val="0"/>
              </a:spcBef>
              <a:spcAft>
                <a:spcPct val="0"/>
              </a:spcAft>
              <a:defRPr sz="4400">
                <a:latin typeface="Calibri" pitchFamily="34" charset="0"/>
                <a:ea typeface="宋体" pitchFamily="2" charset="-122"/>
                <a:sym typeface="Calibri" pitchFamily="34" charset="0"/>
              </a:defRPr>
            </a:lvl6pPr>
            <a:lvl7pPr marL="914400" algn="ctr" eaLnBrk="0" fontAlgn="base" hangingPunct="0">
              <a:spcBef>
                <a:spcPct val="0"/>
              </a:spcBef>
              <a:spcAft>
                <a:spcPct val="0"/>
              </a:spcAft>
              <a:defRPr sz="4400">
                <a:latin typeface="Calibri" pitchFamily="34" charset="0"/>
                <a:ea typeface="宋体" pitchFamily="2" charset="-122"/>
                <a:sym typeface="Calibri" pitchFamily="34" charset="0"/>
              </a:defRPr>
            </a:lvl7pPr>
            <a:lvl8pPr marL="1371600" algn="ctr" eaLnBrk="0" fontAlgn="base" hangingPunct="0">
              <a:spcBef>
                <a:spcPct val="0"/>
              </a:spcBef>
              <a:spcAft>
                <a:spcPct val="0"/>
              </a:spcAft>
              <a:defRPr sz="4400">
                <a:latin typeface="Calibri" pitchFamily="34" charset="0"/>
                <a:ea typeface="宋体" pitchFamily="2" charset="-122"/>
                <a:sym typeface="Calibri" pitchFamily="34" charset="0"/>
              </a:defRPr>
            </a:lvl8pPr>
            <a:lvl9pPr marL="1828800" algn="ctr" eaLnBrk="0" fontAlgn="base" hangingPunct="0">
              <a:spcBef>
                <a:spcPct val="0"/>
              </a:spcBef>
              <a:spcAft>
                <a:spcPct val="0"/>
              </a:spcAft>
              <a:defRPr sz="4400">
                <a:latin typeface="Calibri" pitchFamily="34" charset="0"/>
                <a:ea typeface="宋体" pitchFamily="2" charset="-122"/>
                <a:sym typeface="Calibri" pitchFamily="34" charset="0"/>
              </a:defRPr>
            </a:lvl9pPr>
          </a:lstStyle>
          <a:p>
            <a:r>
              <a:rPr lang="en-US" altLang="zh-CN" dirty="0" smtClean="0">
                <a:solidFill>
                  <a:srgbClr val="0070C0"/>
                </a:solidFill>
              </a:rPr>
              <a:t>IAAS</a:t>
            </a:r>
            <a:r>
              <a:rPr lang="zh-CN" altLang="en-US" dirty="0" smtClean="0">
                <a:solidFill>
                  <a:srgbClr val="0070C0"/>
                </a:solidFill>
              </a:rPr>
              <a:t>云</a:t>
            </a:r>
            <a:r>
              <a:rPr lang="zh-CN" altLang="en-US" dirty="0">
                <a:solidFill>
                  <a:srgbClr val="0070C0"/>
                </a:solidFill>
              </a:rPr>
              <a:t>：</a:t>
            </a:r>
            <a:r>
              <a:rPr lang="zh-CN" altLang="en-US" dirty="0" smtClean="0">
                <a:solidFill>
                  <a:srgbClr val="0070C0"/>
                </a:solidFill>
              </a:rPr>
              <a:t>虚拟机统一</a:t>
            </a:r>
            <a:r>
              <a:rPr lang="zh-CN" altLang="en-US" dirty="0">
                <a:solidFill>
                  <a:srgbClr val="0070C0"/>
                </a:solidFill>
              </a:rPr>
              <a:t>调度和</a:t>
            </a:r>
            <a:r>
              <a:rPr lang="zh-CN" altLang="en-US" dirty="0" smtClean="0">
                <a:solidFill>
                  <a:srgbClr val="0070C0"/>
                </a:solidFill>
              </a:rPr>
              <a:t>管理</a:t>
            </a:r>
            <a:endParaRPr lang="en-US" altLang="zh-CN" dirty="0">
              <a:solidFill>
                <a:srgbClr val="0070C0"/>
              </a:solidFill>
            </a:endParaRPr>
          </a:p>
          <a:p>
            <a:r>
              <a:rPr lang="zh-CN" altLang="en-US" dirty="0" smtClean="0">
                <a:solidFill>
                  <a:srgbClr val="0070C0"/>
                </a:solidFill>
              </a:rPr>
              <a:t>提高资源效率</a:t>
            </a:r>
            <a:endParaRPr lang="en-US" altLang="zh-CN" dirty="0" smtClean="0">
              <a:solidFill>
                <a:srgbClr val="0070C0"/>
              </a:solidFill>
            </a:endParaRPr>
          </a:p>
        </p:txBody>
      </p:sp>
    </p:spTree>
    <p:extLst>
      <p:ext uri="{BB962C8B-B14F-4D97-AF65-F5344CB8AC3E}">
        <p14:creationId xmlns:p14="http://schemas.microsoft.com/office/powerpoint/2010/main" val="2555759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 y="828675"/>
            <a:ext cx="9153525" cy="612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上下箭头 1"/>
          <p:cNvSpPr/>
          <p:nvPr/>
        </p:nvSpPr>
        <p:spPr>
          <a:xfrm>
            <a:off x="2987675" y="3644900"/>
            <a:ext cx="360363" cy="863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a:off x="4859338" y="2276475"/>
            <a:ext cx="576262"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4867275" y="2636838"/>
            <a:ext cx="576263" cy="14446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4859338" y="2997200"/>
            <a:ext cx="576262"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a:off x="5651500" y="2286000"/>
            <a:ext cx="576263" cy="7112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5651500" y="3141663"/>
            <a:ext cx="576263" cy="50323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p:cNvSpPr/>
          <p:nvPr/>
        </p:nvSpPr>
        <p:spPr>
          <a:xfrm>
            <a:off x="4867275" y="3321050"/>
            <a:ext cx="576263"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6443663" y="2287588"/>
            <a:ext cx="576262" cy="34925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6443663" y="2852738"/>
            <a:ext cx="576262" cy="28892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1</a:t>
            </a:r>
            <a:endParaRPr lang="zh-CN" altLang="en-US" dirty="0"/>
          </a:p>
        </p:txBody>
      </p:sp>
      <p:sp>
        <p:nvSpPr>
          <p:cNvPr id="15" name="矩形 14"/>
          <p:cNvSpPr/>
          <p:nvPr/>
        </p:nvSpPr>
        <p:spPr>
          <a:xfrm>
            <a:off x="4867275" y="3644900"/>
            <a:ext cx="576263"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7164388" y="2276475"/>
            <a:ext cx="576262" cy="104457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7956550" y="2287588"/>
            <a:ext cx="576263" cy="7112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2</a:t>
            </a:r>
            <a:endParaRPr lang="zh-CN" altLang="en-US" dirty="0"/>
          </a:p>
        </p:txBody>
      </p:sp>
      <p:sp>
        <p:nvSpPr>
          <p:cNvPr id="19" name="矩形 18"/>
          <p:cNvSpPr/>
          <p:nvPr/>
        </p:nvSpPr>
        <p:spPr>
          <a:xfrm>
            <a:off x="7164388" y="3465513"/>
            <a:ext cx="576262" cy="28892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1</a:t>
            </a:r>
            <a:endParaRPr lang="zh-CN" altLang="en-US" dirty="0"/>
          </a:p>
        </p:txBody>
      </p:sp>
      <p:sp>
        <p:nvSpPr>
          <p:cNvPr id="20" name="矩形 19"/>
          <p:cNvSpPr/>
          <p:nvPr/>
        </p:nvSpPr>
        <p:spPr>
          <a:xfrm>
            <a:off x="6443663" y="3005138"/>
            <a:ext cx="576262" cy="7112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2</a:t>
            </a:r>
            <a:endParaRPr lang="zh-CN" altLang="en-US" dirty="0"/>
          </a:p>
        </p:txBody>
      </p:sp>
      <p:sp>
        <p:nvSpPr>
          <p:cNvPr id="9233" name="标题 1"/>
          <p:cNvSpPr txBox="1">
            <a:spLocks/>
          </p:cNvSpPr>
          <p:nvPr/>
        </p:nvSpPr>
        <p:spPr bwMode="auto">
          <a:xfrm>
            <a:off x="44496" y="52387"/>
            <a:ext cx="8229600" cy="1143000"/>
          </a:xfrm>
          <a:prstGeom prst="rect">
            <a:avLst/>
          </a:prstGeom>
        </p:spPr>
        <p:txBody>
          <a:bodyPr/>
          <a:lstStyle>
            <a:defPPr>
              <a:defRPr lang="zh-CN"/>
            </a:defPPr>
            <a:lvl1pPr>
              <a:defRPr sz="2400" b="1">
                <a:solidFill>
                  <a:schemeClr val="bg1"/>
                </a:solidFill>
                <a:latin typeface="微软雅黑" pitchFamily="34" charset="-122"/>
                <a:ea typeface="微软雅黑" pitchFamily="34" charset="-122"/>
                <a:cs typeface="+mj-cs"/>
              </a:defRPr>
            </a:lvl1pPr>
            <a:lvl2pPr algn="ctr">
              <a:defRPr sz="4400">
                <a:latin typeface="Calibri" pitchFamily="34" charset="0"/>
                <a:ea typeface="宋体" pitchFamily="2" charset="-122"/>
              </a:defRPr>
            </a:lvl2pPr>
            <a:lvl3pPr algn="ctr">
              <a:defRPr sz="4400">
                <a:latin typeface="Calibri" pitchFamily="34" charset="0"/>
                <a:ea typeface="宋体" pitchFamily="2" charset="-122"/>
              </a:defRPr>
            </a:lvl3pPr>
            <a:lvl4pPr algn="ctr">
              <a:defRPr sz="4400">
                <a:latin typeface="Calibri" pitchFamily="34" charset="0"/>
                <a:ea typeface="宋体" pitchFamily="2" charset="-122"/>
              </a:defRPr>
            </a:lvl4pPr>
            <a:lvl5pPr algn="ctr">
              <a:defRPr sz="4400">
                <a:latin typeface="Calibri" pitchFamily="34" charset="0"/>
                <a:ea typeface="宋体" pitchFamily="2" charset="-122"/>
              </a:defRPr>
            </a:lvl5pPr>
            <a:lvl6pPr marL="457200" algn="ctr" eaLnBrk="0" fontAlgn="base" hangingPunct="0">
              <a:spcBef>
                <a:spcPct val="0"/>
              </a:spcBef>
              <a:spcAft>
                <a:spcPct val="0"/>
              </a:spcAft>
              <a:defRPr sz="4400">
                <a:latin typeface="Calibri" pitchFamily="34" charset="0"/>
                <a:ea typeface="宋体" pitchFamily="2" charset="-122"/>
              </a:defRPr>
            </a:lvl6pPr>
            <a:lvl7pPr marL="914400" algn="ctr" eaLnBrk="0" fontAlgn="base" hangingPunct="0">
              <a:spcBef>
                <a:spcPct val="0"/>
              </a:spcBef>
              <a:spcAft>
                <a:spcPct val="0"/>
              </a:spcAft>
              <a:defRPr sz="4400">
                <a:latin typeface="Calibri" pitchFamily="34" charset="0"/>
                <a:ea typeface="宋体" pitchFamily="2" charset="-122"/>
              </a:defRPr>
            </a:lvl7pPr>
            <a:lvl8pPr marL="1371600" algn="ctr" eaLnBrk="0" fontAlgn="base" hangingPunct="0">
              <a:spcBef>
                <a:spcPct val="0"/>
              </a:spcBef>
              <a:spcAft>
                <a:spcPct val="0"/>
              </a:spcAft>
              <a:defRPr sz="4400">
                <a:latin typeface="Calibri" pitchFamily="34" charset="0"/>
                <a:ea typeface="宋体" pitchFamily="2" charset="-122"/>
              </a:defRPr>
            </a:lvl8pPr>
            <a:lvl9pPr marL="1828800" algn="ctr" eaLnBrk="0" fontAlgn="base" hangingPunct="0">
              <a:spcBef>
                <a:spcPct val="0"/>
              </a:spcBef>
              <a:spcAft>
                <a:spcPct val="0"/>
              </a:spcAft>
              <a:defRPr sz="4400">
                <a:latin typeface="Calibri" pitchFamily="34" charset="0"/>
                <a:ea typeface="宋体" pitchFamily="2" charset="-122"/>
              </a:defRPr>
            </a:lvl9pPr>
          </a:lstStyle>
          <a:p>
            <a:r>
              <a:rPr lang="en-US" altLang="zh-CN" dirty="0">
                <a:solidFill>
                  <a:srgbClr val="0070C0"/>
                </a:solidFill>
              </a:rPr>
              <a:t>IAAS</a:t>
            </a:r>
            <a:r>
              <a:rPr lang="zh-CN" altLang="en-US" dirty="0">
                <a:solidFill>
                  <a:srgbClr val="0070C0"/>
                </a:solidFill>
              </a:rPr>
              <a:t>云：虚拟机统一调度和管理</a:t>
            </a:r>
            <a:endParaRPr lang="en-US" altLang="zh-CN" dirty="0">
              <a:solidFill>
                <a:srgbClr val="0070C0"/>
              </a:solidFill>
            </a:endParaRPr>
          </a:p>
          <a:p>
            <a:r>
              <a:rPr lang="zh-CN" altLang="en-US" dirty="0">
                <a:solidFill>
                  <a:srgbClr val="0070C0"/>
                </a:solidFill>
              </a:rPr>
              <a:t>提高资源效率</a:t>
            </a:r>
            <a:endParaRPr lang="en-US" altLang="zh-CN" dirty="0">
              <a:solidFill>
                <a:srgbClr val="0070C0"/>
              </a:solidFill>
            </a:endParaRPr>
          </a:p>
        </p:txBody>
      </p:sp>
    </p:spTree>
    <p:extLst>
      <p:ext uri="{BB962C8B-B14F-4D97-AF65-F5344CB8AC3E}">
        <p14:creationId xmlns:p14="http://schemas.microsoft.com/office/powerpoint/2010/main" val="37133343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grpId="0" nodeType="clickEffect">
                                  <p:stCondLst>
                                    <p:cond delay="0"/>
                                  </p:stCondLst>
                                  <p:childTnLst>
                                    <p:animEffect transition="out" filter="fade">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439896" y="1793069"/>
            <a:ext cx="6608853" cy="704850"/>
            <a:chOff x="0" y="1592046"/>
            <a:chExt cx="7348392" cy="704339"/>
          </a:xfrm>
          <a:solidFill>
            <a:schemeClr val="accent5">
              <a:lumMod val="50000"/>
            </a:schemeClr>
          </a:solidFill>
        </p:grpSpPr>
        <p:sp>
          <p:nvSpPr>
            <p:cNvPr id="4" name="圆角矩形 3"/>
            <p:cNvSpPr/>
            <p:nvPr/>
          </p:nvSpPr>
          <p:spPr>
            <a:xfrm>
              <a:off x="0" y="1592046"/>
              <a:ext cx="7348392" cy="704339"/>
            </a:xfrm>
            <a:prstGeom prst="roundRect">
              <a:avLst/>
            </a:prstGeom>
            <a:grpFill/>
          </p:spPr>
          <p:style>
            <a:lnRef idx="2">
              <a:schemeClr val="lt1">
                <a:hueOff val="0"/>
                <a:satOff val="0"/>
                <a:lumOff val="0"/>
                <a:alphaOff val="0"/>
              </a:schemeClr>
            </a:lnRef>
            <a:fillRef idx="1">
              <a:schemeClr val="accent5">
                <a:hueOff val="-6490032"/>
                <a:satOff val="3463"/>
                <a:lumOff val="-15098"/>
                <a:alphaOff val="0"/>
              </a:schemeClr>
            </a:fillRef>
            <a:effectRef idx="0">
              <a:schemeClr val="accent5">
                <a:hueOff val="-6490032"/>
                <a:satOff val="3463"/>
                <a:lumOff val="-15098"/>
                <a:alphaOff val="0"/>
              </a:schemeClr>
            </a:effectRef>
            <a:fontRef idx="minor">
              <a:schemeClr val="lt1"/>
            </a:fontRef>
          </p:style>
        </p:sp>
        <p:sp>
          <p:nvSpPr>
            <p:cNvPr id="5" name="圆角矩形 4"/>
            <p:cNvSpPr/>
            <p:nvPr/>
          </p:nvSpPr>
          <p:spPr>
            <a:xfrm>
              <a:off x="34932" y="1626946"/>
              <a:ext cx="7278528" cy="634540"/>
            </a:xfrm>
            <a:prstGeom prst="rect">
              <a:avLst/>
            </a:prstGeom>
            <a:grpFill/>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defTabSz="1244600">
                <a:lnSpc>
                  <a:spcPct val="90000"/>
                </a:lnSpc>
                <a:spcAft>
                  <a:spcPct val="35000"/>
                </a:spcAft>
                <a:defRPr/>
              </a:pPr>
              <a:r>
                <a:rPr lang="zh-CN" altLang="en-US" sz="2800" b="1" dirty="0" smtClean="0">
                  <a:latin typeface="微软雅黑" pitchFamily="34" charset="-122"/>
                  <a:ea typeface="微软雅黑" pitchFamily="34" charset="-122"/>
                </a:rPr>
                <a:t>一、信息技术推动中国高速发展</a:t>
              </a:r>
              <a:endParaRPr lang="zh-CN" altLang="en-US" sz="2800" b="1" dirty="0">
                <a:latin typeface="微软雅黑" pitchFamily="34" charset="-122"/>
                <a:ea typeface="微软雅黑" pitchFamily="34" charset="-122"/>
              </a:endParaRPr>
            </a:p>
          </p:txBody>
        </p:sp>
      </p:grpSp>
      <p:grpSp>
        <p:nvGrpSpPr>
          <p:cNvPr id="4099" name="组合 1"/>
          <p:cNvGrpSpPr>
            <a:grpSpLocks/>
          </p:cNvGrpSpPr>
          <p:nvPr/>
        </p:nvGrpSpPr>
        <p:grpSpPr bwMode="auto">
          <a:xfrm>
            <a:off x="1439144" y="2601838"/>
            <a:ext cx="6608762" cy="704850"/>
            <a:chOff x="0" y="1592046"/>
            <a:chExt cx="7348392" cy="704339"/>
          </a:xfrm>
        </p:grpSpPr>
        <p:sp>
          <p:nvSpPr>
            <p:cNvPr id="7" name="圆角矩形 6"/>
            <p:cNvSpPr/>
            <p:nvPr/>
          </p:nvSpPr>
          <p:spPr>
            <a:xfrm>
              <a:off x="0" y="1592046"/>
              <a:ext cx="7348392" cy="704339"/>
            </a:xfrm>
            <a:prstGeom prst="roundRect">
              <a:avLst/>
            </a:prstGeom>
          </p:spPr>
          <p:style>
            <a:lnRef idx="2">
              <a:schemeClr val="lt1">
                <a:hueOff val="0"/>
                <a:satOff val="0"/>
                <a:lumOff val="0"/>
                <a:alphaOff val="0"/>
              </a:schemeClr>
            </a:lnRef>
            <a:fillRef idx="1">
              <a:schemeClr val="accent5">
                <a:hueOff val="-6490032"/>
                <a:satOff val="3463"/>
                <a:lumOff val="-15098"/>
                <a:alphaOff val="0"/>
              </a:schemeClr>
            </a:fillRef>
            <a:effectRef idx="0">
              <a:schemeClr val="accent5">
                <a:hueOff val="-6490032"/>
                <a:satOff val="3463"/>
                <a:lumOff val="-15098"/>
                <a:alphaOff val="0"/>
              </a:schemeClr>
            </a:effectRef>
            <a:fontRef idx="minor">
              <a:schemeClr val="lt1"/>
            </a:fontRef>
          </p:style>
        </p:sp>
        <p:sp>
          <p:nvSpPr>
            <p:cNvPr id="8" name="圆角矩形 4"/>
            <p:cNvSpPr/>
            <p:nvPr/>
          </p:nvSpPr>
          <p:spPr>
            <a:xfrm>
              <a:off x="35303" y="1626946"/>
              <a:ext cx="7277785" cy="634540"/>
            </a:xfrm>
            <a:prstGeom prst="rect">
              <a:avLst/>
            </a:prstGeom>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defTabSz="1244600">
                <a:lnSpc>
                  <a:spcPct val="90000"/>
                </a:lnSpc>
                <a:spcAft>
                  <a:spcPct val="35000"/>
                </a:spcAft>
                <a:defRPr/>
              </a:pPr>
              <a:r>
                <a:rPr lang="zh-CN" altLang="en-US" sz="2800" b="1" dirty="0" smtClean="0">
                  <a:latin typeface="微软雅黑" pitchFamily="34" charset="-122"/>
                  <a:ea typeface="微软雅黑" pitchFamily="34" charset="-122"/>
                </a:rPr>
                <a:t>二、云计算构建新型信息基础设施</a:t>
              </a:r>
              <a:endParaRPr lang="zh-CN" sz="2800" b="1" dirty="0">
                <a:latin typeface="微软雅黑" pitchFamily="34" charset="-122"/>
                <a:ea typeface="微软雅黑" pitchFamily="34" charset="-122"/>
              </a:endParaRPr>
            </a:p>
          </p:txBody>
        </p:sp>
      </p:grpSp>
      <p:grpSp>
        <p:nvGrpSpPr>
          <p:cNvPr id="4100" name="组合 1"/>
          <p:cNvGrpSpPr>
            <a:grpSpLocks/>
          </p:cNvGrpSpPr>
          <p:nvPr/>
        </p:nvGrpSpPr>
        <p:grpSpPr bwMode="auto">
          <a:xfrm>
            <a:off x="1475656" y="3441626"/>
            <a:ext cx="6608763" cy="704850"/>
            <a:chOff x="0" y="2377026"/>
            <a:chExt cx="7348392" cy="704339"/>
          </a:xfrm>
        </p:grpSpPr>
        <p:sp>
          <p:nvSpPr>
            <p:cNvPr id="10" name="圆角矩形 9"/>
            <p:cNvSpPr/>
            <p:nvPr/>
          </p:nvSpPr>
          <p:spPr>
            <a:xfrm>
              <a:off x="0" y="2377026"/>
              <a:ext cx="7348392" cy="704339"/>
            </a:xfrm>
            <a:prstGeom prst="roundRect">
              <a:avLst/>
            </a:prstGeom>
          </p:spPr>
          <p:style>
            <a:lnRef idx="2">
              <a:schemeClr val="lt1">
                <a:hueOff val="0"/>
                <a:satOff val="0"/>
                <a:lumOff val="0"/>
                <a:alphaOff val="0"/>
              </a:schemeClr>
            </a:lnRef>
            <a:fillRef idx="1">
              <a:schemeClr val="accent5">
                <a:hueOff val="-9735049"/>
                <a:satOff val="5195"/>
                <a:lumOff val="-22647"/>
                <a:alphaOff val="0"/>
              </a:schemeClr>
            </a:fillRef>
            <a:effectRef idx="0">
              <a:schemeClr val="accent5">
                <a:hueOff val="-9735049"/>
                <a:satOff val="5195"/>
                <a:lumOff val="-22647"/>
                <a:alphaOff val="0"/>
              </a:schemeClr>
            </a:effectRef>
            <a:fontRef idx="minor">
              <a:schemeClr val="lt1"/>
            </a:fontRef>
          </p:style>
        </p:sp>
        <p:sp>
          <p:nvSpPr>
            <p:cNvPr id="11" name="圆角矩形 4"/>
            <p:cNvSpPr/>
            <p:nvPr/>
          </p:nvSpPr>
          <p:spPr>
            <a:xfrm>
              <a:off x="35303" y="2411926"/>
              <a:ext cx="7277785" cy="634540"/>
            </a:xfrm>
            <a:prstGeom prst="rect">
              <a:avLst/>
            </a:prstGeom>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defTabSz="1244600">
                <a:lnSpc>
                  <a:spcPct val="90000"/>
                </a:lnSpc>
                <a:spcAft>
                  <a:spcPct val="35000"/>
                </a:spcAft>
                <a:defRPr/>
              </a:pPr>
              <a:r>
                <a:rPr lang="zh-CN" altLang="en-US" sz="2800" b="1" dirty="0" smtClean="0">
                  <a:latin typeface="微软雅黑" pitchFamily="34" charset="-122"/>
                  <a:ea typeface="微软雅黑" pitchFamily="34" charset="-122"/>
                </a:rPr>
                <a:t>三、大数据将变革既有的数据观</a:t>
              </a:r>
              <a:endParaRPr lang="zh-CN" sz="2800" b="1" dirty="0">
                <a:latin typeface="微软雅黑" pitchFamily="34" charset="-122"/>
                <a:ea typeface="微软雅黑" pitchFamily="34" charset="-122"/>
              </a:endParaRPr>
            </a:p>
          </p:txBody>
        </p:sp>
      </p:grpSp>
      <p:sp>
        <p:nvSpPr>
          <p:cNvPr id="15" name="Rectangle 2"/>
          <p:cNvSpPr txBox="1">
            <a:spLocks noChangeArrowheads="1"/>
          </p:cNvSpPr>
          <p:nvPr/>
        </p:nvSpPr>
        <p:spPr>
          <a:xfrm>
            <a:off x="409575" y="215900"/>
            <a:ext cx="7378700" cy="508000"/>
          </a:xfrm>
          <a:prstGeom prst="rect">
            <a:avLst/>
          </a:prstGeom>
        </p:spPr>
        <p:txBody>
          <a:bodyPr lIns="91430" tIns="45716" rIns="91430" bIns="45716"/>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2800" b="1" dirty="0" smtClean="0">
                <a:solidFill>
                  <a:schemeClr val="bg1"/>
                </a:solidFill>
                <a:latin typeface="微软雅黑" pitchFamily="34" charset="-122"/>
                <a:ea typeface="微软雅黑" pitchFamily="34" charset="-122"/>
                <a:cs typeface="+mn-cs"/>
                <a:sym typeface="宋体" pitchFamily="2" charset="-122"/>
              </a:rPr>
              <a:t>提纲</a:t>
            </a:r>
          </a:p>
        </p:txBody>
      </p:sp>
      <p:grpSp>
        <p:nvGrpSpPr>
          <p:cNvPr id="4104" name="组合 1"/>
          <p:cNvGrpSpPr>
            <a:grpSpLocks/>
          </p:cNvGrpSpPr>
          <p:nvPr/>
        </p:nvGrpSpPr>
        <p:grpSpPr bwMode="auto">
          <a:xfrm>
            <a:off x="1475656" y="4221088"/>
            <a:ext cx="6608763" cy="704850"/>
            <a:chOff x="0" y="2377026"/>
            <a:chExt cx="7348392" cy="704339"/>
          </a:xfrm>
        </p:grpSpPr>
        <p:sp>
          <p:nvSpPr>
            <p:cNvPr id="23" name="圆角矩形 22"/>
            <p:cNvSpPr/>
            <p:nvPr/>
          </p:nvSpPr>
          <p:spPr>
            <a:xfrm>
              <a:off x="0" y="2377026"/>
              <a:ext cx="7348392" cy="704339"/>
            </a:xfrm>
            <a:prstGeom prst="roundRect">
              <a:avLst/>
            </a:prstGeom>
            <a:solidFill>
              <a:schemeClr val="accent2">
                <a:lumMod val="60000"/>
                <a:lumOff val="40000"/>
              </a:schemeClr>
            </a:solidFill>
          </p:spPr>
          <p:style>
            <a:lnRef idx="2">
              <a:schemeClr val="lt1">
                <a:hueOff val="0"/>
                <a:satOff val="0"/>
                <a:lumOff val="0"/>
                <a:alphaOff val="0"/>
              </a:schemeClr>
            </a:lnRef>
            <a:fillRef idx="1">
              <a:schemeClr val="accent5">
                <a:hueOff val="-9735049"/>
                <a:satOff val="5195"/>
                <a:lumOff val="-22647"/>
                <a:alphaOff val="0"/>
              </a:schemeClr>
            </a:fillRef>
            <a:effectRef idx="0">
              <a:schemeClr val="accent5">
                <a:hueOff val="-9735049"/>
                <a:satOff val="5195"/>
                <a:lumOff val="-22647"/>
                <a:alphaOff val="0"/>
              </a:schemeClr>
            </a:effectRef>
            <a:fontRef idx="minor">
              <a:schemeClr val="lt1"/>
            </a:fontRef>
          </p:style>
        </p:sp>
        <p:sp>
          <p:nvSpPr>
            <p:cNvPr id="24" name="圆角矩形 4"/>
            <p:cNvSpPr/>
            <p:nvPr/>
          </p:nvSpPr>
          <p:spPr>
            <a:xfrm>
              <a:off x="35303" y="2411926"/>
              <a:ext cx="7277785" cy="634540"/>
            </a:xfrm>
            <a:prstGeom prst="rect">
              <a:avLst/>
            </a:prstGeom>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defTabSz="1244600">
                <a:lnSpc>
                  <a:spcPct val="90000"/>
                </a:lnSpc>
                <a:spcAft>
                  <a:spcPct val="35000"/>
                </a:spcAft>
                <a:defRPr/>
              </a:pPr>
              <a:r>
                <a:rPr lang="zh-CN" altLang="en-US" sz="2800" b="1" dirty="0" smtClean="0">
                  <a:latin typeface="微软雅黑" pitchFamily="34" charset="-122"/>
                  <a:ea typeface="微软雅黑" pitchFamily="34" charset="-122"/>
                </a:rPr>
                <a:t>四、信息时代的高科技犯罪</a:t>
              </a:r>
              <a:endParaRPr lang="zh-CN" sz="2800" b="1" dirty="0">
                <a:latin typeface="微软雅黑" pitchFamily="34" charset="-122"/>
                <a:ea typeface="微软雅黑" pitchFamily="34" charset="-122"/>
              </a:endParaRPr>
            </a:p>
          </p:txBody>
        </p:sp>
      </p:grpSp>
      <p:sp>
        <p:nvSpPr>
          <p:cNvPr id="4106" name="矩形 27"/>
          <p:cNvSpPr>
            <a:spLocks noChangeArrowheads="1"/>
          </p:cNvSpPr>
          <p:nvPr/>
        </p:nvSpPr>
        <p:spPr bwMode="auto">
          <a:xfrm>
            <a:off x="1559794" y="5133901"/>
            <a:ext cx="544579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44600">
              <a:defRPr>
                <a:solidFill>
                  <a:schemeClr val="tx1"/>
                </a:solidFill>
                <a:latin typeface="Arial" panose="020B0604020202020204" pitchFamily="34" charset="0"/>
                <a:ea typeface="微软雅黑" panose="020B0503020204020204" pitchFamily="34" charset="-122"/>
              </a:defRPr>
            </a:lvl1pPr>
            <a:lvl2pPr marL="742950" indent="-285750" defTabSz="1244600">
              <a:defRPr>
                <a:solidFill>
                  <a:schemeClr val="tx1"/>
                </a:solidFill>
                <a:latin typeface="Arial" panose="020B0604020202020204" pitchFamily="34" charset="0"/>
                <a:ea typeface="微软雅黑" panose="020B0503020204020204" pitchFamily="34" charset="-122"/>
              </a:defRPr>
            </a:lvl2pPr>
            <a:lvl3pPr marL="1143000" indent="-228600" defTabSz="1244600">
              <a:defRPr>
                <a:solidFill>
                  <a:schemeClr val="tx1"/>
                </a:solidFill>
                <a:latin typeface="Arial" panose="020B0604020202020204" pitchFamily="34" charset="0"/>
                <a:ea typeface="微软雅黑" panose="020B0503020204020204" pitchFamily="34" charset="-122"/>
              </a:defRPr>
            </a:lvl3pPr>
            <a:lvl4pPr marL="1600200" indent="-228600" defTabSz="1244600">
              <a:defRPr>
                <a:solidFill>
                  <a:schemeClr val="tx1"/>
                </a:solidFill>
                <a:latin typeface="Arial" panose="020B0604020202020204" pitchFamily="34" charset="0"/>
                <a:ea typeface="微软雅黑" panose="020B0503020204020204" pitchFamily="34" charset="-122"/>
              </a:defRPr>
            </a:lvl4pPr>
            <a:lvl5pPr marL="2057400" indent="-228600" defTabSz="1244600">
              <a:defRPr>
                <a:solidFill>
                  <a:schemeClr val="tx1"/>
                </a:solidFill>
                <a:latin typeface="Arial" panose="020B0604020202020204" pitchFamily="34" charset="0"/>
                <a:ea typeface="微软雅黑" panose="020B0503020204020204" pitchFamily="34" charset="-122"/>
              </a:defRPr>
            </a:lvl5pPr>
            <a:lvl6pPr marL="2514600" indent="-228600" defTabSz="1244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44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44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44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90000"/>
              </a:lnSpc>
              <a:spcAft>
                <a:spcPct val="35000"/>
              </a:spcAft>
            </a:pPr>
            <a:r>
              <a:rPr lang="zh-CN" altLang="en-US" sz="2800" b="1" dirty="0" smtClean="0">
                <a:solidFill>
                  <a:schemeClr val="bg1"/>
                </a:solidFill>
                <a:latin typeface="微软雅黑" panose="020B0503020204020204" pitchFamily="34" charset="-122"/>
              </a:rPr>
              <a:t>五、云</a:t>
            </a:r>
            <a:r>
              <a:rPr lang="zh-CN" altLang="en-US" sz="2800" b="1" dirty="0">
                <a:solidFill>
                  <a:schemeClr val="bg1"/>
                </a:solidFill>
                <a:latin typeface="微软雅黑" panose="020B0503020204020204" pitchFamily="34" charset="-122"/>
              </a:rPr>
              <a:t>计算大</a:t>
            </a:r>
            <a:r>
              <a:rPr lang="zh-CN" altLang="en-US" sz="2800" b="1" dirty="0" smtClean="0">
                <a:solidFill>
                  <a:schemeClr val="bg1"/>
                </a:solidFill>
                <a:latin typeface="微软雅黑" panose="020B0503020204020204" pitchFamily="34" charset="-122"/>
              </a:rPr>
              <a:t>数据相关案例</a:t>
            </a:r>
            <a:endParaRPr lang="zh-CN" altLang="en-US" sz="2800" b="1" dirty="0">
              <a:solidFill>
                <a:schemeClr val="bg1"/>
              </a:solidFill>
              <a:latin typeface="微软雅黑" panose="020B0503020204020204" pitchFamily="34" charset="-122"/>
            </a:endParaRPr>
          </a:p>
        </p:txBody>
      </p:sp>
    </p:spTree>
    <p:extLst>
      <p:ext uri="{BB962C8B-B14F-4D97-AF65-F5344CB8AC3E}">
        <p14:creationId xmlns:p14="http://schemas.microsoft.com/office/powerpoint/2010/main" val="23025975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828675"/>
            <a:ext cx="9153526" cy="612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7" name="标题 1"/>
          <p:cNvSpPr txBox="1">
            <a:spLocks/>
          </p:cNvSpPr>
          <p:nvPr/>
        </p:nvSpPr>
        <p:spPr bwMode="auto">
          <a:xfrm>
            <a:off x="101678" y="18257"/>
            <a:ext cx="8229600" cy="1143000"/>
          </a:xfrm>
          <a:prstGeom prst="rect">
            <a:avLst/>
          </a:prstGeom>
        </p:spPr>
        <p:txBody>
          <a:bodyPr/>
          <a:lstStyle>
            <a:defPPr>
              <a:defRPr lang="zh-CN"/>
            </a:defPPr>
            <a:lvl1pPr>
              <a:defRPr sz="2400" b="1">
                <a:solidFill>
                  <a:schemeClr val="bg1"/>
                </a:solidFill>
                <a:latin typeface="微软雅黑" pitchFamily="34" charset="-122"/>
                <a:ea typeface="微软雅黑" pitchFamily="34" charset="-122"/>
                <a:cs typeface="+mj-cs"/>
              </a:defRPr>
            </a:lvl1pPr>
            <a:lvl2pPr algn="ctr">
              <a:defRPr sz="4400">
                <a:latin typeface="Calibri" pitchFamily="34" charset="0"/>
                <a:ea typeface="宋体" pitchFamily="2" charset="-122"/>
              </a:defRPr>
            </a:lvl2pPr>
            <a:lvl3pPr algn="ctr">
              <a:defRPr sz="4400">
                <a:latin typeface="Calibri" pitchFamily="34" charset="0"/>
                <a:ea typeface="宋体" pitchFamily="2" charset="-122"/>
              </a:defRPr>
            </a:lvl3pPr>
            <a:lvl4pPr algn="ctr">
              <a:defRPr sz="4400">
                <a:latin typeface="Calibri" pitchFamily="34" charset="0"/>
                <a:ea typeface="宋体" pitchFamily="2" charset="-122"/>
              </a:defRPr>
            </a:lvl4pPr>
            <a:lvl5pPr algn="ctr">
              <a:defRPr sz="4400">
                <a:latin typeface="Calibri" pitchFamily="34" charset="0"/>
                <a:ea typeface="宋体" pitchFamily="2" charset="-122"/>
              </a:defRPr>
            </a:lvl5pPr>
            <a:lvl6pPr marL="457200" algn="ctr" eaLnBrk="0" fontAlgn="base" hangingPunct="0">
              <a:spcBef>
                <a:spcPct val="0"/>
              </a:spcBef>
              <a:spcAft>
                <a:spcPct val="0"/>
              </a:spcAft>
              <a:defRPr sz="4400">
                <a:latin typeface="Calibri" pitchFamily="34" charset="0"/>
                <a:ea typeface="宋体" pitchFamily="2" charset="-122"/>
              </a:defRPr>
            </a:lvl6pPr>
            <a:lvl7pPr marL="914400" algn="ctr" eaLnBrk="0" fontAlgn="base" hangingPunct="0">
              <a:spcBef>
                <a:spcPct val="0"/>
              </a:spcBef>
              <a:spcAft>
                <a:spcPct val="0"/>
              </a:spcAft>
              <a:defRPr sz="4400">
                <a:latin typeface="Calibri" pitchFamily="34" charset="0"/>
                <a:ea typeface="宋体" pitchFamily="2" charset="-122"/>
              </a:defRPr>
            </a:lvl7pPr>
            <a:lvl8pPr marL="1371600" algn="ctr" eaLnBrk="0" fontAlgn="base" hangingPunct="0">
              <a:spcBef>
                <a:spcPct val="0"/>
              </a:spcBef>
              <a:spcAft>
                <a:spcPct val="0"/>
              </a:spcAft>
              <a:defRPr sz="4400">
                <a:latin typeface="Calibri" pitchFamily="34" charset="0"/>
                <a:ea typeface="宋体" pitchFamily="2" charset="-122"/>
              </a:defRPr>
            </a:lvl8pPr>
            <a:lvl9pPr marL="1828800" algn="ctr" eaLnBrk="0" fontAlgn="base" hangingPunct="0">
              <a:spcBef>
                <a:spcPct val="0"/>
              </a:spcBef>
              <a:spcAft>
                <a:spcPct val="0"/>
              </a:spcAft>
              <a:defRPr sz="4400">
                <a:latin typeface="Calibri" pitchFamily="34" charset="0"/>
                <a:ea typeface="宋体" pitchFamily="2" charset="-122"/>
              </a:defRPr>
            </a:lvl9pPr>
          </a:lstStyle>
          <a:p>
            <a:r>
              <a:rPr lang="en-US" altLang="zh-CN" dirty="0">
                <a:solidFill>
                  <a:srgbClr val="0070C0"/>
                </a:solidFill>
              </a:rPr>
              <a:t>IAAS</a:t>
            </a:r>
            <a:r>
              <a:rPr lang="zh-CN" altLang="en-US" dirty="0">
                <a:solidFill>
                  <a:srgbClr val="0070C0"/>
                </a:solidFill>
              </a:rPr>
              <a:t>云：虚拟机统一调度和管理</a:t>
            </a:r>
            <a:endParaRPr lang="en-US" altLang="zh-CN" dirty="0">
              <a:solidFill>
                <a:srgbClr val="0070C0"/>
              </a:solidFill>
            </a:endParaRPr>
          </a:p>
          <a:p>
            <a:r>
              <a:rPr lang="zh-CN" altLang="en-US" dirty="0">
                <a:solidFill>
                  <a:srgbClr val="0070C0"/>
                </a:solidFill>
              </a:rPr>
              <a:t>提高资源效率</a:t>
            </a:r>
            <a:endParaRPr lang="en-US" altLang="zh-CN" dirty="0">
              <a:solidFill>
                <a:srgbClr val="0070C0"/>
              </a:solidFill>
            </a:endParaRPr>
          </a:p>
        </p:txBody>
      </p:sp>
      <p:sp>
        <p:nvSpPr>
          <p:cNvPr id="2" name="上下箭头 1"/>
          <p:cNvSpPr/>
          <p:nvPr/>
        </p:nvSpPr>
        <p:spPr>
          <a:xfrm>
            <a:off x="2987675" y="3644900"/>
            <a:ext cx="360363" cy="863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a:off x="4859338" y="2276475"/>
            <a:ext cx="576262"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4867275" y="2636838"/>
            <a:ext cx="576263" cy="14446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4859338" y="2997200"/>
            <a:ext cx="576262"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a:off x="5651500" y="2286000"/>
            <a:ext cx="576263" cy="7112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5651500" y="3141663"/>
            <a:ext cx="576263" cy="50323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2</a:t>
            </a:r>
            <a:endParaRPr lang="zh-CN" altLang="en-US" dirty="0"/>
          </a:p>
        </p:txBody>
      </p:sp>
      <p:sp>
        <p:nvSpPr>
          <p:cNvPr id="12" name="矩形 11"/>
          <p:cNvSpPr/>
          <p:nvPr/>
        </p:nvSpPr>
        <p:spPr>
          <a:xfrm>
            <a:off x="4867275" y="3321050"/>
            <a:ext cx="576263"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6443663" y="2287588"/>
            <a:ext cx="576262" cy="34925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6443663" y="2852738"/>
            <a:ext cx="576262" cy="28892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1</a:t>
            </a:r>
            <a:endParaRPr lang="zh-CN" altLang="en-US" dirty="0"/>
          </a:p>
        </p:txBody>
      </p:sp>
      <p:sp>
        <p:nvSpPr>
          <p:cNvPr id="15" name="矩形 14"/>
          <p:cNvSpPr/>
          <p:nvPr/>
        </p:nvSpPr>
        <p:spPr>
          <a:xfrm>
            <a:off x="4867275" y="3644900"/>
            <a:ext cx="576263" cy="14446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7164388" y="2276475"/>
            <a:ext cx="576262" cy="104457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4</a:t>
            </a:r>
            <a:endParaRPr lang="zh-CN" altLang="en-US" dirty="0"/>
          </a:p>
        </p:txBody>
      </p:sp>
      <p:sp>
        <p:nvSpPr>
          <p:cNvPr id="17" name="矩形 16"/>
          <p:cNvSpPr/>
          <p:nvPr/>
        </p:nvSpPr>
        <p:spPr>
          <a:xfrm>
            <a:off x="8027988" y="2281238"/>
            <a:ext cx="576262" cy="7112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3</a:t>
            </a:r>
            <a:endParaRPr lang="zh-CN" altLang="en-US" dirty="0"/>
          </a:p>
        </p:txBody>
      </p:sp>
      <p:sp>
        <p:nvSpPr>
          <p:cNvPr id="18" name="矩形 17"/>
          <p:cNvSpPr/>
          <p:nvPr/>
        </p:nvSpPr>
        <p:spPr>
          <a:xfrm>
            <a:off x="6443663" y="2870200"/>
            <a:ext cx="576262" cy="104457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4</a:t>
            </a:r>
            <a:endParaRPr lang="zh-CN" altLang="en-US" dirty="0"/>
          </a:p>
        </p:txBody>
      </p:sp>
      <p:sp>
        <p:nvSpPr>
          <p:cNvPr id="19" name="矩形 18"/>
          <p:cNvSpPr/>
          <p:nvPr/>
        </p:nvSpPr>
        <p:spPr>
          <a:xfrm>
            <a:off x="5651500" y="3141663"/>
            <a:ext cx="576263" cy="709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3</a:t>
            </a:r>
            <a:endParaRPr lang="zh-CN" altLang="en-US" dirty="0"/>
          </a:p>
        </p:txBody>
      </p:sp>
    </p:spTree>
    <p:extLst>
      <p:ext uri="{BB962C8B-B14F-4D97-AF65-F5344CB8AC3E}">
        <p14:creationId xmlns:p14="http://schemas.microsoft.com/office/powerpoint/2010/main" val="2840205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17"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56"/>
          <p:cNvSpPr>
            <a:spLocks noChangeArrowheads="1"/>
          </p:cNvSpPr>
          <p:nvPr/>
        </p:nvSpPr>
        <p:spPr bwMode="auto">
          <a:xfrm>
            <a:off x="223823" y="142023"/>
            <a:ext cx="4860540" cy="749300"/>
          </a:xfrm>
          <a:prstGeom prst="rect">
            <a:avLst/>
          </a:prstGeom>
          <a:noFill/>
          <a:ln w="9525">
            <a:noFill/>
            <a:miter lim="800000"/>
            <a:headEnd/>
            <a:tailEnd/>
          </a:ln>
        </p:spPr>
        <p:txBody>
          <a:bodyPr anchor="ctr"/>
          <a:lstStyle/>
          <a:p>
            <a:r>
              <a:rPr lang="zh-CN" altLang="en-US" sz="2800" b="1" dirty="0" smtClean="0">
                <a:solidFill>
                  <a:srgbClr val="0070C0"/>
                </a:solidFill>
                <a:latin typeface="Arial" pitchFamily="34" charset="0"/>
                <a:ea typeface="黑体" pitchFamily="49" charset="-122"/>
              </a:rPr>
              <a:t>云的四大效能：对客户的价值</a:t>
            </a:r>
            <a:endParaRPr lang="zh-CN" altLang="en-US" sz="2800" b="1" dirty="0">
              <a:solidFill>
                <a:srgbClr val="0070C0"/>
              </a:solidFill>
              <a:latin typeface="Arial" pitchFamily="34" charset="0"/>
              <a:ea typeface="黑体" pitchFamily="49" charset="-122"/>
            </a:endParaRPr>
          </a:p>
        </p:txBody>
      </p:sp>
      <p:pic>
        <p:nvPicPr>
          <p:cNvPr id="266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377" y="1052736"/>
            <a:ext cx="3921579" cy="284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5130" y="980728"/>
            <a:ext cx="4059338" cy="2844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559" y="3933056"/>
            <a:ext cx="3995405" cy="2788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08016" y="3933558"/>
            <a:ext cx="4076452" cy="278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 1"/>
          <p:cNvSpPr/>
          <p:nvPr/>
        </p:nvSpPr>
        <p:spPr>
          <a:xfrm>
            <a:off x="251520" y="944723"/>
            <a:ext cx="3924436" cy="288032"/>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mtClean="0">
                <a:latin typeface="微软雅黑" pitchFamily="34" charset="-122"/>
                <a:ea typeface="微软雅黑" pitchFamily="34" charset="-122"/>
              </a:rPr>
              <a:t>整体高效、资源共效</a:t>
            </a:r>
            <a:endParaRPr lang="zh-CN" altLang="en-US" dirty="0" smtClean="0">
              <a:latin typeface="微软雅黑" pitchFamily="34" charset="-122"/>
              <a:ea typeface="微软雅黑" pitchFamily="34" charset="-122"/>
            </a:endParaRPr>
          </a:p>
        </p:txBody>
      </p:sp>
      <p:sp>
        <p:nvSpPr>
          <p:cNvPr id="106" name="圆角矩形 105"/>
          <p:cNvSpPr/>
          <p:nvPr/>
        </p:nvSpPr>
        <p:spPr>
          <a:xfrm>
            <a:off x="4716016" y="953107"/>
            <a:ext cx="3924436" cy="288032"/>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mtClean="0">
                <a:latin typeface="微软雅黑" pitchFamily="34" charset="-122"/>
                <a:ea typeface="微软雅黑" pitchFamily="34" charset="-122"/>
              </a:rPr>
              <a:t>按需分配、均衡统筹</a:t>
            </a:r>
            <a:endParaRPr lang="zh-CN" altLang="en-US" dirty="0" smtClean="0">
              <a:latin typeface="微软雅黑" pitchFamily="34" charset="-122"/>
              <a:ea typeface="微软雅黑" pitchFamily="34" charset="-122"/>
            </a:endParaRPr>
          </a:p>
        </p:txBody>
      </p:sp>
      <p:sp>
        <p:nvSpPr>
          <p:cNvPr id="107" name="圆角矩形 106"/>
          <p:cNvSpPr/>
          <p:nvPr/>
        </p:nvSpPr>
        <p:spPr>
          <a:xfrm>
            <a:off x="254377" y="3969060"/>
            <a:ext cx="3924436" cy="288032"/>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mtClean="0">
                <a:latin typeface="微软雅黑" pitchFamily="34" charset="-122"/>
                <a:ea typeface="微软雅黑" pitchFamily="34" charset="-122"/>
              </a:rPr>
              <a:t>互联互通</a:t>
            </a:r>
            <a:endParaRPr lang="zh-CN" altLang="en-US" dirty="0" smtClean="0">
              <a:latin typeface="微软雅黑" pitchFamily="34" charset="-122"/>
              <a:ea typeface="微软雅黑" pitchFamily="34" charset="-122"/>
            </a:endParaRPr>
          </a:p>
        </p:txBody>
      </p:sp>
      <p:sp>
        <p:nvSpPr>
          <p:cNvPr id="108" name="圆角矩形 107"/>
          <p:cNvSpPr/>
          <p:nvPr/>
        </p:nvSpPr>
        <p:spPr>
          <a:xfrm>
            <a:off x="4710211" y="3940409"/>
            <a:ext cx="3924436" cy="288032"/>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mtClean="0">
                <a:latin typeface="微软雅黑" pitchFamily="34" charset="-122"/>
                <a:ea typeface="微软雅黑" pitchFamily="34" charset="-122"/>
              </a:rPr>
              <a:t>数据统一</a:t>
            </a:r>
            <a:endParaRPr lang="zh-CN" altLang="en-US" dirty="0" smtClean="0">
              <a:latin typeface="微软雅黑" pitchFamily="34" charset="-122"/>
              <a:ea typeface="微软雅黑" pitchFamily="34" charset="-122"/>
            </a:endParaRPr>
          </a:p>
        </p:txBody>
      </p:sp>
    </p:spTree>
    <p:extLst>
      <p:ext uri="{BB962C8B-B14F-4D97-AF65-F5344CB8AC3E}">
        <p14:creationId xmlns:p14="http://schemas.microsoft.com/office/powerpoint/2010/main" val="37205964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
          <p:cNvSpPr txBox="1">
            <a:spLocks noChangeArrowheads="1"/>
          </p:cNvSpPr>
          <p:nvPr/>
        </p:nvSpPr>
        <p:spPr bwMode="ltGray">
          <a:xfrm>
            <a:off x="100013" y="45171"/>
            <a:ext cx="5408092" cy="397595"/>
          </a:xfrm>
          <a:prstGeom prst="rect">
            <a:avLst/>
          </a:prstGeom>
        </p:spPr>
        <p:txBody>
          <a:bodyPr/>
          <a:lstStyle>
            <a:defPPr>
              <a:defRPr lang="zh-CN"/>
            </a:defPPr>
            <a:lvl1pPr>
              <a:defRPr sz="2400" b="1">
                <a:solidFill>
                  <a:schemeClr val="bg1"/>
                </a:solidFill>
                <a:latin typeface="微软雅黑" pitchFamily="34" charset="-122"/>
                <a:ea typeface="微软雅黑" pitchFamily="34" charset="-122"/>
                <a:cs typeface="+mj-cs"/>
              </a:defRPr>
            </a:lvl1pPr>
            <a:lvl2pPr algn="ctr">
              <a:defRPr sz="4400">
                <a:latin typeface="Calibri" pitchFamily="34" charset="0"/>
                <a:ea typeface="宋体" pitchFamily="2" charset="-122"/>
              </a:defRPr>
            </a:lvl2pPr>
            <a:lvl3pPr algn="ctr">
              <a:defRPr sz="4400">
                <a:latin typeface="Calibri" pitchFamily="34" charset="0"/>
                <a:ea typeface="宋体" pitchFamily="2" charset="-122"/>
              </a:defRPr>
            </a:lvl3pPr>
            <a:lvl4pPr algn="ctr">
              <a:defRPr sz="4400">
                <a:latin typeface="Calibri" pitchFamily="34" charset="0"/>
                <a:ea typeface="宋体" pitchFamily="2" charset="-122"/>
              </a:defRPr>
            </a:lvl4pPr>
            <a:lvl5pPr algn="ctr">
              <a:defRPr sz="4400">
                <a:latin typeface="Calibri" pitchFamily="34" charset="0"/>
                <a:ea typeface="宋体" pitchFamily="2" charset="-122"/>
              </a:defRPr>
            </a:lvl5pPr>
            <a:lvl6pPr marL="457200" algn="ctr" eaLnBrk="0" fontAlgn="base" hangingPunct="0">
              <a:spcBef>
                <a:spcPct val="0"/>
              </a:spcBef>
              <a:spcAft>
                <a:spcPct val="0"/>
              </a:spcAft>
              <a:defRPr sz="4400">
                <a:latin typeface="Calibri" pitchFamily="34" charset="0"/>
                <a:ea typeface="宋体" pitchFamily="2" charset="-122"/>
              </a:defRPr>
            </a:lvl6pPr>
            <a:lvl7pPr marL="914400" algn="ctr" eaLnBrk="0" fontAlgn="base" hangingPunct="0">
              <a:spcBef>
                <a:spcPct val="0"/>
              </a:spcBef>
              <a:spcAft>
                <a:spcPct val="0"/>
              </a:spcAft>
              <a:defRPr sz="4400">
                <a:latin typeface="Calibri" pitchFamily="34" charset="0"/>
                <a:ea typeface="宋体" pitchFamily="2" charset="-122"/>
              </a:defRPr>
            </a:lvl7pPr>
            <a:lvl8pPr marL="1371600" algn="ctr" eaLnBrk="0" fontAlgn="base" hangingPunct="0">
              <a:spcBef>
                <a:spcPct val="0"/>
              </a:spcBef>
              <a:spcAft>
                <a:spcPct val="0"/>
              </a:spcAft>
              <a:defRPr sz="4400">
                <a:latin typeface="Calibri" pitchFamily="34" charset="0"/>
                <a:ea typeface="宋体" pitchFamily="2" charset="-122"/>
              </a:defRPr>
            </a:lvl8pPr>
            <a:lvl9pPr marL="1828800" algn="ctr" eaLnBrk="0" fontAlgn="base" hangingPunct="0">
              <a:spcBef>
                <a:spcPct val="0"/>
              </a:spcBef>
              <a:spcAft>
                <a:spcPct val="0"/>
              </a:spcAft>
              <a:defRPr sz="4400">
                <a:latin typeface="Calibri" pitchFamily="34" charset="0"/>
                <a:ea typeface="宋体" pitchFamily="2" charset="-122"/>
              </a:defRPr>
            </a:lvl9pPr>
          </a:lstStyle>
          <a:p>
            <a:pPr algn="ctr"/>
            <a:r>
              <a:rPr lang="zh-CN" altLang="en-US" dirty="0" smtClean="0">
                <a:solidFill>
                  <a:srgbClr val="0070C0"/>
                </a:solidFill>
                <a:sym typeface="Times New Roman" pitchFamily="18" charset="0"/>
              </a:rPr>
              <a:t>云最大的优势</a:t>
            </a:r>
            <a:endParaRPr lang="en-US" altLang="zh-CN" dirty="0" smtClean="0">
              <a:solidFill>
                <a:srgbClr val="0070C0"/>
              </a:solidFill>
              <a:sym typeface="Times New Roman" pitchFamily="18" charset="0"/>
            </a:endParaRPr>
          </a:p>
          <a:p>
            <a:pPr algn="ctr"/>
            <a:r>
              <a:rPr lang="zh-CN" altLang="en-US" dirty="0" smtClean="0">
                <a:solidFill>
                  <a:srgbClr val="0070C0"/>
                </a:solidFill>
                <a:sym typeface="Times New Roman" pitchFamily="18" charset="0"/>
              </a:rPr>
              <a:t>有效</a:t>
            </a:r>
            <a:r>
              <a:rPr lang="zh-CN" altLang="en-US" dirty="0">
                <a:solidFill>
                  <a:srgbClr val="0070C0"/>
                </a:solidFill>
                <a:sym typeface="Times New Roman" pitchFamily="18" charset="0"/>
              </a:rPr>
              <a:t>解决资源、信息孤岛问题</a:t>
            </a:r>
          </a:p>
        </p:txBody>
      </p:sp>
      <p:graphicFrame>
        <p:nvGraphicFramePr>
          <p:cNvPr id="15363" name="Object 2"/>
          <p:cNvGraphicFramePr>
            <a:graphicFrameLocks noGrp="1" noChangeAspect="1"/>
          </p:cNvGraphicFramePr>
          <p:nvPr>
            <p:extLst>
              <p:ext uri="{D42A27DB-BD31-4B8C-83A1-F6EECF244321}">
                <p14:modId xmlns:p14="http://schemas.microsoft.com/office/powerpoint/2010/main" val="3777464639"/>
              </p:ext>
            </p:extLst>
          </p:nvPr>
        </p:nvGraphicFramePr>
        <p:xfrm>
          <a:off x="1889711" y="1491807"/>
          <a:ext cx="6253163" cy="4600575"/>
        </p:xfrm>
        <a:graphic>
          <a:graphicData uri="http://schemas.openxmlformats.org/presentationml/2006/ole">
            <mc:AlternateContent xmlns:mc="http://schemas.openxmlformats.org/markup-compatibility/2006">
              <mc:Choice xmlns:v="urn:schemas-microsoft-com:vml" Requires="v">
                <p:oleObj spid="_x0000_s848908" name="Visio" r:id="rId4" imgW="3904704" imgH="2873602" progId="Visio.Drawing.11">
                  <p:embed/>
                </p:oleObj>
              </mc:Choice>
              <mc:Fallback>
                <p:oleObj name="Visio" r:id="rId4" imgW="3904704" imgH="2873602"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9711" y="1491807"/>
                        <a:ext cx="6253163"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Text Box 4"/>
          <p:cNvSpPr txBox="1">
            <a:spLocks noChangeArrowheads="1"/>
          </p:cNvSpPr>
          <p:nvPr/>
        </p:nvSpPr>
        <p:spPr bwMode="auto">
          <a:xfrm>
            <a:off x="1818274" y="4462019"/>
            <a:ext cx="6324600" cy="1616075"/>
          </a:xfrm>
          <a:prstGeom prst="rect">
            <a:avLst/>
          </a:prstGeom>
          <a:solidFill>
            <a:srgbClr val="CC99FF">
              <a:alpha val="65097"/>
            </a:srgbClr>
          </a:solidFill>
          <a:ln w="9525">
            <a:solidFill>
              <a:sysClr val="windowText" lastClr="000000"/>
            </a:solidFill>
            <a:miter lim="800000"/>
            <a:headEnd/>
            <a:tailEnd/>
          </a:ln>
        </p:spPr>
        <p:txBody>
          <a:bodyPr>
            <a:spAutoFit/>
          </a:bodyPr>
          <a:lstStyle/>
          <a:p>
            <a:pPr algn="ctr" fontAlgn="auto">
              <a:spcBef>
                <a:spcPct val="50000"/>
              </a:spcBef>
              <a:spcAft>
                <a:spcPts val="0"/>
              </a:spcAft>
              <a:buFont typeface="Wingdings" pitchFamily="2" charset="2"/>
              <a:buNone/>
              <a:defRPr/>
            </a:pPr>
            <a:endParaRPr lang="zh-CN" altLang="en-US" kern="0" dirty="0">
              <a:solidFill>
                <a:srgbClr val="000000"/>
              </a:solidFill>
              <a:latin typeface="Arial" charset="0"/>
              <a:ea typeface="宋体" charset="-122"/>
            </a:endParaRPr>
          </a:p>
          <a:p>
            <a:pPr algn="ctr" fontAlgn="auto">
              <a:spcBef>
                <a:spcPct val="50000"/>
              </a:spcBef>
              <a:spcAft>
                <a:spcPts val="0"/>
              </a:spcAft>
              <a:buFont typeface="Wingdings" pitchFamily="2" charset="2"/>
              <a:buNone/>
              <a:defRPr/>
            </a:pPr>
            <a:r>
              <a:rPr lang="zh-CN" altLang="en-US" kern="0" dirty="0">
                <a:solidFill>
                  <a:srgbClr val="000000"/>
                </a:solidFill>
                <a:latin typeface="Arial" charset="0"/>
                <a:ea typeface="宋体" charset="-122"/>
              </a:rPr>
              <a:t>共享硬件资源：计算、存储、网络</a:t>
            </a:r>
          </a:p>
          <a:p>
            <a:pPr algn="ctr" fontAlgn="auto">
              <a:spcBef>
                <a:spcPct val="50000"/>
              </a:spcBef>
              <a:spcAft>
                <a:spcPts val="0"/>
              </a:spcAft>
              <a:buFont typeface="Wingdings" pitchFamily="2" charset="2"/>
              <a:buNone/>
              <a:defRPr/>
            </a:pPr>
            <a:endParaRPr lang="en-US" altLang="zh-CN" kern="0" dirty="0">
              <a:solidFill>
                <a:srgbClr val="000000"/>
              </a:solidFill>
              <a:latin typeface="Arial" charset="0"/>
              <a:ea typeface="宋体" charset="-122"/>
            </a:endParaRPr>
          </a:p>
          <a:p>
            <a:pPr algn="ctr" fontAlgn="auto">
              <a:spcBef>
                <a:spcPct val="50000"/>
              </a:spcBef>
              <a:spcAft>
                <a:spcPts val="0"/>
              </a:spcAft>
              <a:buFont typeface="Wingdings" pitchFamily="2" charset="2"/>
              <a:buNone/>
              <a:defRPr/>
            </a:pPr>
            <a:endParaRPr lang="zh-CN" altLang="en-US" kern="0" dirty="0">
              <a:solidFill>
                <a:srgbClr val="000000"/>
              </a:solidFill>
              <a:latin typeface="Arial" charset="0"/>
              <a:ea typeface="宋体" charset="-122"/>
            </a:endParaRPr>
          </a:p>
        </p:txBody>
      </p:sp>
      <p:sp>
        <p:nvSpPr>
          <p:cNvPr id="33" name="Text Box 5"/>
          <p:cNvSpPr txBox="1">
            <a:spLocks noChangeArrowheads="1"/>
          </p:cNvSpPr>
          <p:nvPr/>
        </p:nvSpPr>
        <p:spPr bwMode="auto">
          <a:xfrm>
            <a:off x="1840499" y="1421957"/>
            <a:ext cx="6302375" cy="784225"/>
          </a:xfrm>
          <a:prstGeom prst="rect">
            <a:avLst/>
          </a:prstGeom>
          <a:solidFill>
            <a:srgbClr val="33CCFF">
              <a:alpha val="67058"/>
            </a:srgbClr>
          </a:solidFill>
          <a:ln w="9525">
            <a:solidFill>
              <a:sysClr val="windowText" lastClr="000000"/>
            </a:solidFill>
            <a:miter lim="800000"/>
            <a:headEnd/>
            <a:tailEnd/>
          </a:ln>
        </p:spPr>
        <p:txBody>
          <a:bodyPr>
            <a:spAutoFit/>
          </a:bodyPr>
          <a:lstStyle/>
          <a:p>
            <a:pPr algn="ctr" fontAlgn="auto">
              <a:spcBef>
                <a:spcPct val="50000"/>
              </a:spcBef>
              <a:spcAft>
                <a:spcPts val="0"/>
              </a:spcAft>
              <a:buFont typeface="Wingdings" pitchFamily="2" charset="2"/>
              <a:buNone/>
              <a:defRPr/>
            </a:pPr>
            <a:endParaRPr lang="en-US" altLang="zh-CN" kern="0" dirty="0">
              <a:solidFill>
                <a:srgbClr val="000000"/>
              </a:solidFill>
              <a:latin typeface="Arial" charset="0"/>
              <a:ea typeface="宋体" charset="-122"/>
            </a:endParaRPr>
          </a:p>
          <a:p>
            <a:pPr algn="ctr" fontAlgn="auto">
              <a:spcBef>
                <a:spcPct val="50000"/>
              </a:spcBef>
              <a:spcAft>
                <a:spcPts val="0"/>
              </a:spcAft>
              <a:buFont typeface="Wingdings" pitchFamily="2" charset="2"/>
              <a:buNone/>
              <a:defRPr/>
            </a:pPr>
            <a:r>
              <a:rPr lang="zh-CN" altLang="en-US" kern="0" dirty="0">
                <a:solidFill>
                  <a:srgbClr val="000000"/>
                </a:solidFill>
                <a:latin typeface="Arial" charset="0"/>
                <a:ea typeface="宋体" charset="-122"/>
              </a:rPr>
              <a:t>统一管理业务、应用、数据</a:t>
            </a:r>
          </a:p>
        </p:txBody>
      </p:sp>
      <p:sp>
        <p:nvSpPr>
          <p:cNvPr id="34" name="Text Box 6"/>
          <p:cNvSpPr txBox="1">
            <a:spLocks noChangeArrowheads="1"/>
          </p:cNvSpPr>
          <p:nvPr/>
        </p:nvSpPr>
        <p:spPr bwMode="auto">
          <a:xfrm>
            <a:off x="884764" y="1410844"/>
            <a:ext cx="400110" cy="4619625"/>
          </a:xfrm>
          <a:prstGeom prst="rect">
            <a:avLst/>
          </a:prstGeom>
          <a:solidFill>
            <a:srgbClr val="99FFCC"/>
          </a:solidFill>
          <a:ln w="9525">
            <a:solidFill>
              <a:sysClr val="windowText" lastClr="000000"/>
            </a:solidFill>
            <a:miter lim="800000"/>
            <a:headEnd/>
            <a:tailEnd/>
          </a:ln>
        </p:spPr>
        <p:txBody>
          <a:bodyPr vert="eaVert">
            <a:spAutoFit/>
          </a:bodyPr>
          <a:lstStyle/>
          <a:p>
            <a:pPr algn="ctr" fontAlgn="auto">
              <a:spcBef>
                <a:spcPts val="1200"/>
              </a:spcBef>
              <a:spcAft>
                <a:spcPts val="1200"/>
              </a:spcAft>
              <a:buFont typeface="Wingdings" pitchFamily="2" charset="2"/>
              <a:buNone/>
              <a:defRPr/>
            </a:pPr>
            <a:r>
              <a:rPr lang="zh-CN" altLang="en-US" sz="1400" kern="0" dirty="0" smtClean="0">
                <a:solidFill>
                  <a:srgbClr val="000000"/>
                </a:solidFill>
                <a:latin typeface="Arial" charset="0"/>
                <a:ea typeface="宋体" charset="-122"/>
              </a:rPr>
              <a:t>统一</a:t>
            </a:r>
            <a:r>
              <a:rPr lang="zh-CN" altLang="en-US" sz="1400" kern="0" dirty="0">
                <a:solidFill>
                  <a:srgbClr val="000000"/>
                </a:solidFill>
                <a:latin typeface="Arial" charset="0"/>
                <a:ea typeface="宋体" charset="-122"/>
              </a:rPr>
              <a:t>安全服务</a:t>
            </a:r>
          </a:p>
        </p:txBody>
      </p:sp>
      <p:sp>
        <p:nvSpPr>
          <p:cNvPr id="35" name="Text Box 7"/>
          <p:cNvSpPr txBox="1">
            <a:spLocks noChangeArrowheads="1"/>
          </p:cNvSpPr>
          <p:nvPr/>
        </p:nvSpPr>
        <p:spPr bwMode="auto">
          <a:xfrm>
            <a:off x="1361014" y="1410844"/>
            <a:ext cx="400110" cy="4619625"/>
          </a:xfrm>
          <a:prstGeom prst="rect">
            <a:avLst/>
          </a:prstGeom>
          <a:solidFill>
            <a:srgbClr val="CCFFFF"/>
          </a:solidFill>
          <a:ln w="9525">
            <a:solidFill>
              <a:sysClr val="windowText" lastClr="000000"/>
            </a:solidFill>
            <a:miter lim="800000"/>
            <a:headEnd/>
            <a:tailEnd/>
          </a:ln>
        </p:spPr>
        <p:txBody>
          <a:bodyPr vert="eaVert">
            <a:spAutoFit/>
          </a:bodyPr>
          <a:lstStyle/>
          <a:p>
            <a:pPr algn="ctr" fontAlgn="auto">
              <a:spcBef>
                <a:spcPct val="50000"/>
              </a:spcBef>
              <a:spcAft>
                <a:spcPts val="0"/>
              </a:spcAft>
              <a:buFont typeface="Wingdings" pitchFamily="2" charset="2"/>
              <a:buNone/>
              <a:defRPr/>
            </a:pPr>
            <a:r>
              <a:rPr lang="zh-CN" altLang="en-US" sz="1400" kern="0">
                <a:solidFill>
                  <a:srgbClr val="000000"/>
                </a:solidFill>
                <a:latin typeface="Arial" charset="0"/>
                <a:ea typeface="宋体" charset="-122"/>
              </a:rPr>
              <a:t>统一管理服务</a:t>
            </a:r>
          </a:p>
        </p:txBody>
      </p:sp>
      <p:sp>
        <p:nvSpPr>
          <p:cNvPr id="36" name="Text Box 8"/>
          <p:cNvSpPr txBox="1">
            <a:spLocks noChangeArrowheads="1"/>
          </p:cNvSpPr>
          <p:nvPr/>
        </p:nvSpPr>
        <p:spPr bwMode="auto">
          <a:xfrm>
            <a:off x="8219014" y="1401319"/>
            <a:ext cx="400110" cy="4619625"/>
          </a:xfrm>
          <a:prstGeom prst="rect">
            <a:avLst/>
          </a:prstGeom>
          <a:solidFill>
            <a:srgbClr val="66CCFF"/>
          </a:solidFill>
          <a:ln w="9525">
            <a:solidFill>
              <a:sysClr val="windowText" lastClr="000000"/>
            </a:solidFill>
            <a:miter lim="800000"/>
            <a:headEnd/>
            <a:tailEnd/>
          </a:ln>
        </p:spPr>
        <p:txBody>
          <a:bodyPr vert="eaVert">
            <a:spAutoFit/>
          </a:bodyPr>
          <a:lstStyle/>
          <a:p>
            <a:pPr algn="ctr" fontAlgn="auto">
              <a:spcBef>
                <a:spcPct val="50000"/>
              </a:spcBef>
              <a:spcAft>
                <a:spcPts val="0"/>
              </a:spcAft>
              <a:buFont typeface="Wingdings" pitchFamily="2" charset="2"/>
              <a:buNone/>
              <a:defRPr/>
            </a:pPr>
            <a:r>
              <a:rPr lang="zh-CN" altLang="en-US" sz="1400" kern="0">
                <a:solidFill>
                  <a:srgbClr val="000000"/>
                </a:solidFill>
                <a:latin typeface="Arial" charset="0"/>
                <a:ea typeface="宋体" charset="-122"/>
              </a:rPr>
              <a:t>标准、规范、法规体系</a:t>
            </a:r>
          </a:p>
        </p:txBody>
      </p:sp>
      <p:grpSp>
        <p:nvGrpSpPr>
          <p:cNvPr id="15369" name="Group 9"/>
          <p:cNvGrpSpPr>
            <a:grpSpLocks/>
          </p:cNvGrpSpPr>
          <p:nvPr/>
        </p:nvGrpSpPr>
        <p:grpSpPr bwMode="auto">
          <a:xfrm>
            <a:off x="1913524" y="6068569"/>
            <a:ext cx="841375" cy="504825"/>
            <a:chOff x="1098" y="3798"/>
            <a:chExt cx="540" cy="318"/>
          </a:xfrm>
        </p:grpSpPr>
        <p:sp>
          <p:nvSpPr>
            <p:cNvPr id="38" name="Rectangle 10"/>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39" name="Text Box 11"/>
            <p:cNvSpPr txBox="1">
              <a:spLocks noChangeArrowheads="1"/>
            </p:cNvSpPr>
            <p:nvPr/>
          </p:nvSpPr>
          <p:spPr bwMode="auto">
            <a:xfrm>
              <a:off x="1134" y="3870"/>
              <a:ext cx="478"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a:solidFill>
                    <a:srgbClr val="C6E7FC"/>
                  </a:solidFill>
                  <a:latin typeface="Arial" charset="0"/>
                  <a:ea typeface="宋体" charset="-122"/>
                </a:rPr>
                <a:t>专网</a:t>
              </a:r>
            </a:p>
          </p:txBody>
        </p:sp>
      </p:grpSp>
      <p:grpSp>
        <p:nvGrpSpPr>
          <p:cNvPr id="15370" name="Group 12"/>
          <p:cNvGrpSpPr>
            <a:grpSpLocks/>
          </p:cNvGrpSpPr>
          <p:nvPr/>
        </p:nvGrpSpPr>
        <p:grpSpPr bwMode="auto">
          <a:xfrm>
            <a:off x="2978736" y="6068569"/>
            <a:ext cx="847725" cy="504825"/>
            <a:chOff x="1098" y="3798"/>
            <a:chExt cx="540" cy="318"/>
          </a:xfrm>
        </p:grpSpPr>
        <p:sp>
          <p:nvSpPr>
            <p:cNvPr id="41" name="Rectangle 13"/>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42" name="Text Box 14"/>
            <p:cNvSpPr txBox="1">
              <a:spLocks noChangeArrowheads="1"/>
            </p:cNvSpPr>
            <p:nvPr/>
          </p:nvSpPr>
          <p:spPr bwMode="auto">
            <a:xfrm>
              <a:off x="1134" y="3870"/>
              <a:ext cx="459"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dirty="0">
                  <a:solidFill>
                    <a:srgbClr val="C6E7FC"/>
                  </a:solidFill>
                  <a:latin typeface="Arial" charset="0"/>
                  <a:ea typeface="宋体" charset="-122"/>
                </a:rPr>
                <a:t>专网</a:t>
              </a:r>
            </a:p>
          </p:txBody>
        </p:sp>
      </p:grpSp>
      <p:grpSp>
        <p:nvGrpSpPr>
          <p:cNvPr id="15371" name="Group 15"/>
          <p:cNvGrpSpPr>
            <a:grpSpLocks/>
          </p:cNvGrpSpPr>
          <p:nvPr/>
        </p:nvGrpSpPr>
        <p:grpSpPr bwMode="auto">
          <a:xfrm>
            <a:off x="4050299" y="6068569"/>
            <a:ext cx="865187" cy="504825"/>
            <a:chOff x="1098" y="3798"/>
            <a:chExt cx="540" cy="318"/>
          </a:xfrm>
        </p:grpSpPr>
        <p:sp>
          <p:nvSpPr>
            <p:cNvPr id="44" name="Rectangle 16"/>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45" name="Text Box 17"/>
            <p:cNvSpPr txBox="1">
              <a:spLocks noChangeArrowheads="1"/>
            </p:cNvSpPr>
            <p:nvPr/>
          </p:nvSpPr>
          <p:spPr bwMode="auto">
            <a:xfrm>
              <a:off x="1134" y="3870"/>
              <a:ext cx="486"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a:solidFill>
                    <a:srgbClr val="C6E7FC"/>
                  </a:solidFill>
                  <a:latin typeface="Arial" charset="0"/>
                  <a:ea typeface="宋体" charset="-122"/>
                </a:rPr>
                <a:t>专网</a:t>
              </a:r>
            </a:p>
          </p:txBody>
        </p:sp>
      </p:grpSp>
      <p:grpSp>
        <p:nvGrpSpPr>
          <p:cNvPr id="15372" name="Group 18"/>
          <p:cNvGrpSpPr>
            <a:grpSpLocks/>
          </p:cNvGrpSpPr>
          <p:nvPr/>
        </p:nvGrpSpPr>
        <p:grpSpPr bwMode="auto">
          <a:xfrm>
            <a:off x="5109161" y="6068569"/>
            <a:ext cx="862013" cy="504825"/>
            <a:chOff x="1098" y="3798"/>
            <a:chExt cx="540" cy="318"/>
          </a:xfrm>
        </p:grpSpPr>
        <p:sp>
          <p:nvSpPr>
            <p:cNvPr id="47" name="Rectangle 19"/>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48" name="Text Box 20"/>
            <p:cNvSpPr txBox="1">
              <a:spLocks noChangeArrowheads="1"/>
            </p:cNvSpPr>
            <p:nvPr/>
          </p:nvSpPr>
          <p:spPr bwMode="auto">
            <a:xfrm>
              <a:off x="1134" y="3870"/>
              <a:ext cx="474"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a:solidFill>
                    <a:srgbClr val="C6E7FC"/>
                  </a:solidFill>
                  <a:latin typeface="Arial" charset="0"/>
                  <a:ea typeface="宋体" charset="-122"/>
                </a:rPr>
                <a:t>专网</a:t>
              </a:r>
            </a:p>
          </p:txBody>
        </p:sp>
      </p:grpSp>
      <p:grpSp>
        <p:nvGrpSpPr>
          <p:cNvPr id="15373" name="Group 21"/>
          <p:cNvGrpSpPr>
            <a:grpSpLocks/>
          </p:cNvGrpSpPr>
          <p:nvPr/>
        </p:nvGrpSpPr>
        <p:grpSpPr bwMode="auto">
          <a:xfrm>
            <a:off x="6161674" y="6068569"/>
            <a:ext cx="846137" cy="504825"/>
            <a:chOff x="1098" y="3798"/>
            <a:chExt cx="540" cy="318"/>
          </a:xfrm>
        </p:grpSpPr>
        <p:sp>
          <p:nvSpPr>
            <p:cNvPr id="50" name="Rectangle 22"/>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51" name="Text Box 23"/>
            <p:cNvSpPr txBox="1">
              <a:spLocks noChangeArrowheads="1"/>
            </p:cNvSpPr>
            <p:nvPr/>
          </p:nvSpPr>
          <p:spPr bwMode="auto">
            <a:xfrm>
              <a:off x="1134" y="3870"/>
              <a:ext cx="465"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a:solidFill>
                    <a:srgbClr val="C6E7FC"/>
                  </a:solidFill>
                  <a:latin typeface="Arial" charset="0"/>
                  <a:ea typeface="宋体" charset="-122"/>
                </a:rPr>
                <a:t>专网</a:t>
              </a:r>
            </a:p>
          </p:txBody>
        </p:sp>
      </p:grpSp>
      <p:grpSp>
        <p:nvGrpSpPr>
          <p:cNvPr id="15374" name="Group 24"/>
          <p:cNvGrpSpPr>
            <a:grpSpLocks/>
          </p:cNvGrpSpPr>
          <p:nvPr/>
        </p:nvGrpSpPr>
        <p:grpSpPr bwMode="auto">
          <a:xfrm>
            <a:off x="7228474" y="6068569"/>
            <a:ext cx="852487" cy="504825"/>
            <a:chOff x="1098" y="3798"/>
            <a:chExt cx="540" cy="318"/>
          </a:xfrm>
        </p:grpSpPr>
        <p:sp>
          <p:nvSpPr>
            <p:cNvPr id="53" name="Rectangle 25"/>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54" name="Text Box 26"/>
            <p:cNvSpPr txBox="1">
              <a:spLocks noChangeArrowheads="1"/>
            </p:cNvSpPr>
            <p:nvPr/>
          </p:nvSpPr>
          <p:spPr bwMode="auto">
            <a:xfrm>
              <a:off x="1134" y="3870"/>
              <a:ext cx="474"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a:solidFill>
                    <a:srgbClr val="C6E7FC"/>
                  </a:solidFill>
                  <a:latin typeface="Arial" charset="0"/>
                  <a:ea typeface="宋体" charset="-122"/>
                </a:rPr>
                <a:t>专网</a:t>
              </a:r>
            </a:p>
          </p:txBody>
        </p:sp>
      </p:grpSp>
      <p:grpSp>
        <p:nvGrpSpPr>
          <p:cNvPr id="8" name="Group 27"/>
          <p:cNvGrpSpPr>
            <a:grpSpLocks/>
          </p:cNvGrpSpPr>
          <p:nvPr/>
        </p:nvGrpSpPr>
        <p:grpSpPr bwMode="auto">
          <a:xfrm>
            <a:off x="827856" y="5682952"/>
            <a:ext cx="7848600" cy="914400"/>
            <a:chOff x="152" y="3887"/>
            <a:chExt cx="5444" cy="408"/>
          </a:xfrm>
          <a:solidFill>
            <a:srgbClr val="4584D3">
              <a:lumMod val="75000"/>
            </a:srgbClr>
          </a:solidFill>
        </p:grpSpPr>
        <p:sp>
          <p:nvSpPr>
            <p:cNvPr id="56" name="Rectangle 28"/>
            <p:cNvSpPr>
              <a:spLocks noChangeArrowheads="1"/>
            </p:cNvSpPr>
            <p:nvPr/>
          </p:nvSpPr>
          <p:spPr bwMode="auto">
            <a:xfrm>
              <a:off x="152" y="3887"/>
              <a:ext cx="5444" cy="408"/>
            </a:xfrm>
            <a:prstGeom prst="rect">
              <a:avLst/>
            </a:prstGeom>
            <a:grpFill/>
            <a:ln w="12700" algn="ctr">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57" name="Text Box 29"/>
            <p:cNvSpPr txBox="1">
              <a:spLocks noChangeArrowheads="1"/>
            </p:cNvSpPr>
            <p:nvPr/>
          </p:nvSpPr>
          <p:spPr bwMode="auto">
            <a:xfrm>
              <a:off x="1749" y="3974"/>
              <a:ext cx="2528" cy="165"/>
            </a:xfrm>
            <a:prstGeom prst="rect">
              <a:avLst/>
            </a:prstGeom>
            <a:grpFill/>
            <a:ln w="12700" algn="ctr">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kern="0" dirty="0">
                  <a:solidFill>
                    <a:prstClr val="black"/>
                  </a:solidFill>
                  <a:effectLst>
                    <a:outerShdw blurRad="38100" dist="38100" dir="2700000" algn="tl">
                      <a:srgbClr val="000000">
                        <a:alpha val="43137"/>
                      </a:srgbClr>
                    </a:outerShdw>
                  </a:effectLst>
                </a:rPr>
                <a:t>信息</a:t>
              </a:r>
              <a:r>
                <a:rPr lang="zh-CN" altLang="en-US" kern="0" dirty="0" smtClean="0">
                  <a:solidFill>
                    <a:prstClr val="black"/>
                  </a:solidFill>
                  <a:effectLst>
                    <a:outerShdw blurRad="38100" dist="38100" dir="2700000" algn="tl">
                      <a:srgbClr val="000000">
                        <a:alpha val="43137"/>
                      </a:srgbClr>
                    </a:outerShdw>
                  </a:effectLst>
                  <a:latin typeface="Arial" charset="0"/>
                  <a:ea typeface="宋体" charset="-122"/>
                </a:rPr>
                <a:t>基础</a:t>
              </a:r>
              <a:r>
                <a:rPr lang="zh-CN" altLang="en-US" kern="0" dirty="0">
                  <a:solidFill>
                    <a:prstClr val="black"/>
                  </a:solidFill>
                  <a:effectLst>
                    <a:outerShdw blurRad="38100" dist="38100" dir="2700000" algn="tl">
                      <a:srgbClr val="000000">
                        <a:alpha val="43137"/>
                      </a:srgbClr>
                    </a:outerShdw>
                  </a:effectLst>
                  <a:latin typeface="Arial" charset="0"/>
                  <a:ea typeface="宋体" charset="-122"/>
                </a:rPr>
                <a:t>网络设施</a:t>
              </a:r>
            </a:p>
          </p:txBody>
        </p:sp>
      </p:grpSp>
    </p:spTree>
    <p:extLst>
      <p:ext uri="{BB962C8B-B14F-4D97-AF65-F5344CB8AC3E}">
        <p14:creationId xmlns:p14="http://schemas.microsoft.com/office/powerpoint/2010/main" val="1988577829"/>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t2.gstatic.com/images?q=tbn:ANd9GcQFa5MytM30v8O8DYI3q8nF8PrSHqjWzyrmIwzwtJrUykKrpkc&amp;t=1&amp;usg=__gCDp0GTUA-eq-GpZ494zSyN9g3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484313"/>
            <a:ext cx="2328862"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1479550"/>
            <a:ext cx="2436812"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28975" y="1481138"/>
            <a:ext cx="22733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2" descr="http://product.ccidnet.com/col/attachment/2010/8/206340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38" y="3379788"/>
            <a:ext cx="2376487"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2" descr="http://www.menhao.net/blog/2008/03/21/marketing0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800" y="5018088"/>
            <a:ext cx="23653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5" descr="http://cp.donews.com/autogetarticle/_GetLockPic.php?p=http://img1.gtimg.com/tech/pics/hv1/118/227/638/4154395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863" y="3354388"/>
            <a:ext cx="2220912"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5350" y="3298825"/>
            <a:ext cx="2360613"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1"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0738" y="5018088"/>
            <a:ext cx="2332037"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2" name="Picture 9" descr="http://www.hbhl.cc/pdtshw/svrshw/index_1/wt3.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7575" y="5018088"/>
            <a:ext cx="233838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标题 1"/>
          <p:cNvSpPr txBox="1">
            <a:spLocks/>
          </p:cNvSpPr>
          <p:nvPr/>
        </p:nvSpPr>
        <p:spPr bwMode="auto">
          <a:xfrm>
            <a:off x="17475"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itchFamily="34" charset="0"/>
                <a:ea typeface="宋体" pitchFamily="2" charset="-122"/>
              </a:defRPr>
            </a:lvl1pPr>
            <a:lvl2pPr marL="742950" indent="-285750" eaLnBrk="0" hangingPunct="0">
              <a:defRPr b="1" i="1">
                <a:solidFill>
                  <a:schemeClr val="tx1"/>
                </a:solidFill>
                <a:latin typeface="Arial" pitchFamily="34" charset="0"/>
                <a:ea typeface="宋体" pitchFamily="2" charset="-122"/>
              </a:defRPr>
            </a:lvl2pPr>
            <a:lvl3pPr marL="1143000" indent="-228600" eaLnBrk="0" hangingPunct="0">
              <a:defRPr b="1" i="1">
                <a:solidFill>
                  <a:schemeClr val="tx1"/>
                </a:solidFill>
                <a:latin typeface="Arial" pitchFamily="34" charset="0"/>
                <a:ea typeface="宋体" pitchFamily="2" charset="-122"/>
              </a:defRPr>
            </a:lvl3pPr>
            <a:lvl4pPr marL="1600200" indent="-228600" eaLnBrk="0" hangingPunct="0">
              <a:defRPr b="1" i="1">
                <a:solidFill>
                  <a:schemeClr val="tx1"/>
                </a:solidFill>
                <a:latin typeface="Arial" pitchFamily="34" charset="0"/>
                <a:ea typeface="宋体" pitchFamily="2" charset="-122"/>
              </a:defRPr>
            </a:lvl4pPr>
            <a:lvl5pPr marL="2057400" indent="-228600" eaLnBrk="0" hangingPunct="0">
              <a:defRPr b="1"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i="1">
                <a:solidFill>
                  <a:schemeClr val="tx1"/>
                </a:solidFill>
                <a:latin typeface="Arial" pitchFamily="34" charset="0"/>
                <a:ea typeface="宋体" pitchFamily="2" charset="-122"/>
              </a:defRPr>
            </a:lvl9pPr>
          </a:lstStyle>
          <a:p>
            <a:pPr>
              <a:defRPr/>
            </a:pPr>
            <a:r>
              <a:rPr lang="zh-CN" altLang="en-US" sz="2800" i="0" kern="0" dirty="0">
                <a:solidFill>
                  <a:srgbClr val="0070C0"/>
                </a:solidFill>
                <a:latin typeface="微软雅黑" pitchFamily="34" charset="-122"/>
                <a:ea typeface="微软雅黑" pitchFamily="34" charset="-122"/>
                <a:cs typeface="+mj-cs"/>
              </a:rPr>
              <a:t>全球广泛</a:t>
            </a:r>
            <a:r>
              <a:rPr lang="zh-CN" altLang="en-US" sz="2800" i="0" kern="0" dirty="0" smtClean="0">
                <a:solidFill>
                  <a:srgbClr val="0070C0"/>
                </a:solidFill>
                <a:latin typeface="微软雅黑" pitchFamily="34" charset="-122"/>
                <a:ea typeface="微软雅黑" pitchFamily="34" charset="-122"/>
                <a:cs typeface="+mj-cs"/>
              </a:rPr>
              <a:t>建立云数据</a:t>
            </a:r>
            <a:r>
              <a:rPr lang="zh-CN" altLang="en-US" sz="2800" i="0" kern="0" dirty="0">
                <a:solidFill>
                  <a:srgbClr val="0070C0"/>
                </a:solidFill>
                <a:latin typeface="微软雅黑" pitchFamily="34" charset="-122"/>
                <a:ea typeface="微软雅黑" pitchFamily="34" charset="-122"/>
                <a:cs typeface="+mj-cs"/>
              </a:rPr>
              <a:t>中心</a:t>
            </a:r>
          </a:p>
        </p:txBody>
      </p:sp>
    </p:spTree>
    <p:extLst>
      <p:ext uri="{BB962C8B-B14F-4D97-AF65-F5344CB8AC3E}">
        <p14:creationId xmlns:p14="http://schemas.microsoft.com/office/powerpoint/2010/main" val="21814412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6612" y="7144"/>
            <a:ext cx="6984776" cy="1143000"/>
          </a:xfrm>
        </p:spPr>
        <p:txBody>
          <a:bodyPr/>
          <a:lstStyle/>
          <a:p>
            <a:pPr>
              <a:defRPr/>
            </a:pPr>
            <a:r>
              <a:rPr lang="zh-CN" altLang="zh-CN" sz="2800" dirty="0">
                <a:solidFill>
                  <a:srgbClr val="0070C0"/>
                </a:solidFill>
                <a:latin typeface="微软雅黑" pitchFamily="34" charset="-122"/>
                <a:ea typeface="微软雅黑" pitchFamily="34" charset="-122"/>
              </a:rPr>
              <a:t>世界领先</a:t>
            </a:r>
            <a:r>
              <a:rPr lang="en-US" altLang="zh-CN" sz="2800" dirty="0">
                <a:solidFill>
                  <a:srgbClr val="0070C0"/>
                </a:solidFill>
                <a:latin typeface="微软雅黑" pitchFamily="34" charset="-122"/>
                <a:ea typeface="微软雅黑" pitchFamily="34" charset="-122"/>
              </a:rPr>
              <a:t>IT</a:t>
            </a:r>
            <a:r>
              <a:rPr lang="zh-CN" altLang="zh-CN" sz="2800" dirty="0">
                <a:solidFill>
                  <a:srgbClr val="0070C0"/>
                </a:solidFill>
                <a:latin typeface="微软雅黑" pitchFamily="34" charset="-122"/>
                <a:ea typeface="微软雅黑" pitchFamily="34" charset="-122"/>
              </a:rPr>
              <a:t>公司服务器持有量</a:t>
            </a:r>
            <a:endParaRPr lang="zh-CN" altLang="en-US" sz="2800" dirty="0">
              <a:solidFill>
                <a:srgbClr val="0070C0"/>
              </a:solidFill>
              <a:latin typeface="微软雅黑" pitchFamily="34" charset="-122"/>
              <a:ea typeface="微软雅黑"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482070573"/>
              </p:ext>
            </p:extLst>
          </p:nvPr>
        </p:nvGraphicFramePr>
        <p:xfrm>
          <a:off x="467544" y="996951"/>
          <a:ext cx="8243888" cy="5861049"/>
        </p:xfrm>
        <a:graphic>
          <a:graphicData uri="http://schemas.openxmlformats.org/drawingml/2006/table">
            <a:tbl>
              <a:tblPr firstRow="1" firstCol="1" bandRow="1">
                <a:tableStyleId>{5C22544A-7EE6-4342-B048-85BDC9FD1C3A}</a:tableStyleId>
              </a:tblPr>
              <a:tblGrid>
                <a:gridCol w="1201468"/>
                <a:gridCol w="1234358"/>
                <a:gridCol w="5808062"/>
              </a:tblGrid>
              <a:tr h="321178">
                <a:tc>
                  <a:txBody>
                    <a:bodyPr/>
                    <a:lstStyle/>
                    <a:p>
                      <a:pPr algn="ctr">
                        <a:lnSpc>
                          <a:spcPct val="115000"/>
                        </a:lnSpc>
                        <a:spcAft>
                          <a:spcPts val="0"/>
                        </a:spcAft>
                      </a:pPr>
                      <a:r>
                        <a:rPr lang="zh-CN" sz="1200" kern="100" dirty="0">
                          <a:effectLst/>
                        </a:rPr>
                        <a:t>名称</a:t>
                      </a:r>
                      <a:endParaRPr lang="zh-CN" sz="1800" kern="100" dirty="0">
                        <a:effectLst/>
                        <a:latin typeface="Calibri"/>
                        <a:ea typeface="宋体"/>
                        <a:cs typeface="Times New Roman"/>
                      </a:endParaRPr>
                    </a:p>
                  </a:txBody>
                  <a:tcPr marL="68575" marR="68575" marT="0" marB="0" anchor="ctr"/>
                </a:tc>
                <a:tc>
                  <a:txBody>
                    <a:bodyPr/>
                    <a:lstStyle/>
                    <a:p>
                      <a:pPr algn="ctr">
                        <a:lnSpc>
                          <a:spcPct val="115000"/>
                        </a:lnSpc>
                        <a:spcAft>
                          <a:spcPts val="0"/>
                        </a:spcAft>
                      </a:pPr>
                      <a:r>
                        <a:rPr lang="zh-CN" sz="1200" kern="100">
                          <a:effectLst/>
                        </a:rPr>
                        <a:t>服务器数量</a:t>
                      </a:r>
                      <a:endParaRPr lang="zh-CN" sz="1800" kern="100">
                        <a:effectLst/>
                        <a:latin typeface="Calibri"/>
                        <a:ea typeface="宋体"/>
                        <a:cs typeface="Times New Roman"/>
                      </a:endParaRPr>
                    </a:p>
                  </a:txBody>
                  <a:tcPr marL="68575" marR="68575" marT="0" marB="0" anchor="ctr"/>
                </a:tc>
                <a:tc>
                  <a:txBody>
                    <a:bodyPr/>
                    <a:lstStyle/>
                    <a:p>
                      <a:pPr algn="ctr">
                        <a:lnSpc>
                          <a:spcPct val="115000"/>
                        </a:lnSpc>
                        <a:spcAft>
                          <a:spcPts val="0"/>
                        </a:spcAft>
                      </a:pPr>
                      <a:r>
                        <a:rPr lang="zh-CN" sz="1200" kern="100" dirty="0">
                          <a:effectLst/>
                        </a:rPr>
                        <a:t>备注</a:t>
                      </a:r>
                      <a:endParaRPr lang="zh-CN" sz="1800" kern="100" dirty="0">
                        <a:effectLst/>
                        <a:latin typeface="Calibri"/>
                        <a:ea typeface="宋体"/>
                        <a:cs typeface="Times New Roman"/>
                      </a:endParaRPr>
                    </a:p>
                  </a:txBody>
                  <a:tcPr marL="68575" marR="68575" marT="0" marB="0" anchor="ctr"/>
                </a:tc>
              </a:tr>
              <a:tr h="1013718">
                <a:tc>
                  <a:txBody>
                    <a:bodyPr/>
                    <a:lstStyle/>
                    <a:p>
                      <a:pPr algn="ctr">
                        <a:lnSpc>
                          <a:spcPct val="115000"/>
                        </a:lnSpc>
                        <a:spcAft>
                          <a:spcPts val="0"/>
                        </a:spcAft>
                      </a:pPr>
                      <a:r>
                        <a:rPr lang="zh-CN" sz="1200" kern="100">
                          <a:effectLst/>
                        </a:rPr>
                        <a:t>谷歌（</a:t>
                      </a:r>
                      <a:r>
                        <a:rPr lang="en-US" sz="1200" kern="100">
                          <a:effectLst/>
                        </a:rPr>
                        <a:t>Google</a:t>
                      </a:r>
                      <a:r>
                        <a:rPr lang="zh-CN" sz="1200" kern="100">
                          <a:effectLst/>
                        </a:rPr>
                        <a:t>）</a:t>
                      </a:r>
                      <a:endParaRPr lang="zh-CN" sz="1800" kern="100">
                        <a:effectLst/>
                        <a:latin typeface="Calibri"/>
                        <a:ea typeface="宋体"/>
                        <a:cs typeface="Times New Roman"/>
                      </a:endParaRPr>
                    </a:p>
                  </a:txBody>
                  <a:tcPr marL="68575" marR="68575" marT="0" marB="0" anchor="ctr"/>
                </a:tc>
                <a:tc>
                  <a:txBody>
                    <a:bodyPr/>
                    <a:lstStyle/>
                    <a:p>
                      <a:pPr algn="ctr">
                        <a:lnSpc>
                          <a:spcPct val="115000"/>
                        </a:lnSpc>
                        <a:spcAft>
                          <a:spcPts val="0"/>
                        </a:spcAft>
                      </a:pPr>
                      <a:r>
                        <a:rPr lang="en-US" sz="1200" kern="100">
                          <a:effectLst/>
                        </a:rPr>
                        <a:t>100</a:t>
                      </a:r>
                      <a:r>
                        <a:rPr lang="zh-CN" sz="1200" kern="100">
                          <a:effectLst/>
                        </a:rPr>
                        <a:t>万台</a:t>
                      </a:r>
                      <a:endParaRPr lang="zh-CN" sz="1800" kern="100">
                        <a:effectLst/>
                        <a:latin typeface="Calibri"/>
                        <a:ea typeface="宋体"/>
                        <a:cs typeface="Times New Roman"/>
                      </a:endParaRPr>
                    </a:p>
                  </a:txBody>
                  <a:tcPr marL="68575" marR="68575" marT="0" marB="0" anchor="ctr"/>
                </a:tc>
                <a:tc>
                  <a:txBody>
                    <a:bodyPr/>
                    <a:lstStyle/>
                    <a:p>
                      <a:pPr algn="l">
                        <a:lnSpc>
                          <a:spcPct val="115000"/>
                        </a:lnSpc>
                        <a:spcAft>
                          <a:spcPts val="0"/>
                        </a:spcAft>
                      </a:pPr>
                      <a:r>
                        <a:rPr lang="en-US" sz="1200" kern="100">
                          <a:effectLst/>
                        </a:rPr>
                        <a:t>2010</a:t>
                      </a:r>
                      <a:r>
                        <a:rPr lang="zh-CN" sz="1200" kern="100">
                          <a:effectLst/>
                        </a:rPr>
                        <a:t>年底依能耗推算数据为</a:t>
                      </a:r>
                      <a:r>
                        <a:rPr lang="en-US" sz="1200" kern="100">
                          <a:effectLst/>
                        </a:rPr>
                        <a:t>90</a:t>
                      </a:r>
                      <a:r>
                        <a:rPr lang="zh-CN" sz="1200" kern="100">
                          <a:effectLst/>
                        </a:rPr>
                        <a:t>万台，总数约占全球的</a:t>
                      </a:r>
                      <a:r>
                        <a:rPr lang="en-US" sz="1200" kern="100">
                          <a:effectLst/>
                        </a:rPr>
                        <a:t>2%</a:t>
                      </a:r>
                      <a:r>
                        <a:rPr lang="zh-CN" sz="1200" kern="100">
                          <a:effectLst/>
                        </a:rPr>
                        <a:t>，</a:t>
                      </a:r>
                      <a:r>
                        <a:rPr lang="en-US" sz="1200" kern="100">
                          <a:effectLst/>
                        </a:rPr>
                        <a:t>Google 2005</a:t>
                      </a:r>
                      <a:r>
                        <a:rPr lang="zh-CN" sz="1200" kern="100">
                          <a:effectLst/>
                        </a:rPr>
                        <a:t>年建成的一个单体数据中心的服务器数量就高达</a:t>
                      </a:r>
                      <a:r>
                        <a:rPr lang="en-US" sz="1200" kern="100">
                          <a:effectLst/>
                        </a:rPr>
                        <a:t>4.5</a:t>
                      </a:r>
                      <a:r>
                        <a:rPr lang="zh-CN" sz="1200" kern="100">
                          <a:effectLst/>
                        </a:rPr>
                        <a:t>万台。估算当前全球的服务器数量</a:t>
                      </a:r>
                      <a:r>
                        <a:rPr lang="en-US" sz="1200" kern="100">
                          <a:effectLst/>
                        </a:rPr>
                        <a:t>(30</a:t>
                      </a:r>
                      <a:r>
                        <a:rPr lang="zh-CN" sz="1200" kern="100">
                          <a:effectLst/>
                        </a:rPr>
                        <a:t>多个数据中心</a:t>
                      </a:r>
                      <a:r>
                        <a:rPr lang="en-US" sz="1200" kern="100">
                          <a:effectLst/>
                        </a:rPr>
                        <a:t>)</a:t>
                      </a:r>
                      <a:r>
                        <a:rPr lang="zh-CN" sz="1200" kern="100">
                          <a:effectLst/>
                        </a:rPr>
                        <a:t>数量应在</a:t>
                      </a:r>
                      <a:r>
                        <a:rPr lang="en-US" sz="1200" kern="100">
                          <a:effectLst/>
                        </a:rPr>
                        <a:t>100</a:t>
                      </a:r>
                      <a:r>
                        <a:rPr lang="zh-CN" sz="1200" kern="100">
                          <a:effectLst/>
                        </a:rPr>
                        <a:t>万台。</a:t>
                      </a:r>
                      <a:endParaRPr lang="zh-CN" sz="1800" kern="100">
                        <a:effectLst/>
                        <a:latin typeface="Calibri"/>
                        <a:ea typeface="宋体"/>
                        <a:cs typeface="Times New Roman"/>
                      </a:endParaRPr>
                    </a:p>
                  </a:txBody>
                  <a:tcPr marL="68575" marR="68575" marT="0" marB="0" anchor="ctr"/>
                </a:tc>
              </a:tr>
              <a:tr h="667448">
                <a:tc>
                  <a:txBody>
                    <a:bodyPr/>
                    <a:lstStyle/>
                    <a:p>
                      <a:pPr algn="ctr">
                        <a:lnSpc>
                          <a:spcPct val="115000"/>
                        </a:lnSpc>
                        <a:spcAft>
                          <a:spcPts val="0"/>
                        </a:spcAft>
                      </a:pPr>
                      <a:r>
                        <a:rPr lang="zh-CN" sz="1200" kern="100">
                          <a:effectLst/>
                        </a:rPr>
                        <a:t>亚马逊</a:t>
                      </a:r>
                      <a:endParaRPr lang="zh-CN" sz="1800" kern="100">
                        <a:effectLst/>
                        <a:latin typeface="Calibri"/>
                        <a:ea typeface="宋体"/>
                        <a:cs typeface="Times New Roman"/>
                      </a:endParaRPr>
                    </a:p>
                  </a:txBody>
                  <a:tcPr marL="68575" marR="68575" marT="0" marB="0" anchor="ctr"/>
                </a:tc>
                <a:tc>
                  <a:txBody>
                    <a:bodyPr/>
                    <a:lstStyle/>
                    <a:p>
                      <a:pPr algn="ctr">
                        <a:lnSpc>
                          <a:spcPct val="115000"/>
                        </a:lnSpc>
                        <a:spcAft>
                          <a:spcPts val="0"/>
                        </a:spcAft>
                      </a:pPr>
                      <a:r>
                        <a:rPr lang="en-US" sz="1200" kern="100">
                          <a:effectLst/>
                        </a:rPr>
                        <a:t>45.4</a:t>
                      </a:r>
                      <a:r>
                        <a:rPr lang="zh-CN" sz="1200" kern="100">
                          <a:effectLst/>
                        </a:rPr>
                        <a:t>万台</a:t>
                      </a:r>
                      <a:endParaRPr lang="zh-CN" sz="1800" kern="100">
                        <a:effectLst/>
                        <a:latin typeface="Calibri"/>
                        <a:ea typeface="宋体"/>
                        <a:cs typeface="Times New Roman"/>
                      </a:endParaRPr>
                    </a:p>
                  </a:txBody>
                  <a:tcPr marL="68575" marR="68575" marT="0" marB="0" anchor="ctr"/>
                </a:tc>
                <a:tc>
                  <a:txBody>
                    <a:bodyPr/>
                    <a:lstStyle/>
                    <a:p>
                      <a:pPr algn="l">
                        <a:lnSpc>
                          <a:spcPct val="115000"/>
                        </a:lnSpc>
                        <a:spcAft>
                          <a:spcPts val="0"/>
                        </a:spcAft>
                      </a:pPr>
                      <a:r>
                        <a:rPr lang="zh-CN" sz="1200" kern="100">
                          <a:effectLst/>
                        </a:rPr>
                        <a:t>据中国软件网推测，这些服务器分布于全球</a:t>
                      </a:r>
                      <a:r>
                        <a:rPr lang="en-US" sz="1200" kern="100">
                          <a:effectLst/>
                        </a:rPr>
                        <a:t>7100</a:t>
                      </a:r>
                      <a:r>
                        <a:rPr lang="zh-CN" sz="1200" kern="100">
                          <a:effectLst/>
                        </a:rPr>
                        <a:t>个机架上，过去</a:t>
                      </a:r>
                      <a:r>
                        <a:rPr lang="en-US" sz="1200" kern="100">
                          <a:effectLst/>
                        </a:rPr>
                        <a:t>6</a:t>
                      </a:r>
                      <a:r>
                        <a:rPr lang="zh-CN" sz="1200" kern="100">
                          <a:effectLst/>
                        </a:rPr>
                        <a:t>个月每月新增</a:t>
                      </a:r>
                      <a:r>
                        <a:rPr lang="en-US" sz="1200" kern="100">
                          <a:effectLst/>
                        </a:rPr>
                        <a:t>110</a:t>
                      </a:r>
                      <a:r>
                        <a:rPr lang="zh-CN" sz="1200" kern="100">
                          <a:effectLst/>
                        </a:rPr>
                        <a:t>个机架</a:t>
                      </a:r>
                      <a:endParaRPr lang="zh-CN" sz="1800" kern="100">
                        <a:effectLst/>
                        <a:latin typeface="Calibri"/>
                        <a:ea typeface="宋体"/>
                        <a:cs typeface="Times New Roman"/>
                      </a:endParaRPr>
                    </a:p>
                  </a:txBody>
                  <a:tcPr marL="68575" marR="68575" marT="0" marB="0" anchor="ctr"/>
                </a:tc>
              </a:tr>
              <a:tr h="465528">
                <a:tc>
                  <a:txBody>
                    <a:bodyPr/>
                    <a:lstStyle/>
                    <a:p>
                      <a:pPr algn="ctr">
                        <a:lnSpc>
                          <a:spcPct val="115000"/>
                        </a:lnSpc>
                        <a:spcAft>
                          <a:spcPts val="0"/>
                        </a:spcAft>
                      </a:pPr>
                      <a:r>
                        <a:rPr lang="zh-CN" sz="1200" kern="100" dirty="0">
                          <a:effectLst/>
                        </a:rPr>
                        <a:t>惠普（</a:t>
                      </a:r>
                      <a:r>
                        <a:rPr lang="en-US" sz="1200" kern="100" dirty="0">
                          <a:effectLst/>
                        </a:rPr>
                        <a:t>HP/EDS</a:t>
                      </a:r>
                      <a:r>
                        <a:rPr lang="zh-CN" sz="1200" kern="100" dirty="0">
                          <a:effectLst/>
                        </a:rPr>
                        <a:t>）</a:t>
                      </a:r>
                      <a:endParaRPr lang="zh-CN" sz="1800" kern="100" dirty="0">
                        <a:effectLst/>
                        <a:latin typeface="Calibri"/>
                        <a:ea typeface="宋体"/>
                        <a:cs typeface="Times New Roman"/>
                      </a:endParaRPr>
                    </a:p>
                  </a:txBody>
                  <a:tcPr marL="68575" marR="68575" marT="0" marB="0" anchor="ctr"/>
                </a:tc>
                <a:tc>
                  <a:txBody>
                    <a:bodyPr/>
                    <a:lstStyle/>
                    <a:p>
                      <a:pPr algn="ctr">
                        <a:lnSpc>
                          <a:spcPct val="115000"/>
                        </a:lnSpc>
                        <a:spcAft>
                          <a:spcPts val="0"/>
                        </a:spcAft>
                      </a:pPr>
                      <a:r>
                        <a:rPr lang="en-US" sz="1200" kern="100">
                          <a:effectLst/>
                        </a:rPr>
                        <a:t>38</a:t>
                      </a:r>
                      <a:r>
                        <a:rPr lang="zh-CN" sz="1200" kern="100">
                          <a:effectLst/>
                        </a:rPr>
                        <a:t>万台</a:t>
                      </a:r>
                      <a:endParaRPr lang="zh-CN" sz="1800" kern="100">
                        <a:effectLst/>
                        <a:latin typeface="Calibri"/>
                        <a:ea typeface="宋体"/>
                        <a:cs typeface="Times New Roman"/>
                      </a:endParaRPr>
                    </a:p>
                  </a:txBody>
                  <a:tcPr marL="68575" marR="68575" marT="0" marB="0" anchor="ctr"/>
                </a:tc>
                <a:tc>
                  <a:txBody>
                    <a:bodyPr/>
                    <a:lstStyle/>
                    <a:p>
                      <a:pPr algn="l">
                        <a:lnSpc>
                          <a:spcPct val="115000"/>
                        </a:lnSpc>
                        <a:spcAft>
                          <a:spcPts val="0"/>
                        </a:spcAft>
                      </a:pPr>
                      <a:r>
                        <a:rPr lang="en-US" sz="1200" kern="100">
                          <a:effectLst/>
                        </a:rPr>
                        <a:t>HP</a:t>
                      </a:r>
                      <a:r>
                        <a:rPr lang="zh-CN" sz="1200" kern="100">
                          <a:effectLst/>
                        </a:rPr>
                        <a:t>收购的</a:t>
                      </a:r>
                      <a:r>
                        <a:rPr lang="en-US" sz="1200" kern="100">
                          <a:effectLst/>
                        </a:rPr>
                        <a:t>EDS</a:t>
                      </a:r>
                      <a:r>
                        <a:rPr lang="zh-CN" sz="1200" kern="100">
                          <a:effectLst/>
                        </a:rPr>
                        <a:t>运营着</a:t>
                      </a:r>
                      <a:r>
                        <a:rPr lang="en-US" sz="1200" kern="100">
                          <a:effectLst/>
                        </a:rPr>
                        <a:t>180</a:t>
                      </a:r>
                      <a:r>
                        <a:rPr lang="zh-CN" sz="1200" kern="100">
                          <a:effectLst/>
                        </a:rPr>
                        <a:t>个数据中心</a:t>
                      </a:r>
                      <a:endParaRPr lang="zh-CN" sz="1800" kern="100">
                        <a:effectLst/>
                        <a:latin typeface="Calibri"/>
                        <a:ea typeface="宋体"/>
                        <a:cs typeface="Times New Roman"/>
                      </a:endParaRPr>
                    </a:p>
                  </a:txBody>
                  <a:tcPr marL="68575" marR="68575" marT="0" marB="0" anchor="ctr"/>
                </a:tc>
              </a:tr>
              <a:tr h="667448">
                <a:tc>
                  <a:txBody>
                    <a:bodyPr/>
                    <a:lstStyle/>
                    <a:p>
                      <a:pPr algn="ctr">
                        <a:lnSpc>
                          <a:spcPct val="115000"/>
                        </a:lnSpc>
                        <a:spcAft>
                          <a:spcPts val="0"/>
                        </a:spcAft>
                      </a:pPr>
                      <a:r>
                        <a:rPr lang="zh-CN" sz="1200" kern="100">
                          <a:effectLst/>
                        </a:rPr>
                        <a:t>微软</a:t>
                      </a:r>
                      <a:endParaRPr lang="zh-CN" sz="1800" kern="100">
                        <a:effectLst/>
                        <a:latin typeface="Calibri"/>
                        <a:ea typeface="宋体"/>
                        <a:cs typeface="Times New Roman"/>
                      </a:endParaRPr>
                    </a:p>
                  </a:txBody>
                  <a:tcPr marL="68575" marR="68575" marT="0" marB="0" anchor="ctr"/>
                </a:tc>
                <a:tc>
                  <a:txBody>
                    <a:bodyPr/>
                    <a:lstStyle/>
                    <a:p>
                      <a:pPr algn="ctr">
                        <a:lnSpc>
                          <a:spcPct val="115000"/>
                        </a:lnSpc>
                        <a:spcAft>
                          <a:spcPts val="0"/>
                        </a:spcAft>
                      </a:pPr>
                      <a:r>
                        <a:rPr lang="en-US" sz="1200" kern="100">
                          <a:effectLst/>
                        </a:rPr>
                        <a:t>30</a:t>
                      </a:r>
                      <a:r>
                        <a:rPr lang="zh-CN" sz="1200" kern="100">
                          <a:effectLst/>
                        </a:rPr>
                        <a:t>万台</a:t>
                      </a:r>
                      <a:endParaRPr lang="zh-CN" sz="1800" kern="100">
                        <a:effectLst/>
                        <a:latin typeface="Calibri"/>
                        <a:ea typeface="宋体"/>
                        <a:cs typeface="Times New Roman"/>
                      </a:endParaRPr>
                    </a:p>
                  </a:txBody>
                  <a:tcPr marL="68575" marR="68575" marT="0" marB="0" anchor="ctr"/>
                </a:tc>
                <a:tc>
                  <a:txBody>
                    <a:bodyPr/>
                    <a:lstStyle/>
                    <a:p>
                      <a:pPr algn="l">
                        <a:lnSpc>
                          <a:spcPct val="115000"/>
                        </a:lnSpc>
                        <a:spcAft>
                          <a:spcPts val="0"/>
                        </a:spcAft>
                      </a:pPr>
                      <a:r>
                        <a:rPr lang="en-US" sz="1200" kern="100">
                          <a:effectLst/>
                        </a:rPr>
                        <a:t>2008</a:t>
                      </a:r>
                      <a:r>
                        <a:rPr lang="zh-CN" sz="1200" kern="100">
                          <a:effectLst/>
                        </a:rPr>
                        <a:t>年，微软那时有</a:t>
                      </a:r>
                      <a:r>
                        <a:rPr lang="en-US" sz="1200" kern="100">
                          <a:effectLst/>
                        </a:rPr>
                        <a:t>21.8</a:t>
                      </a:r>
                      <a:r>
                        <a:rPr lang="zh-CN" sz="1200" kern="100">
                          <a:effectLst/>
                        </a:rPr>
                        <a:t>万台服务器。微软在芝加哥的新服务器农场能容下</a:t>
                      </a:r>
                      <a:r>
                        <a:rPr lang="en-US" sz="1200" kern="100">
                          <a:effectLst/>
                        </a:rPr>
                        <a:t>30</a:t>
                      </a:r>
                      <a:r>
                        <a:rPr lang="zh-CN" sz="1200" kern="100">
                          <a:effectLst/>
                        </a:rPr>
                        <a:t>万台服务器</a:t>
                      </a:r>
                      <a:endParaRPr lang="zh-CN" sz="1800" kern="100">
                        <a:effectLst/>
                        <a:latin typeface="Calibri"/>
                        <a:ea typeface="宋体"/>
                        <a:cs typeface="Times New Roman"/>
                      </a:endParaRPr>
                    </a:p>
                  </a:txBody>
                  <a:tcPr marL="68575" marR="68575" marT="0" marB="0" anchor="ctr"/>
                </a:tc>
              </a:tr>
              <a:tr h="1013718">
                <a:tc>
                  <a:txBody>
                    <a:bodyPr/>
                    <a:lstStyle/>
                    <a:p>
                      <a:pPr algn="ctr">
                        <a:lnSpc>
                          <a:spcPct val="115000"/>
                        </a:lnSpc>
                        <a:spcAft>
                          <a:spcPts val="0"/>
                        </a:spcAft>
                      </a:pPr>
                      <a:r>
                        <a:rPr lang="zh-CN" sz="1200" kern="100">
                          <a:effectLst/>
                        </a:rPr>
                        <a:t>百度</a:t>
                      </a:r>
                      <a:endParaRPr lang="zh-CN" sz="1800" kern="100">
                        <a:effectLst/>
                        <a:latin typeface="Calibri"/>
                        <a:ea typeface="宋体"/>
                        <a:cs typeface="Times New Roman"/>
                      </a:endParaRPr>
                    </a:p>
                  </a:txBody>
                  <a:tcPr marL="68575" marR="68575" marT="0" marB="0" anchor="ctr"/>
                </a:tc>
                <a:tc>
                  <a:txBody>
                    <a:bodyPr/>
                    <a:lstStyle/>
                    <a:p>
                      <a:pPr algn="ctr">
                        <a:lnSpc>
                          <a:spcPct val="115000"/>
                        </a:lnSpc>
                        <a:spcAft>
                          <a:spcPts val="0"/>
                        </a:spcAft>
                      </a:pPr>
                      <a:r>
                        <a:rPr lang="en-US" sz="1200" kern="100" dirty="0" smtClean="0">
                          <a:effectLst/>
                        </a:rPr>
                        <a:t>25</a:t>
                      </a:r>
                      <a:r>
                        <a:rPr lang="zh-CN" sz="1200" kern="100" dirty="0" smtClean="0">
                          <a:effectLst/>
                        </a:rPr>
                        <a:t>台</a:t>
                      </a:r>
                      <a:endParaRPr lang="zh-CN" sz="1800" kern="100" dirty="0">
                        <a:effectLst/>
                        <a:latin typeface="Calibri"/>
                        <a:ea typeface="宋体"/>
                        <a:cs typeface="Times New Roman"/>
                      </a:endParaRPr>
                    </a:p>
                  </a:txBody>
                  <a:tcPr marL="68575" marR="68575" marT="0" marB="0" anchor="ctr"/>
                </a:tc>
                <a:tc>
                  <a:txBody>
                    <a:bodyPr/>
                    <a:lstStyle/>
                    <a:p>
                      <a:pPr algn="l">
                        <a:lnSpc>
                          <a:spcPct val="115000"/>
                        </a:lnSpc>
                        <a:spcAft>
                          <a:spcPts val="0"/>
                        </a:spcAft>
                      </a:pPr>
                      <a:r>
                        <a:rPr lang="zh-CN" sz="1200" kern="100" dirty="0">
                          <a:effectLst/>
                        </a:rPr>
                        <a:t>据华为称，百度服务器数量每年以</a:t>
                      </a:r>
                      <a:r>
                        <a:rPr lang="en-US" sz="1200" kern="100" dirty="0">
                          <a:effectLst/>
                        </a:rPr>
                        <a:t>10</a:t>
                      </a:r>
                      <a:r>
                        <a:rPr lang="zh-CN" sz="1200" kern="100" dirty="0">
                          <a:effectLst/>
                        </a:rPr>
                        <a:t>万台以上的速度增长，百度数据中心采用了华为</a:t>
                      </a:r>
                      <a:r>
                        <a:rPr lang="en-US" sz="1200" kern="100" dirty="0">
                          <a:effectLst/>
                        </a:rPr>
                        <a:t> S9300</a:t>
                      </a:r>
                      <a:r>
                        <a:rPr lang="zh-CN" sz="1200" kern="100" dirty="0">
                          <a:effectLst/>
                        </a:rPr>
                        <a:t>设备。从市场份额和业务量推算从</a:t>
                      </a:r>
                      <a:r>
                        <a:rPr lang="en-US" sz="1200" kern="100" dirty="0">
                          <a:effectLst/>
                        </a:rPr>
                        <a:t>2009</a:t>
                      </a:r>
                      <a:r>
                        <a:rPr lang="zh-CN" sz="1200" kern="100" dirty="0">
                          <a:effectLst/>
                        </a:rPr>
                        <a:t>年以来，百度服务器应在</a:t>
                      </a:r>
                      <a:r>
                        <a:rPr lang="en-US" sz="1200" kern="100" dirty="0">
                          <a:effectLst/>
                        </a:rPr>
                        <a:t>40</a:t>
                      </a:r>
                      <a:r>
                        <a:rPr lang="zh-CN" sz="1200" kern="100" dirty="0">
                          <a:effectLst/>
                        </a:rPr>
                        <a:t>万台。</a:t>
                      </a:r>
                      <a:endParaRPr lang="zh-CN" sz="1800" kern="100" dirty="0">
                        <a:effectLst/>
                        <a:latin typeface="Calibri"/>
                        <a:ea typeface="宋体"/>
                        <a:cs typeface="Times New Roman"/>
                      </a:endParaRPr>
                    </a:p>
                  </a:txBody>
                  <a:tcPr marL="68575" marR="68575" marT="0" marB="0" anchor="ctr"/>
                </a:tc>
              </a:tr>
              <a:tr h="1013718">
                <a:tc>
                  <a:txBody>
                    <a:bodyPr/>
                    <a:lstStyle/>
                    <a:p>
                      <a:pPr algn="ctr">
                        <a:lnSpc>
                          <a:spcPct val="115000"/>
                        </a:lnSpc>
                        <a:spcAft>
                          <a:spcPts val="0"/>
                        </a:spcAft>
                      </a:pPr>
                      <a:r>
                        <a:rPr lang="zh-CN" sz="1200" kern="100">
                          <a:effectLst/>
                        </a:rPr>
                        <a:t>腾讯</a:t>
                      </a:r>
                      <a:endParaRPr lang="zh-CN" sz="1800" kern="100">
                        <a:effectLst/>
                        <a:latin typeface="Calibri"/>
                        <a:ea typeface="宋体"/>
                        <a:cs typeface="Times New Roman"/>
                      </a:endParaRPr>
                    </a:p>
                  </a:txBody>
                  <a:tcPr marL="68575" marR="68575" marT="0" marB="0" anchor="ctr"/>
                </a:tc>
                <a:tc>
                  <a:txBody>
                    <a:bodyPr/>
                    <a:lstStyle/>
                    <a:p>
                      <a:pPr algn="ctr">
                        <a:lnSpc>
                          <a:spcPct val="115000"/>
                        </a:lnSpc>
                        <a:spcAft>
                          <a:spcPts val="0"/>
                        </a:spcAft>
                      </a:pPr>
                      <a:r>
                        <a:rPr lang="en-US" sz="1200" kern="100" dirty="0">
                          <a:effectLst/>
                        </a:rPr>
                        <a:t>20</a:t>
                      </a:r>
                      <a:r>
                        <a:rPr lang="zh-CN" sz="1200" kern="100" dirty="0">
                          <a:effectLst/>
                        </a:rPr>
                        <a:t>万台</a:t>
                      </a:r>
                      <a:endParaRPr lang="zh-CN" sz="1800" kern="100" dirty="0">
                        <a:effectLst/>
                        <a:latin typeface="Calibri"/>
                        <a:ea typeface="宋体"/>
                        <a:cs typeface="Times New Roman"/>
                      </a:endParaRPr>
                    </a:p>
                  </a:txBody>
                  <a:tcPr marL="68575" marR="68575" marT="0" marB="0" anchor="ctr"/>
                </a:tc>
                <a:tc>
                  <a:txBody>
                    <a:bodyPr/>
                    <a:lstStyle/>
                    <a:p>
                      <a:pPr marL="0" algn="l" rtl="0" eaLnBrk="1" latinLnBrk="0" hangingPunct="1">
                        <a:lnSpc>
                          <a:spcPct val="115000"/>
                        </a:lnSpc>
                        <a:spcAft>
                          <a:spcPts val="0"/>
                        </a:spcAft>
                      </a:pPr>
                      <a:r>
                        <a:rPr kumimoji="0" lang="zh-CN" sz="1200" u="none" kern="100" dirty="0">
                          <a:solidFill>
                            <a:schemeClr val="dk1"/>
                          </a:solidFill>
                          <a:effectLst/>
                          <a:latin typeface="+mn-lt"/>
                          <a:ea typeface="+mn-ea"/>
                          <a:cs typeface="+mn-cs"/>
                        </a:rPr>
                        <a:t>主要分布在</a:t>
                      </a:r>
                      <a:r>
                        <a:rPr kumimoji="0" lang="en-US" sz="1200" u="none" kern="100" dirty="0" err="1">
                          <a:solidFill>
                            <a:schemeClr val="dk1"/>
                          </a:solidFill>
                          <a:effectLst/>
                          <a:latin typeface="+mn-lt"/>
                          <a:ea typeface="+mn-ea"/>
                          <a:cs typeface="+mn-cs"/>
                          <a:hlinkClick r:id="rId3"/>
                        </a:rPr>
                        <a:t>深圳</a:t>
                      </a:r>
                      <a:r>
                        <a:rPr kumimoji="0" lang="zh-CN" sz="1200" u="none" kern="100" dirty="0">
                          <a:solidFill>
                            <a:schemeClr val="dk1"/>
                          </a:solidFill>
                          <a:effectLst/>
                          <a:latin typeface="+mn-lt"/>
                          <a:ea typeface="+mn-ea"/>
                          <a:cs typeface="+mn-cs"/>
                        </a:rPr>
                        <a:t>、</a:t>
                      </a:r>
                      <a:r>
                        <a:rPr kumimoji="0" lang="en-US" sz="1200" u="none" kern="100" dirty="0" err="1">
                          <a:solidFill>
                            <a:schemeClr val="dk1"/>
                          </a:solidFill>
                          <a:effectLst/>
                          <a:latin typeface="+mn-lt"/>
                          <a:ea typeface="+mn-ea"/>
                          <a:cs typeface="+mn-cs"/>
                          <a:hlinkClick r:id="rId4"/>
                        </a:rPr>
                        <a:t>上海</a:t>
                      </a:r>
                      <a:r>
                        <a:rPr kumimoji="0" lang="zh-CN" sz="1200" u="none" kern="100" dirty="0">
                          <a:solidFill>
                            <a:schemeClr val="dk1"/>
                          </a:solidFill>
                          <a:effectLst/>
                          <a:latin typeface="+mn-lt"/>
                          <a:ea typeface="+mn-ea"/>
                          <a:cs typeface="+mn-cs"/>
                        </a:rPr>
                        <a:t>、</a:t>
                      </a:r>
                      <a:r>
                        <a:rPr kumimoji="0" lang="en-US" sz="1200" u="none" kern="100" dirty="0" err="1">
                          <a:solidFill>
                            <a:schemeClr val="dk1"/>
                          </a:solidFill>
                          <a:effectLst/>
                          <a:latin typeface="+mn-lt"/>
                          <a:ea typeface="+mn-ea"/>
                          <a:cs typeface="+mn-cs"/>
                          <a:hlinkClick r:id="rId5"/>
                        </a:rPr>
                        <a:t>北京</a:t>
                      </a:r>
                      <a:r>
                        <a:rPr kumimoji="0" lang="zh-CN" sz="1200" u="none" kern="100" dirty="0">
                          <a:solidFill>
                            <a:schemeClr val="dk1"/>
                          </a:solidFill>
                          <a:effectLst/>
                          <a:latin typeface="+mn-lt"/>
                          <a:ea typeface="+mn-ea"/>
                          <a:cs typeface="+mn-cs"/>
                        </a:rPr>
                        <a:t>、</a:t>
                      </a:r>
                      <a:r>
                        <a:rPr kumimoji="0" lang="en-US" sz="1200" u="none" kern="100" dirty="0" err="1">
                          <a:solidFill>
                            <a:schemeClr val="dk1"/>
                          </a:solidFill>
                          <a:effectLst/>
                          <a:latin typeface="+mn-lt"/>
                          <a:ea typeface="+mn-ea"/>
                          <a:cs typeface="+mn-cs"/>
                          <a:hlinkClick r:id="rId6"/>
                        </a:rPr>
                        <a:t>天津</a:t>
                      </a:r>
                      <a:r>
                        <a:rPr kumimoji="0" lang="zh-CN" sz="1200" u="none" kern="100" dirty="0">
                          <a:solidFill>
                            <a:schemeClr val="dk1"/>
                          </a:solidFill>
                          <a:effectLst/>
                          <a:latin typeface="+mn-lt"/>
                          <a:ea typeface="+mn-ea"/>
                          <a:cs typeface="+mn-cs"/>
                        </a:rPr>
                        <a:t>、</a:t>
                      </a:r>
                      <a:r>
                        <a:rPr kumimoji="0" lang="en-US" sz="1200" u="none" kern="100" dirty="0" err="1">
                          <a:solidFill>
                            <a:schemeClr val="dk1"/>
                          </a:solidFill>
                          <a:effectLst/>
                          <a:latin typeface="+mn-lt"/>
                          <a:ea typeface="+mn-ea"/>
                          <a:cs typeface="+mn-cs"/>
                          <a:hlinkClick r:id="rId7"/>
                        </a:rPr>
                        <a:t>成都</a:t>
                      </a:r>
                      <a:r>
                        <a:rPr kumimoji="0" lang="zh-CN" sz="1200" u="none" kern="100" dirty="0">
                          <a:solidFill>
                            <a:schemeClr val="dk1"/>
                          </a:solidFill>
                          <a:effectLst/>
                          <a:latin typeface="+mn-lt"/>
                          <a:ea typeface="+mn-ea"/>
                          <a:cs typeface="+mn-cs"/>
                        </a:rPr>
                        <a:t>。其中腾讯天津数据中心，</a:t>
                      </a:r>
                      <a:r>
                        <a:rPr kumimoji="0" lang="en-US" sz="1200" u="none" kern="100" dirty="0">
                          <a:solidFill>
                            <a:schemeClr val="dk1"/>
                          </a:solidFill>
                          <a:effectLst/>
                          <a:latin typeface="+mn-lt"/>
                          <a:ea typeface="+mn-ea"/>
                          <a:cs typeface="+mn-cs"/>
                        </a:rPr>
                        <a:t>2009</a:t>
                      </a:r>
                      <a:r>
                        <a:rPr kumimoji="0" lang="zh-CN" sz="1200" u="none" kern="100" dirty="0">
                          <a:solidFill>
                            <a:schemeClr val="dk1"/>
                          </a:solidFill>
                          <a:effectLst/>
                          <a:latin typeface="+mn-lt"/>
                          <a:ea typeface="+mn-ea"/>
                          <a:cs typeface="+mn-cs"/>
                        </a:rPr>
                        <a:t>年初开建，投资</a:t>
                      </a:r>
                      <a:r>
                        <a:rPr kumimoji="0" lang="en-US" sz="1200" u="none" kern="100" dirty="0">
                          <a:solidFill>
                            <a:schemeClr val="dk1"/>
                          </a:solidFill>
                          <a:effectLst/>
                          <a:latin typeface="+mn-lt"/>
                          <a:ea typeface="+mn-ea"/>
                          <a:cs typeface="+mn-cs"/>
                        </a:rPr>
                        <a:t>5</a:t>
                      </a:r>
                      <a:r>
                        <a:rPr kumimoji="0" lang="zh-CN" sz="1200" u="none" kern="100" dirty="0">
                          <a:solidFill>
                            <a:schemeClr val="dk1"/>
                          </a:solidFill>
                          <a:effectLst/>
                          <a:latin typeface="+mn-lt"/>
                          <a:ea typeface="+mn-ea"/>
                          <a:cs typeface="+mn-cs"/>
                        </a:rPr>
                        <a:t>亿美元，服务器托管能力超过</a:t>
                      </a:r>
                      <a:r>
                        <a:rPr kumimoji="0" lang="en-US" sz="1200" u="none" kern="100" dirty="0">
                          <a:solidFill>
                            <a:schemeClr val="dk1"/>
                          </a:solidFill>
                          <a:effectLst/>
                          <a:latin typeface="+mn-lt"/>
                          <a:ea typeface="+mn-ea"/>
                          <a:cs typeface="+mn-cs"/>
                        </a:rPr>
                        <a:t>10</a:t>
                      </a:r>
                      <a:r>
                        <a:rPr kumimoji="0" lang="zh-CN" sz="1200" u="none" kern="100" dirty="0">
                          <a:solidFill>
                            <a:schemeClr val="dk1"/>
                          </a:solidFill>
                          <a:effectLst/>
                          <a:latin typeface="+mn-lt"/>
                          <a:ea typeface="+mn-ea"/>
                          <a:cs typeface="+mn-cs"/>
                        </a:rPr>
                        <a:t>万台。</a:t>
                      </a:r>
                      <a:r>
                        <a:rPr kumimoji="0" lang="en-US" sz="1200" u="none" kern="100" dirty="0">
                          <a:solidFill>
                            <a:schemeClr val="dk1"/>
                          </a:solidFill>
                          <a:effectLst/>
                          <a:latin typeface="+mn-lt"/>
                          <a:ea typeface="+mn-ea"/>
                          <a:cs typeface="+mn-cs"/>
                        </a:rPr>
                        <a:t>2011</a:t>
                      </a:r>
                      <a:r>
                        <a:rPr kumimoji="0" lang="zh-CN" sz="1200" u="none" kern="100" dirty="0">
                          <a:solidFill>
                            <a:schemeClr val="dk1"/>
                          </a:solidFill>
                          <a:effectLst/>
                          <a:latin typeface="+mn-lt"/>
                          <a:ea typeface="+mn-ea"/>
                          <a:cs typeface="+mn-cs"/>
                        </a:rPr>
                        <a:t>年开工建设的腾讯深汕云计算数据中心，总用地面积</a:t>
                      </a:r>
                      <a:r>
                        <a:rPr kumimoji="0" lang="en-US" sz="1200" u="none" kern="100" dirty="0">
                          <a:solidFill>
                            <a:schemeClr val="dk1"/>
                          </a:solidFill>
                          <a:effectLst/>
                          <a:latin typeface="+mn-lt"/>
                          <a:ea typeface="+mn-ea"/>
                          <a:cs typeface="+mn-cs"/>
                        </a:rPr>
                        <a:t>20</a:t>
                      </a:r>
                      <a:r>
                        <a:rPr kumimoji="0" lang="zh-CN" sz="1200" u="none" kern="100" dirty="0">
                          <a:solidFill>
                            <a:schemeClr val="dk1"/>
                          </a:solidFill>
                          <a:effectLst/>
                          <a:latin typeface="+mn-lt"/>
                          <a:ea typeface="+mn-ea"/>
                          <a:cs typeface="+mn-cs"/>
                        </a:rPr>
                        <a:t>万平方米，服务器</a:t>
                      </a:r>
                      <a:r>
                        <a:rPr kumimoji="0" lang="en-US" sz="1200" u="none" kern="100" dirty="0">
                          <a:solidFill>
                            <a:schemeClr val="dk1"/>
                          </a:solidFill>
                          <a:effectLst/>
                          <a:latin typeface="+mn-lt"/>
                          <a:ea typeface="+mn-ea"/>
                          <a:cs typeface="+mn-cs"/>
                        </a:rPr>
                        <a:t>20</a:t>
                      </a:r>
                      <a:r>
                        <a:rPr kumimoji="0" lang="zh-CN" sz="1200" u="none" kern="100" dirty="0">
                          <a:solidFill>
                            <a:schemeClr val="dk1"/>
                          </a:solidFill>
                          <a:effectLst/>
                          <a:latin typeface="+mn-lt"/>
                          <a:ea typeface="+mn-ea"/>
                          <a:cs typeface="+mn-cs"/>
                        </a:rPr>
                        <a:t>万台，总投资额</a:t>
                      </a:r>
                      <a:r>
                        <a:rPr kumimoji="0" lang="en-US" sz="1200" u="none" kern="100" dirty="0">
                          <a:solidFill>
                            <a:schemeClr val="dk1"/>
                          </a:solidFill>
                          <a:effectLst/>
                          <a:latin typeface="+mn-lt"/>
                          <a:ea typeface="+mn-ea"/>
                          <a:cs typeface="+mn-cs"/>
                        </a:rPr>
                        <a:t>20</a:t>
                      </a:r>
                      <a:r>
                        <a:rPr kumimoji="0" lang="zh-CN" sz="1200" u="none" kern="100" dirty="0">
                          <a:solidFill>
                            <a:schemeClr val="dk1"/>
                          </a:solidFill>
                          <a:effectLst/>
                          <a:latin typeface="+mn-lt"/>
                          <a:ea typeface="+mn-ea"/>
                          <a:cs typeface="+mn-cs"/>
                        </a:rPr>
                        <a:t>亿元人民币。</a:t>
                      </a:r>
                    </a:p>
                  </a:txBody>
                  <a:tcPr marL="68575" marR="68575" marT="0" marB="0" anchor="ctr"/>
                </a:tc>
              </a:tr>
              <a:tr h="698293">
                <a:tc>
                  <a:txBody>
                    <a:bodyPr/>
                    <a:lstStyle/>
                    <a:p>
                      <a:pPr algn="ctr">
                        <a:lnSpc>
                          <a:spcPct val="115000"/>
                        </a:lnSpc>
                        <a:spcAft>
                          <a:spcPts val="0"/>
                        </a:spcAft>
                      </a:pPr>
                      <a:r>
                        <a:rPr lang="en-US" sz="1200" kern="100">
                          <a:effectLst/>
                        </a:rPr>
                        <a:t>Facebook </a:t>
                      </a:r>
                      <a:endParaRPr lang="zh-CN" sz="1800" kern="100">
                        <a:effectLst/>
                        <a:latin typeface="Calibri"/>
                        <a:ea typeface="宋体"/>
                        <a:cs typeface="Times New Roman"/>
                      </a:endParaRPr>
                    </a:p>
                  </a:txBody>
                  <a:tcPr marL="68575" marR="68575" marT="0" marB="0" anchor="ctr"/>
                </a:tc>
                <a:tc>
                  <a:txBody>
                    <a:bodyPr/>
                    <a:lstStyle/>
                    <a:p>
                      <a:pPr algn="ctr">
                        <a:lnSpc>
                          <a:spcPct val="115000"/>
                        </a:lnSpc>
                        <a:spcAft>
                          <a:spcPts val="0"/>
                        </a:spcAft>
                      </a:pPr>
                      <a:r>
                        <a:rPr lang="en-US" sz="1200" kern="100">
                          <a:effectLst/>
                        </a:rPr>
                        <a:t>6</a:t>
                      </a:r>
                      <a:r>
                        <a:rPr lang="zh-CN" sz="1200" kern="100">
                          <a:effectLst/>
                        </a:rPr>
                        <a:t>万台</a:t>
                      </a:r>
                      <a:endParaRPr lang="zh-CN" sz="1800" kern="100">
                        <a:effectLst/>
                        <a:latin typeface="Calibri"/>
                        <a:ea typeface="宋体"/>
                        <a:cs typeface="Times New Roman"/>
                      </a:endParaRPr>
                    </a:p>
                  </a:txBody>
                  <a:tcPr marL="68575" marR="68575" marT="0" marB="0" anchor="ctr"/>
                </a:tc>
                <a:tc>
                  <a:txBody>
                    <a:bodyPr/>
                    <a:lstStyle/>
                    <a:p>
                      <a:pPr algn="l">
                        <a:lnSpc>
                          <a:spcPct val="115000"/>
                        </a:lnSpc>
                        <a:spcAft>
                          <a:spcPts val="0"/>
                        </a:spcAft>
                      </a:pPr>
                      <a:r>
                        <a:rPr lang="zh-CN" sz="1200" kern="100" dirty="0">
                          <a:effectLst/>
                        </a:rPr>
                        <a:t>全球拥有</a:t>
                      </a:r>
                      <a:r>
                        <a:rPr lang="en-US" sz="1200" kern="100" dirty="0">
                          <a:effectLst/>
                        </a:rPr>
                        <a:t>8</a:t>
                      </a:r>
                      <a:r>
                        <a:rPr lang="zh-CN" sz="1200" kern="100" dirty="0">
                          <a:effectLst/>
                        </a:rPr>
                        <a:t>亿用户，在俄勒冈州普赖因维尔</a:t>
                      </a:r>
                      <a:r>
                        <a:rPr lang="en-US" sz="1200" kern="100" dirty="0">
                          <a:effectLst/>
                        </a:rPr>
                        <a:t>(Prineville)</a:t>
                      </a:r>
                      <a:r>
                        <a:rPr lang="zh-CN" sz="1200" kern="100" dirty="0">
                          <a:effectLst/>
                        </a:rPr>
                        <a:t>建造的新数据中心投资达</a:t>
                      </a:r>
                      <a:r>
                        <a:rPr lang="en-US" sz="1200" kern="100" dirty="0">
                          <a:effectLst/>
                        </a:rPr>
                        <a:t>2.1</a:t>
                      </a:r>
                      <a:r>
                        <a:rPr lang="zh-CN" sz="1200" kern="100" dirty="0">
                          <a:effectLst/>
                        </a:rPr>
                        <a:t>亿美元，数据中心第一期工程已于</a:t>
                      </a:r>
                      <a:r>
                        <a:rPr lang="en-US" sz="1200" kern="100" dirty="0">
                          <a:effectLst/>
                        </a:rPr>
                        <a:t>2011</a:t>
                      </a:r>
                      <a:r>
                        <a:rPr lang="zh-CN" sz="1200" kern="100" dirty="0">
                          <a:effectLst/>
                        </a:rPr>
                        <a:t>年建设完成，建设面积为</a:t>
                      </a:r>
                      <a:r>
                        <a:rPr lang="en-US" sz="1200" kern="100" dirty="0">
                          <a:effectLst/>
                        </a:rPr>
                        <a:t>30</a:t>
                      </a:r>
                      <a:r>
                        <a:rPr lang="zh-CN" sz="1200" kern="100" dirty="0">
                          <a:effectLst/>
                        </a:rPr>
                        <a:t>万平方英尺</a:t>
                      </a:r>
                      <a:endParaRPr lang="zh-CN" sz="1800" kern="100" dirty="0">
                        <a:effectLst/>
                        <a:latin typeface="Calibri"/>
                        <a:ea typeface="宋体"/>
                        <a:cs typeface="Times New Roman"/>
                      </a:endParaRPr>
                    </a:p>
                  </a:txBody>
                  <a:tcPr marL="68575" marR="68575" marT="0" marB="0" anchor="ctr"/>
                </a:tc>
              </a:tr>
            </a:tbl>
          </a:graphicData>
        </a:graphic>
      </p:graphicFrame>
    </p:spTree>
    <p:extLst>
      <p:ext uri="{BB962C8B-B14F-4D97-AF65-F5344CB8AC3E}">
        <p14:creationId xmlns:p14="http://schemas.microsoft.com/office/powerpoint/2010/main" val="12163373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a:xfrm>
            <a:off x="467544" y="0"/>
            <a:ext cx="7378700" cy="1143000"/>
          </a:xfrm>
          <a:prstGeom prst="rect">
            <a:avLst/>
          </a:prstGeom>
        </p:spPr>
        <p:txBody>
          <a:bodyPr/>
          <a:lstStyle/>
          <a:p>
            <a:pPr algn="l"/>
            <a:r>
              <a:rPr lang="zh-CN" altLang="en-US" sz="3200" b="1" kern="1200" dirty="0" smtClean="0">
                <a:solidFill>
                  <a:srgbClr val="0070C0"/>
                </a:solidFill>
                <a:latin typeface="微软雅黑" pitchFamily="34" charset="-122"/>
                <a:ea typeface="微软雅黑" pitchFamily="34" charset="-122"/>
              </a:rPr>
              <a:t>云计算产业市场</a:t>
            </a:r>
            <a:r>
              <a:rPr lang="zh-CN" altLang="en-US" sz="3200" b="1" kern="1200" dirty="0">
                <a:solidFill>
                  <a:srgbClr val="0070C0"/>
                </a:solidFill>
                <a:latin typeface="微软雅黑" pitchFamily="34" charset="-122"/>
                <a:ea typeface="微软雅黑" pitchFamily="34" charset="-122"/>
              </a:rPr>
              <a:t>前景</a:t>
            </a:r>
          </a:p>
        </p:txBody>
      </p:sp>
      <p:sp>
        <p:nvSpPr>
          <p:cNvPr id="21507" name="内容占位符 2"/>
          <p:cNvSpPr>
            <a:spLocks noGrp="1"/>
          </p:cNvSpPr>
          <p:nvPr>
            <p:ph idx="4294967295"/>
          </p:nvPr>
        </p:nvSpPr>
        <p:spPr>
          <a:xfrm>
            <a:off x="215900" y="1500188"/>
            <a:ext cx="4713288" cy="3500437"/>
          </a:xfrm>
          <a:prstGeom prst="rect">
            <a:avLst/>
          </a:prstGeom>
        </p:spPr>
        <p:txBody>
          <a:bodyPr/>
          <a:lstStyle/>
          <a:p>
            <a:pPr marL="342900" lvl="1" indent="-342900" algn="just" eaLnBrk="1" hangingPunct="1">
              <a:buClr>
                <a:srgbClr val="FF3300"/>
              </a:buClr>
              <a:buSzPct val="85000"/>
              <a:buFont typeface="Wingdings" pitchFamily="2" charset="2"/>
              <a:buChar char="v"/>
              <a:defRPr/>
            </a:pPr>
            <a:r>
              <a:rPr lang="zh-CN" altLang="en-US" sz="2000" smtClean="0">
                <a:effectLst>
                  <a:outerShdw blurRad="38100" dist="38100" dir="2700000" algn="tl">
                    <a:srgbClr val="C0C0C0"/>
                  </a:outerShdw>
                </a:effectLst>
              </a:rPr>
              <a:t>据</a:t>
            </a:r>
            <a:r>
              <a:rPr lang="en-US" sz="2000" smtClean="0">
                <a:effectLst>
                  <a:outerShdw blurRad="38100" dist="38100" dir="2700000" algn="tl">
                    <a:srgbClr val="C0C0C0"/>
                  </a:outerShdw>
                </a:effectLst>
              </a:rPr>
              <a:t>IDC</a:t>
            </a:r>
            <a:r>
              <a:rPr lang="zh-CN" altLang="en-US" sz="2000" smtClean="0">
                <a:effectLst>
                  <a:outerShdw blurRad="38100" dist="38100" dir="2700000" algn="tl">
                    <a:srgbClr val="C0C0C0"/>
                  </a:outerShdw>
                </a:effectLst>
              </a:rPr>
              <a:t>估计和推算，从</a:t>
            </a:r>
            <a:r>
              <a:rPr lang="en-US" sz="2000" smtClean="0">
                <a:effectLst>
                  <a:outerShdw blurRad="38100" dist="38100" dir="2700000" algn="tl">
                    <a:srgbClr val="C0C0C0"/>
                  </a:outerShdw>
                </a:effectLst>
              </a:rPr>
              <a:t>2009</a:t>
            </a:r>
            <a:r>
              <a:rPr lang="zh-CN" altLang="en-US" sz="2000" smtClean="0">
                <a:effectLst>
                  <a:outerShdw blurRad="38100" dist="38100" dir="2700000" algn="tl">
                    <a:srgbClr val="C0C0C0"/>
                  </a:outerShdw>
                </a:effectLst>
              </a:rPr>
              <a:t>年底到</a:t>
            </a:r>
            <a:r>
              <a:rPr lang="en-US" sz="2000" smtClean="0">
                <a:effectLst>
                  <a:outerShdw blurRad="38100" dist="38100" dir="2700000" algn="tl">
                    <a:srgbClr val="C0C0C0"/>
                  </a:outerShdw>
                </a:effectLst>
              </a:rPr>
              <a:t>2015</a:t>
            </a:r>
            <a:r>
              <a:rPr lang="zh-CN" altLang="en-US" sz="2000" smtClean="0">
                <a:effectLst>
                  <a:outerShdw blurRad="38100" dist="38100" dir="2700000" algn="tl">
                    <a:srgbClr val="C0C0C0"/>
                  </a:outerShdw>
                </a:effectLst>
              </a:rPr>
              <a:t>年底，云计算能为全球带来</a:t>
            </a:r>
            <a:r>
              <a:rPr lang="en-US" sz="2000" smtClean="0">
                <a:effectLst>
                  <a:outerShdw blurRad="38100" dist="38100" dir="2700000" algn="tl">
                    <a:srgbClr val="C0C0C0"/>
                  </a:outerShdw>
                </a:effectLst>
              </a:rPr>
              <a:t>12,103</a:t>
            </a:r>
            <a:r>
              <a:rPr lang="zh-CN" altLang="en-US" sz="2000" smtClean="0">
                <a:effectLst>
                  <a:outerShdw blurRad="38100" dist="38100" dir="2700000" algn="tl">
                    <a:srgbClr val="C0C0C0"/>
                  </a:outerShdw>
                </a:effectLst>
              </a:rPr>
              <a:t>亿美元的新业务收入，为中国带来超过</a:t>
            </a:r>
            <a:r>
              <a:rPr lang="en-US" sz="2000" smtClean="0">
                <a:effectLst>
                  <a:outerShdw blurRad="38100" dist="38100" dir="2700000" algn="tl">
                    <a:srgbClr val="C0C0C0"/>
                  </a:outerShdw>
                </a:effectLst>
              </a:rPr>
              <a:t>20,483</a:t>
            </a:r>
            <a:r>
              <a:rPr lang="zh-CN" altLang="en-US" sz="2000" smtClean="0">
                <a:effectLst>
                  <a:outerShdw blurRad="38100" dist="38100" dir="2700000" algn="tl">
                    <a:srgbClr val="C0C0C0"/>
                  </a:outerShdw>
                </a:effectLst>
              </a:rPr>
              <a:t>亿人民币（</a:t>
            </a:r>
            <a:r>
              <a:rPr lang="en-US" sz="2000" smtClean="0">
                <a:effectLst>
                  <a:outerShdw blurRad="38100" dist="38100" dir="2700000" algn="tl">
                    <a:srgbClr val="C0C0C0"/>
                  </a:outerShdw>
                </a:effectLst>
              </a:rPr>
              <a:t>3,012</a:t>
            </a:r>
            <a:r>
              <a:rPr lang="zh-CN" altLang="en-US" sz="2000" smtClean="0">
                <a:effectLst>
                  <a:outerShdw blurRad="38100" dist="38100" dir="2700000" algn="tl">
                    <a:srgbClr val="C0C0C0"/>
                  </a:outerShdw>
                </a:effectLst>
              </a:rPr>
              <a:t>亿美元）的新净业务收入</a:t>
            </a:r>
            <a:endParaRPr lang="en-US" sz="2000" smtClean="0">
              <a:effectLst>
                <a:outerShdw blurRad="38100" dist="38100" dir="2700000" algn="tl">
                  <a:srgbClr val="C0C0C0"/>
                </a:outerShdw>
              </a:effectLst>
            </a:endParaRPr>
          </a:p>
          <a:p>
            <a:pPr marL="342900" lvl="1" indent="-342900" algn="just" eaLnBrk="1" hangingPunct="1">
              <a:buClr>
                <a:srgbClr val="FF3300"/>
              </a:buClr>
              <a:buSzPct val="85000"/>
              <a:buFont typeface="Wingdings" pitchFamily="2" charset="2"/>
              <a:buChar char="v"/>
              <a:defRPr/>
            </a:pPr>
            <a:r>
              <a:rPr lang="zh-CN" altLang="en-US" sz="2000" smtClean="0">
                <a:effectLst>
                  <a:outerShdw blurRad="38100" dist="38100" dir="2700000" algn="tl">
                    <a:srgbClr val="C0C0C0"/>
                  </a:outerShdw>
                </a:effectLst>
              </a:rPr>
              <a:t>服务的创新孵化作用预测，以广东省为例，至</a:t>
            </a:r>
            <a:r>
              <a:rPr lang="en-US" sz="2000" smtClean="0">
                <a:effectLst>
                  <a:outerShdw blurRad="38100" dist="38100" dir="2700000" algn="tl">
                    <a:srgbClr val="C0C0C0"/>
                  </a:outerShdw>
                </a:effectLst>
              </a:rPr>
              <a:t>2015</a:t>
            </a:r>
            <a:r>
              <a:rPr lang="zh-CN" altLang="en-US" sz="2000" smtClean="0">
                <a:effectLst>
                  <a:outerShdw blurRad="38100" dist="38100" dir="2700000" algn="tl">
                    <a:srgbClr val="C0C0C0"/>
                  </a:outerShdw>
                </a:effectLst>
              </a:rPr>
              <a:t>年累计可研制孵化</a:t>
            </a:r>
            <a:r>
              <a:rPr lang="en-US" sz="2000" smtClean="0">
                <a:effectLst>
                  <a:outerShdw blurRad="38100" dist="38100" dir="2700000" algn="tl">
                    <a:srgbClr val="C0C0C0"/>
                  </a:outerShdw>
                </a:effectLst>
              </a:rPr>
              <a:t>3000</a:t>
            </a:r>
            <a:r>
              <a:rPr lang="zh-CN" altLang="en-US" sz="2000" smtClean="0">
                <a:effectLst>
                  <a:outerShdw blurRad="38100" dist="38100" dir="2700000" algn="tl">
                    <a:srgbClr val="C0C0C0"/>
                  </a:outerShdw>
                </a:effectLst>
              </a:rPr>
              <a:t>多个互联网服务，只要其中千分之三的服务能够达到腾讯的规模，就能产生千亿元产值</a:t>
            </a:r>
            <a:endParaRPr lang="en-US" sz="2000" smtClean="0">
              <a:effectLst>
                <a:outerShdw blurRad="38100" dist="38100" dir="2700000" algn="tl">
                  <a:srgbClr val="C0C0C0"/>
                </a:outerShdw>
              </a:effectLst>
            </a:endParaRPr>
          </a:p>
          <a:p>
            <a:pPr eaLnBrk="1" hangingPunct="1">
              <a:lnSpc>
                <a:spcPct val="150000"/>
              </a:lnSpc>
              <a:buClr>
                <a:srgbClr val="FF3300"/>
              </a:buClr>
              <a:buFont typeface="Wingdings" panose="05000000000000000000" pitchFamily="2" charset="2"/>
              <a:buChar char="v"/>
              <a:defRPr/>
            </a:pPr>
            <a:endParaRPr lang="zh-CN" altLang="en-US" smtClean="0">
              <a:effectLst>
                <a:outerShdw blurRad="38100" dist="38100" dir="2700000" algn="tl">
                  <a:srgbClr val="C0C0C0"/>
                </a:outerShdw>
              </a:effectLst>
            </a:endParaRPr>
          </a:p>
        </p:txBody>
      </p:sp>
      <p:graphicFrame>
        <p:nvGraphicFramePr>
          <p:cNvPr id="21508" name="Group 4"/>
          <p:cNvGraphicFramePr>
            <a:graphicFrameLocks noGrp="1"/>
          </p:cNvGraphicFramePr>
          <p:nvPr/>
        </p:nvGraphicFramePr>
        <p:xfrm>
          <a:off x="571500" y="5459413"/>
          <a:ext cx="7786688" cy="1112838"/>
        </p:xfrm>
        <a:graphic>
          <a:graphicData uri="http://schemas.openxmlformats.org/drawingml/2006/table">
            <a:tbl>
              <a:tblPr/>
              <a:tblGrid>
                <a:gridCol w="1298575"/>
                <a:gridCol w="1296988"/>
                <a:gridCol w="1298575"/>
                <a:gridCol w="1296987"/>
                <a:gridCol w="1298575"/>
                <a:gridCol w="1296988"/>
              </a:tblGrid>
              <a:tr h="371475">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600" b="1" i="0" u="none" strike="noStrike" cap="none" normalizeH="0" baseline="0" smtClean="0">
                          <a:ln>
                            <a:noFill/>
                          </a:ln>
                          <a:solidFill>
                            <a:schemeClr val="tx1"/>
                          </a:solidFill>
                          <a:effectLst/>
                          <a:latin typeface="黑体" pitchFamily="49" charset="-122"/>
                          <a:ea typeface="黑体" pitchFamily="49" charset="-122"/>
                        </a:rPr>
                        <a:t>孵化数</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黑体" pitchFamily="49" charset="-122"/>
                          <a:ea typeface="黑体" pitchFamily="49" charset="-122"/>
                        </a:rPr>
                        <a:t>2011</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黑体" pitchFamily="49" charset="-122"/>
                          <a:ea typeface="黑体" pitchFamily="49" charset="-122"/>
                        </a:rPr>
                        <a:t>2012</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黑体" pitchFamily="49" charset="-122"/>
                          <a:ea typeface="黑体" pitchFamily="49" charset="-122"/>
                        </a:rPr>
                        <a:t>2013</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黑体" pitchFamily="49" charset="-122"/>
                          <a:ea typeface="黑体" pitchFamily="49" charset="-122"/>
                        </a:rPr>
                        <a:t>2014</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solidFill>
                            <a:schemeClr val="tx1"/>
                          </a:solidFill>
                          <a:effectLst/>
                          <a:latin typeface="黑体" pitchFamily="49" charset="-122"/>
                          <a:ea typeface="黑体" pitchFamily="49" charset="-122"/>
                        </a:rPr>
                        <a:t>2015</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369888">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600" b="1" i="0" u="none" strike="noStrike" cap="none" normalizeH="0" baseline="0" smtClean="0">
                          <a:ln>
                            <a:noFill/>
                          </a:ln>
                          <a:effectLst/>
                          <a:latin typeface="黑体" pitchFamily="49" charset="-122"/>
                          <a:ea typeface="黑体" pitchFamily="49" charset="-122"/>
                        </a:rPr>
                        <a:t>当年</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effectLst/>
                          <a:latin typeface="黑体" pitchFamily="49" charset="-122"/>
                          <a:ea typeface="黑体" pitchFamily="49" charset="-122"/>
                        </a:rPr>
                        <a:t>100</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effectLst/>
                          <a:latin typeface="黑体" pitchFamily="49" charset="-122"/>
                          <a:ea typeface="黑体" pitchFamily="49" charset="-122"/>
                        </a:rPr>
                        <a:t>200</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effectLst/>
                          <a:latin typeface="黑体" pitchFamily="49" charset="-122"/>
                          <a:ea typeface="黑体" pitchFamily="49" charset="-122"/>
                        </a:rPr>
                        <a:t>400</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effectLst/>
                          <a:latin typeface="黑体" pitchFamily="49" charset="-122"/>
                          <a:ea typeface="黑体" pitchFamily="49" charset="-122"/>
                        </a:rPr>
                        <a:t>800</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effectLst/>
                          <a:latin typeface="黑体" pitchFamily="49" charset="-122"/>
                          <a:ea typeface="黑体" pitchFamily="49" charset="-122"/>
                        </a:rPr>
                        <a:t>1600</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371475">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600" b="1" i="0" u="none" strike="noStrike" cap="none" normalizeH="0" baseline="0" smtClean="0">
                          <a:ln>
                            <a:noFill/>
                          </a:ln>
                          <a:effectLst/>
                          <a:latin typeface="黑体" pitchFamily="49" charset="-122"/>
                          <a:ea typeface="黑体" pitchFamily="49" charset="-122"/>
                        </a:rPr>
                        <a:t>累计</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effectLst/>
                          <a:latin typeface="黑体" pitchFamily="49" charset="-122"/>
                          <a:ea typeface="黑体" pitchFamily="49" charset="-122"/>
                        </a:rPr>
                        <a:t>100</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effectLst/>
                          <a:latin typeface="黑体" pitchFamily="49" charset="-122"/>
                          <a:ea typeface="黑体" pitchFamily="49" charset="-122"/>
                        </a:rPr>
                        <a:t>300</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effectLst/>
                          <a:latin typeface="黑体" pitchFamily="49" charset="-122"/>
                          <a:ea typeface="黑体" pitchFamily="49" charset="-122"/>
                        </a:rPr>
                        <a:t>700</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effectLst/>
                          <a:latin typeface="黑体" pitchFamily="49" charset="-122"/>
                          <a:ea typeface="黑体" pitchFamily="49" charset="-122"/>
                        </a:rPr>
                        <a:t>1500</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pPr>
                      <a:r>
                        <a:rPr kumimoji="0" lang="en-US" sz="1600" b="1" i="0" u="none" strike="noStrike" cap="none" normalizeH="0" baseline="0" smtClean="0">
                          <a:ln>
                            <a:noFill/>
                          </a:ln>
                          <a:effectLst/>
                          <a:latin typeface="黑体" pitchFamily="49" charset="-122"/>
                          <a:ea typeface="黑体" pitchFamily="49" charset="-122"/>
                        </a:rPr>
                        <a:t>3100</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bl>
          </a:graphicData>
        </a:graphic>
      </p:graphicFrame>
      <p:pic>
        <p:nvPicPr>
          <p:cNvPr id="27682" name="图表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688" y="1352550"/>
            <a:ext cx="3883025"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8937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531813" y="1123950"/>
            <a:ext cx="8288337"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
                <a:srgbClr val="C00000"/>
              </a:buClr>
              <a:buFont typeface="Wingdings" panose="05000000000000000000" pitchFamily="2" charset="2"/>
              <a:buChar char="n"/>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截止到</a:t>
            </a:r>
            <a:r>
              <a:rPr lang="en-US" altLang="zh-CN"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2012</a:t>
            </a: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8</a:t>
            </a: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月，国内众多省市、行业都规划、启动、应用了云计算服务。</a:t>
            </a:r>
          </a:p>
          <a:p>
            <a:pPr>
              <a:lnSpc>
                <a:spcPct val="150000"/>
              </a:lnSpc>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北京“祥云”计划</a:t>
            </a:r>
          </a:p>
          <a:p>
            <a:pPr>
              <a:lnSpc>
                <a:spcPct val="150000"/>
              </a:lnSpc>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上海“云海”计划</a:t>
            </a:r>
          </a:p>
          <a:p>
            <a:pPr>
              <a:lnSpc>
                <a:spcPct val="150000"/>
              </a:lnSpc>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深圳“鲲云”计划</a:t>
            </a:r>
          </a:p>
          <a:p>
            <a:pPr>
              <a:lnSpc>
                <a:spcPct val="150000"/>
              </a:lnSpc>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重庆“云端”计划</a:t>
            </a:r>
          </a:p>
          <a:p>
            <a:pPr>
              <a:lnSpc>
                <a:spcPct val="150000"/>
              </a:lnSpc>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宁波“星云”计划、</a:t>
            </a:r>
          </a:p>
          <a:p>
            <a:pPr>
              <a:lnSpc>
                <a:spcPct val="150000"/>
              </a:lnSpc>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无锡“云谷”计划</a:t>
            </a:r>
          </a:p>
          <a:p>
            <a:pPr>
              <a:lnSpc>
                <a:spcPct val="150000"/>
              </a:lnSpc>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苏州“彩云”计划</a:t>
            </a:r>
          </a:p>
          <a:p>
            <a:pPr>
              <a:lnSpc>
                <a:spcPct val="150000"/>
              </a:lnSpc>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哈尔滨“云飞扬”计划</a:t>
            </a:r>
          </a:p>
          <a:p>
            <a:pPr>
              <a:lnSpc>
                <a:spcPct val="150000"/>
              </a:lnSpc>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惠州“惠云”计划</a:t>
            </a:r>
          </a:p>
          <a:p>
            <a:pPr>
              <a:lnSpc>
                <a:spcPct val="150000"/>
              </a:lnSpc>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广州“天云”计划</a:t>
            </a:r>
          </a:p>
          <a:p>
            <a:pPr>
              <a:lnSpc>
                <a:spcPct val="150000"/>
              </a:lnSpc>
              <a:spcBef>
                <a:spcPct val="0"/>
              </a:spcBef>
              <a:buFontTx/>
              <a:buNone/>
            </a:pPr>
            <a:r>
              <a:rPr lang="zh-CN" altLang="en-US"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内蒙古“蓝天白云”计划</a:t>
            </a:r>
          </a:p>
          <a:p>
            <a:pPr>
              <a:lnSpc>
                <a:spcPct val="150000"/>
              </a:lnSpc>
              <a:spcBef>
                <a:spcPct val="0"/>
              </a:spcBef>
              <a:buFontTx/>
              <a:buNone/>
            </a:pPr>
            <a:r>
              <a:rPr lang="en-US" altLang="zh-CN" sz="1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800">
              <a:sym typeface="Times New Roman" panose="02020603050405020304" pitchFamily="18" charset="0"/>
            </a:endParaRPr>
          </a:p>
        </p:txBody>
      </p:sp>
      <p:pic>
        <p:nvPicPr>
          <p:cNvPr id="16387"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679575"/>
            <a:ext cx="5716587" cy="434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标题 1"/>
          <p:cNvSpPr>
            <a:spLocks noChangeArrowheads="1"/>
          </p:cNvSpPr>
          <p:nvPr/>
        </p:nvSpPr>
        <p:spPr bwMode="auto">
          <a:xfrm>
            <a:off x="323528" y="282574"/>
            <a:ext cx="6838950" cy="563563"/>
          </a:xfrm>
          <a:prstGeom prst="rect">
            <a:avLst/>
          </a:prstGeom>
        </p:spPr>
        <p:txBody>
          <a:bodyPr/>
          <a:lstStyle/>
          <a:p>
            <a:r>
              <a:rPr lang="zh-CN" altLang="en-US" sz="2400" b="1" dirty="0">
                <a:solidFill>
                  <a:srgbClr val="0070C0"/>
                </a:solidFill>
                <a:latin typeface="微软雅黑" pitchFamily="34" charset="-122"/>
                <a:ea typeface="微软雅黑" pitchFamily="34" charset="-122"/>
                <a:cs typeface="+mj-cs"/>
                <a:sym typeface="Times New Roman" panose="02020603050405020304" pitchFamily="18" charset="0"/>
              </a:rPr>
              <a:t>云计算在中国</a:t>
            </a:r>
          </a:p>
        </p:txBody>
      </p:sp>
    </p:spTree>
    <p:extLst>
      <p:ext uri="{BB962C8B-B14F-4D97-AF65-F5344CB8AC3E}">
        <p14:creationId xmlns:p14="http://schemas.microsoft.com/office/powerpoint/2010/main" val="106040872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242888" y="74651"/>
            <a:ext cx="8229600" cy="814660"/>
          </a:xfrm>
        </p:spPr>
        <p:txBody>
          <a:bodyPr/>
          <a:lstStyle/>
          <a:p>
            <a:pPr algn="l"/>
            <a:r>
              <a:rPr lang="zh-CN" altLang="en-US" sz="2400" b="1" kern="1200" dirty="0" smtClean="0">
                <a:solidFill>
                  <a:srgbClr val="0070C0"/>
                </a:solidFill>
                <a:latin typeface="微软雅黑" pitchFamily="34" charset="-122"/>
                <a:ea typeface="微软雅黑" pitchFamily="34" charset="-122"/>
              </a:rPr>
              <a:t>中国的云要自己建</a:t>
            </a:r>
            <a:r>
              <a:rPr lang="en-US" altLang="zh-CN" sz="2400" b="1" kern="1200" dirty="0" smtClean="0">
                <a:solidFill>
                  <a:srgbClr val="0070C0"/>
                </a:solidFill>
                <a:latin typeface="微软雅黑" pitchFamily="34" charset="-122"/>
                <a:ea typeface="微软雅黑" pitchFamily="34" charset="-122"/>
              </a:rPr>
              <a:t/>
            </a:r>
            <a:br>
              <a:rPr lang="en-US" altLang="zh-CN" sz="2400" b="1" kern="1200" dirty="0" smtClean="0">
                <a:solidFill>
                  <a:srgbClr val="0070C0"/>
                </a:solidFill>
                <a:latin typeface="微软雅黑" pitchFamily="34" charset="-122"/>
                <a:ea typeface="微软雅黑" pitchFamily="34" charset="-122"/>
              </a:rPr>
            </a:br>
            <a:r>
              <a:rPr lang="zh-CN" altLang="en-US" sz="2400" b="1" kern="1200" dirty="0" smtClean="0">
                <a:solidFill>
                  <a:srgbClr val="0070C0"/>
                </a:solidFill>
                <a:latin typeface="微软雅黑" pitchFamily="34" charset="-122"/>
                <a:ea typeface="微软雅黑" pitchFamily="34" charset="-122"/>
              </a:rPr>
              <a:t>去</a:t>
            </a:r>
            <a:r>
              <a:rPr lang="en-US" altLang="zh-CN" sz="2400" b="1" kern="1200" dirty="0">
                <a:solidFill>
                  <a:srgbClr val="0070C0"/>
                </a:solidFill>
                <a:latin typeface="微软雅黑" pitchFamily="34" charset="-122"/>
                <a:ea typeface="微软雅黑" pitchFamily="34" charset="-122"/>
              </a:rPr>
              <a:t>IOE</a:t>
            </a:r>
            <a:r>
              <a:rPr lang="zh-CN" altLang="en-US" sz="2400" b="1" kern="1200" dirty="0">
                <a:solidFill>
                  <a:srgbClr val="0070C0"/>
                </a:solidFill>
                <a:latin typeface="微软雅黑" pitchFamily="34" charset="-122"/>
                <a:ea typeface="微软雅黑" pitchFamily="34" charset="-122"/>
              </a:rPr>
              <a:t>和八大金刚，及去开源</a:t>
            </a:r>
          </a:p>
        </p:txBody>
      </p:sp>
      <p:pic>
        <p:nvPicPr>
          <p:cNvPr id="3174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545" y="1441450"/>
            <a:ext cx="43815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文本框 4"/>
          <p:cNvSpPr txBox="1">
            <a:spLocks noChangeArrowheads="1"/>
          </p:cNvSpPr>
          <p:nvPr/>
        </p:nvSpPr>
        <p:spPr bwMode="auto">
          <a:xfrm>
            <a:off x="207743" y="4099000"/>
            <a:ext cx="8855075"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1800" dirty="0">
                <a:latin typeface="Arial" panose="020B0604020202020204" pitchFamily="34" charset="0"/>
              </a:rPr>
              <a:t>IOE: IBM ORACLE  EMC2</a:t>
            </a:r>
          </a:p>
          <a:p>
            <a:pPr>
              <a:spcBef>
                <a:spcPct val="0"/>
              </a:spcBef>
              <a:buFontTx/>
              <a:buNone/>
            </a:pPr>
            <a:r>
              <a:rPr lang="zh-CN" altLang="en-US" sz="1800" dirty="0">
                <a:latin typeface="Arial" panose="020B0604020202020204" pitchFamily="34" charset="0"/>
              </a:rPr>
              <a:t>八大金刚：思科、</a:t>
            </a:r>
            <a:r>
              <a:rPr lang="en-US" altLang="zh-CN" sz="1800" dirty="0">
                <a:latin typeface="Arial" panose="020B0604020202020204" pitchFamily="34" charset="0"/>
              </a:rPr>
              <a:t>IBM</a:t>
            </a:r>
            <a:r>
              <a:rPr lang="zh-CN" altLang="en-US" sz="1800" dirty="0">
                <a:latin typeface="Arial" panose="020B0604020202020204" pitchFamily="34" charset="0"/>
              </a:rPr>
              <a:t>、</a:t>
            </a:r>
            <a:r>
              <a:rPr lang="zh-CN" altLang="en-US" sz="1800" u="sng" dirty="0">
                <a:latin typeface="Arial" panose="020B0604020202020204" pitchFamily="34" charset="0"/>
              </a:rPr>
              <a:t>谷歌</a:t>
            </a:r>
            <a:r>
              <a:rPr lang="zh-CN" altLang="en-US" sz="1800" dirty="0">
                <a:latin typeface="Arial" panose="020B0604020202020204" pitchFamily="34" charset="0"/>
              </a:rPr>
              <a:t>、高通、英特尔、苹果、甲骨文、微软</a:t>
            </a:r>
            <a:r>
              <a:rPr lang="en-US" altLang="zh-CN" sz="1800" dirty="0">
                <a:latin typeface="Arial" panose="020B0604020202020204" pitchFamily="34" charset="0"/>
              </a:rPr>
              <a:t>——</a:t>
            </a:r>
            <a:r>
              <a:rPr lang="zh-CN" altLang="en-US" sz="1800" dirty="0">
                <a:latin typeface="Arial" panose="020B0604020202020204" pitchFamily="34" charset="0"/>
              </a:rPr>
              <a:t>美国的“八大金刚”在中国长驱直入，占据政府、海关、邮政、金融、铁路、民航、医疗、军警等关键领域，它们与美国政府、军队保持着紧密的联系，美国情报部门通过它们的设备、软件、网络获取信息，也几乎零门槛。</a:t>
            </a:r>
            <a:endParaRPr lang="en-US" altLang="zh-CN" sz="1800" dirty="0">
              <a:latin typeface="Arial" panose="020B0604020202020204" pitchFamily="34" charset="0"/>
            </a:endParaRPr>
          </a:p>
          <a:p>
            <a:pPr>
              <a:spcBef>
                <a:spcPct val="0"/>
              </a:spcBef>
              <a:buFontTx/>
              <a:buNone/>
            </a:pPr>
            <a:r>
              <a:rPr lang="zh-CN" altLang="en-US" sz="1800" dirty="0">
                <a:latin typeface="Arial" panose="020B0604020202020204" pitchFamily="34" charset="0"/>
              </a:rPr>
              <a:t>开源云社区：</a:t>
            </a:r>
            <a:r>
              <a:rPr lang="en-US" altLang="zh-CN" sz="1800" dirty="0" err="1">
                <a:latin typeface="Arial" panose="020B0604020202020204" pitchFamily="34" charset="0"/>
              </a:rPr>
              <a:t>Opensource</a:t>
            </a:r>
            <a:r>
              <a:rPr lang="en-US" altLang="zh-CN" sz="1800" dirty="0">
                <a:latin typeface="Arial" panose="020B0604020202020204" pitchFamily="34" charset="0"/>
              </a:rPr>
              <a:t>\</a:t>
            </a:r>
            <a:r>
              <a:rPr lang="en-US" altLang="zh-CN" sz="1800" dirty="0" err="1">
                <a:latin typeface="Arial" panose="020B0604020202020204" pitchFamily="34" charset="0"/>
              </a:rPr>
              <a:t>Openstack</a:t>
            </a:r>
            <a:r>
              <a:rPr lang="zh-CN" altLang="en-US" sz="1800" dirty="0">
                <a:latin typeface="Arial" panose="020B0604020202020204" pitchFamily="34" charset="0"/>
              </a:rPr>
              <a:t>非常活跃，应用也较为广泛；检查每一行代码，每一类库是不可能的任务；开源社区的掌握实际还是欧美产业界，并不完全是理想的骑士们；产品过度用开源，服务得不到保障，另也会被开源绑架；一些半开源真品也同样混淆我们的视听。</a:t>
            </a:r>
          </a:p>
        </p:txBody>
      </p:sp>
      <p:sp>
        <p:nvSpPr>
          <p:cNvPr id="31749" name="矩形 5"/>
          <p:cNvSpPr>
            <a:spLocks noChangeArrowheads="1"/>
          </p:cNvSpPr>
          <p:nvPr/>
        </p:nvSpPr>
        <p:spPr bwMode="auto">
          <a:xfrm>
            <a:off x="242888" y="784225"/>
            <a:ext cx="4751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a:latin typeface="Arial" panose="020B0604020202020204" pitchFamily="34" charset="0"/>
              </a:rPr>
              <a:t>美国的</a:t>
            </a:r>
            <a:r>
              <a:rPr lang="en-US" altLang="zh-CN" sz="1800">
                <a:latin typeface="Arial" panose="020B0604020202020204" pitchFamily="34" charset="0"/>
              </a:rPr>
              <a:t>9</a:t>
            </a:r>
            <a:r>
              <a:rPr lang="zh-CN" altLang="en-US" sz="1800">
                <a:latin typeface="Arial" panose="020B0604020202020204" pitchFamily="34" charset="0"/>
              </a:rPr>
              <a:t>家互联网公司在棱镜项目中暴露</a:t>
            </a:r>
            <a:endParaRPr lang="en-US" altLang="zh-CN" sz="1800">
              <a:latin typeface="Arial" panose="020B0604020202020204" pitchFamily="34" charset="0"/>
            </a:endParaRPr>
          </a:p>
        </p:txBody>
      </p:sp>
      <p:pic>
        <p:nvPicPr>
          <p:cNvPr id="31750"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692150"/>
            <a:ext cx="3579812"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0954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6"/>
          <p:cNvSpPr>
            <a:spLocks noChangeArrowheads="1"/>
          </p:cNvSpPr>
          <p:nvPr/>
        </p:nvSpPr>
        <p:spPr bwMode="auto">
          <a:xfrm>
            <a:off x="27146" y="150142"/>
            <a:ext cx="5859651" cy="749300"/>
          </a:xfrm>
          <a:prstGeom prst="rect">
            <a:avLst/>
          </a:prstGeom>
          <a:noFill/>
          <a:ln w="9525">
            <a:noFill/>
            <a:miter lim="800000"/>
            <a:headEnd/>
            <a:tailEnd/>
          </a:ln>
        </p:spPr>
        <p:txBody>
          <a:bodyPr anchor="ctr"/>
          <a:lstStyle/>
          <a:p>
            <a:r>
              <a:rPr lang="zh-CN" altLang="en-US" sz="2800" b="1" dirty="0" smtClean="0">
                <a:solidFill>
                  <a:srgbClr val="0070C0"/>
                </a:solidFill>
                <a:latin typeface="Arial" pitchFamily="34" charset="0"/>
                <a:ea typeface="黑体" pitchFamily="49" charset="-122"/>
              </a:rPr>
              <a:t>云平台的规划：总体技术架构</a:t>
            </a:r>
            <a:endParaRPr lang="zh-CN" altLang="en-US" sz="2800" b="1" dirty="0">
              <a:solidFill>
                <a:srgbClr val="0070C0"/>
              </a:solidFill>
              <a:latin typeface="Arial" pitchFamily="34" charset="0"/>
              <a:ea typeface="黑体" pitchFamily="49" charset="-122"/>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0" y="1857364"/>
            <a:ext cx="7244758" cy="437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59532" y="980728"/>
            <a:ext cx="8424936" cy="830997"/>
          </a:xfrm>
          <a:prstGeom prst="rect">
            <a:avLst/>
          </a:prstGeom>
        </p:spPr>
        <p:txBody>
          <a:bodyPr wrap="square">
            <a:spAutoFit/>
          </a:bodyPr>
          <a:lstStyle/>
          <a:p>
            <a:r>
              <a:rPr lang="en-US" altLang="zh-CN" sz="1600" smtClean="0">
                <a:latin typeface="微软雅黑" pitchFamily="34" charset="-122"/>
                <a:ea typeface="微软雅黑" pitchFamily="34" charset="-122"/>
              </a:rPr>
              <a:t>       </a:t>
            </a:r>
            <a:r>
              <a:rPr lang="zh-CN" altLang="zh-CN" sz="1600" smtClean="0">
                <a:latin typeface="微软雅黑" pitchFamily="34" charset="-122"/>
                <a:ea typeface="微软雅黑" pitchFamily="34" charset="-122"/>
              </a:rPr>
              <a:t>云</a:t>
            </a:r>
            <a:r>
              <a:rPr lang="zh-CN" altLang="zh-CN" sz="1600">
                <a:latin typeface="微软雅黑" pitchFamily="34" charset="-122"/>
                <a:ea typeface="微软雅黑" pitchFamily="34" charset="-122"/>
              </a:rPr>
              <a:t>平台的建设依托于云计算技术，是新型的计算资源利用模式。它将计算任务分布在由数台服务器构成的资源池上，使各种应用系统能够根据需要获取计算能力、存储空间和信息服务。</a:t>
            </a:r>
            <a:endParaRPr lang="zh-CN" altLang="en-US" sz="1600">
              <a:latin typeface="微软雅黑" pitchFamily="34" charset="-122"/>
              <a:ea typeface="微软雅黑" pitchFamily="34" charset="-122"/>
            </a:endParaRPr>
          </a:p>
        </p:txBody>
      </p:sp>
      <p:sp>
        <p:nvSpPr>
          <p:cNvPr id="6" name="TextBox 5"/>
          <p:cNvSpPr txBox="1"/>
          <p:nvPr/>
        </p:nvSpPr>
        <p:spPr>
          <a:xfrm>
            <a:off x="7499987" y="2786058"/>
            <a:ext cx="1752533" cy="1508105"/>
          </a:xfrm>
          <a:prstGeom prst="rect">
            <a:avLst/>
          </a:prstGeom>
          <a:noFill/>
        </p:spPr>
        <p:txBody>
          <a:bodyPr wrap="square" rtlCol="0">
            <a:spAutoFit/>
          </a:bodyPr>
          <a:lstStyle/>
          <a:p>
            <a:r>
              <a:rPr lang="zh-CN" altLang="en-US" sz="2000" b="1" dirty="0" smtClean="0">
                <a:solidFill>
                  <a:srgbClr val="FF0000"/>
                </a:solidFill>
                <a:latin typeface="微软雅黑" pitchFamily="34" charset="-122"/>
                <a:ea typeface="微软雅黑" pitchFamily="34" charset="-122"/>
              </a:rPr>
              <a:t>设计理念：</a:t>
            </a:r>
            <a:endParaRPr lang="en-US" altLang="zh-CN" sz="2000" b="1" dirty="0" smtClean="0">
              <a:solidFill>
                <a:srgbClr val="FF0000"/>
              </a:solidFill>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solidFill>
                  <a:srgbClr val="002060"/>
                </a:solidFill>
                <a:latin typeface="微软雅黑" pitchFamily="34" charset="-122"/>
                <a:ea typeface="微软雅黑" pitchFamily="34" charset="-122"/>
              </a:rPr>
              <a:t>安全是前提</a:t>
            </a:r>
            <a:endParaRPr lang="en-US" altLang="zh-CN" sz="1600" dirty="0" smtClean="0">
              <a:solidFill>
                <a:srgbClr val="002060"/>
              </a:solidFill>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solidFill>
                  <a:srgbClr val="002060"/>
                </a:solidFill>
                <a:latin typeface="微软雅黑" pitchFamily="34" charset="-122"/>
                <a:ea typeface="微软雅黑" pitchFamily="34" charset="-122"/>
              </a:rPr>
              <a:t>应用是核心</a:t>
            </a:r>
            <a:endParaRPr lang="en-US" altLang="zh-CN" sz="1600" dirty="0" smtClean="0">
              <a:solidFill>
                <a:srgbClr val="002060"/>
              </a:solidFill>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solidFill>
                  <a:srgbClr val="002060"/>
                </a:solidFill>
                <a:latin typeface="微软雅黑" pitchFamily="34" charset="-122"/>
                <a:ea typeface="微软雅黑" pitchFamily="34" charset="-122"/>
              </a:rPr>
              <a:t>管控是关键</a:t>
            </a:r>
            <a:endParaRPr lang="en-US" altLang="zh-CN" sz="1600" dirty="0" smtClean="0">
              <a:solidFill>
                <a:srgbClr val="002060"/>
              </a:solidFill>
              <a:latin typeface="微软雅黑" pitchFamily="34" charset="-122"/>
              <a:ea typeface="微软雅黑" pitchFamily="34" charset="-122"/>
            </a:endParaRPr>
          </a:p>
        </p:txBody>
      </p:sp>
      <p:sp>
        <p:nvSpPr>
          <p:cNvPr id="2" name="文本框 1"/>
          <p:cNvSpPr txBox="1"/>
          <p:nvPr/>
        </p:nvSpPr>
        <p:spPr>
          <a:xfrm>
            <a:off x="7656985" y="5291065"/>
            <a:ext cx="1569660" cy="369332"/>
          </a:xfrm>
          <a:prstGeom prst="rect">
            <a:avLst/>
          </a:prstGeom>
          <a:noFill/>
        </p:spPr>
        <p:txBody>
          <a:bodyPr wrap="none" rtlCol="0">
            <a:spAutoFit/>
          </a:bodyPr>
          <a:lstStyle/>
          <a:p>
            <a:r>
              <a:rPr lang="zh-CN" altLang="en-US" dirty="0" smtClean="0"/>
              <a:t>利旧，扩展性</a:t>
            </a:r>
            <a:endParaRPr lang="zh-CN" altLang="en-US" dirty="0"/>
          </a:p>
        </p:txBody>
      </p:sp>
    </p:spTree>
    <p:extLst>
      <p:ext uri="{BB962C8B-B14F-4D97-AF65-F5344CB8AC3E}">
        <p14:creationId xmlns:p14="http://schemas.microsoft.com/office/powerpoint/2010/main" val="7955131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2"/>
          <p:cNvSpPr>
            <a:spLocks noGrp="1"/>
          </p:cNvSpPr>
          <p:nvPr>
            <p:ph type="title"/>
          </p:nvPr>
        </p:nvSpPr>
        <p:spPr>
          <a:xfrm>
            <a:off x="207963" y="155650"/>
            <a:ext cx="9036050" cy="690563"/>
          </a:xfrm>
        </p:spPr>
        <p:txBody>
          <a:bodyPr/>
          <a:lstStyle/>
          <a:p>
            <a:pPr algn="l"/>
            <a:r>
              <a:rPr lang="zh-CN" altLang="en-US" sz="2400" b="1" kern="1200" dirty="0">
                <a:solidFill>
                  <a:srgbClr val="0070C0"/>
                </a:solidFill>
                <a:latin typeface="微软雅黑" pitchFamily="34" charset="-122"/>
                <a:ea typeface="微软雅黑" pitchFamily="34" charset="-122"/>
              </a:rPr>
              <a:t>云操作系统</a:t>
            </a:r>
            <a:r>
              <a:rPr lang="zh-CN" altLang="en-US" sz="2400" b="1" kern="1200" dirty="0" smtClean="0">
                <a:solidFill>
                  <a:srgbClr val="0070C0"/>
                </a:solidFill>
                <a:latin typeface="微软雅黑" pitchFamily="34" charset="-122"/>
                <a:ea typeface="微软雅黑" pitchFamily="34" charset="-122"/>
              </a:rPr>
              <a:t>：整个</a:t>
            </a:r>
            <a:r>
              <a:rPr lang="zh-CN" altLang="en-US" sz="2400" b="1" kern="1200" dirty="0">
                <a:solidFill>
                  <a:srgbClr val="0070C0"/>
                </a:solidFill>
                <a:latin typeface="微软雅黑" pitchFamily="34" charset="-122"/>
                <a:ea typeface="微软雅黑" pitchFamily="34" charset="-122"/>
              </a:rPr>
              <a:t>云平台的管理者</a:t>
            </a:r>
          </a:p>
        </p:txBody>
      </p:sp>
      <p:sp>
        <p:nvSpPr>
          <p:cNvPr id="32771" name="矩形 190"/>
          <p:cNvSpPr>
            <a:spLocks noChangeArrowheads="1"/>
          </p:cNvSpPr>
          <p:nvPr/>
        </p:nvSpPr>
        <p:spPr bwMode="auto">
          <a:xfrm>
            <a:off x="285750" y="812800"/>
            <a:ext cx="8643938" cy="6072188"/>
          </a:xfrm>
          <a:prstGeom prst="rect">
            <a:avLst/>
          </a:prstGeom>
          <a:solidFill>
            <a:schemeClr val="bg1"/>
          </a:solidFill>
          <a:ln w="25400">
            <a:solidFill>
              <a:srgbClr val="395E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72" name="圆角矩形 21"/>
          <p:cNvSpPr>
            <a:spLocks noChangeArrowheads="1"/>
          </p:cNvSpPr>
          <p:nvPr/>
        </p:nvSpPr>
        <p:spPr bwMode="auto">
          <a:xfrm>
            <a:off x="1285875" y="2789238"/>
            <a:ext cx="5072063" cy="1552575"/>
          </a:xfrm>
          <a:prstGeom prst="roundRect">
            <a:avLst>
              <a:gd name="adj" fmla="val 16667"/>
            </a:avLst>
          </a:prstGeom>
          <a:solidFill>
            <a:srgbClr val="CCFAFC"/>
          </a:solidFill>
          <a:ln w="12700">
            <a:solidFill>
              <a:schemeClr val="tx1"/>
            </a:solidFill>
            <a:prstDash val="sysDot"/>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73" name="圆角矩形 72"/>
          <p:cNvSpPr>
            <a:spLocks noChangeArrowheads="1"/>
          </p:cNvSpPr>
          <p:nvPr/>
        </p:nvSpPr>
        <p:spPr bwMode="auto">
          <a:xfrm>
            <a:off x="1330325" y="3506788"/>
            <a:ext cx="1395413" cy="785812"/>
          </a:xfrm>
          <a:prstGeom prst="roundRect">
            <a:avLst>
              <a:gd name="adj" fmla="val 9625"/>
            </a:avLst>
          </a:prstGeom>
          <a:solidFill>
            <a:schemeClr val="bg1"/>
          </a:solidFill>
          <a:ln w="12700">
            <a:solidFill>
              <a:srgbClr val="3F3F3F"/>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74" name="圆角矩形 73"/>
          <p:cNvSpPr>
            <a:spLocks noChangeArrowheads="1"/>
          </p:cNvSpPr>
          <p:nvPr/>
        </p:nvSpPr>
        <p:spPr bwMode="auto">
          <a:xfrm>
            <a:off x="2759075" y="3506788"/>
            <a:ext cx="1752600" cy="785812"/>
          </a:xfrm>
          <a:prstGeom prst="roundRect">
            <a:avLst>
              <a:gd name="adj" fmla="val 9625"/>
            </a:avLst>
          </a:prstGeom>
          <a:solidFill>
            <a:schemeClr val="bg1"/>
          </a:solidFill>
          <a:ln w="12700">
            <a:solidFill>
              <a:srgbClr val="3F3F3F"/>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75" name="圆角矩形 74"/>
          <p:cNvSpPr>
            <a:spLocks noChangeArrowheads="1"/>
          </p:cNvSpPr>
          <p:nvPr/>
        </p:nvSpPr>
        <p:spPr bwMode="auto">
          <a:xfrm>
            <a:off x="4545013" y="3506788"/>
            <a:ext cx="1752600" cy="785812"/>
          </a:xfrm>
          <a:prstGeom prst="roundRect">
            <a:avLst>
              <a:gd name="adj" fmla="val 9625"/>
            </a:avLst>
          </a:prstGeom>
          <a:solidFill>
            <a:schemeClr val="bg1"/>
          </a:solidFill>
          <a:ln w="12700">
            <a:solidFill>
              <a:srgbClr val="3F3F3F"/>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76" name="圆角矩形 134"/>
          <p:cNvSpPr>
            <a:spLocks noChangeArrowheads="1"/>
          </p:cNvSpPr>
          <p:nvPr/>
        </p:nvSpPr>
        <p:spPr bwMode="auto">
          <a:xfrm>
            <a:off x="6429375" y="884238"/>
            <a:ext cx="2428875" cy="5929312"/>
          </a:xfrm>
          <a:prstGeom prst="roundRect">
            <a:avLst>
              <a:gd name="adj" fmla="val 4880"/>
            </a:avLst>
          </a:prstGeom>
          <a:solidFill>
            <a:srgbClr val="FFFFCC"/>
          </a:solidFill>
          <a:ln w="19050">
            <a:solidFill>
              <a:schemeClr val="tx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000000"/>
              </a:solidFill>
              <a:latin typeface="宋体" panose="02010600030101010101" pitchFamily="2" charset="-122"/>
              <a:sym typeface="宋体" panose="02010600030101010101" pitchFamily="2" charset="-122"/>
            </a:endParaRPr>
          </a:p>
        </p:txBody>
      </p:sp>
      <p:sp>
        <p:nvSpPr>
          <p:cNvPr id="32777" name="圆角矩形 133"/>
          <p:cNvSpPr>
            <a:spLocks noChangeArrowheads="1"/>
          </p:cNvSpPr>
          <p:nvPr/>
        </p:nvSpPr>
        <p:spPr bwMode="auto">
          <a:xfrm>
            <a:off x="314325" y="884238"/>
            <a:ext cx="942975" cy="5929312"/>
          </a:xfrm>
          <a:prstGeom prst="roundRect">
            <a:avLst>
              <a:gd name="adj" fmla="val 11102"/>
            </a:avLst>
          </a:prstGeom>
          <a:solidFill>
            <a:srgbClr val="FFFFCC"/>
          </a:solidFill>
          <a:ln w="19050">
            <a:solidFill>
              <a:schemeClr val="tx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000000"/>
              </a:solidFill>
              <a:latin typeface="宋体" panose="02010600030101010101" pitchFamily="2" charset="-122"/>
              <a:sym typeface="宋体" panose="02010600030101010101" pitchFamily="2" charset="-122"/>
            </a:endParaRPr>
          </a:p>
        </p:txBody>
      </p:sp>
      <p:sp>
        <p:nvSpPr>
          <p:cNvPr id="32778" name="圆角矩形 18"/>
          <p:cNvSpPr>
            <a:spLocks noChangeArrowheads="1"/>
          </p:cNvSpPr>
          <p:nvPr/>
        </p:nvSpPr>
        <p:spPr bwMode="auto">
          <a:xfrm>
            <a:off x="1285875" y="1563688"/>
            <a:ext cx="5072063" cy="487362"/>
          </a:xfrm>
          <a:prstGeom prst="roundRect">
            <a:avLst>
              <a:gd name="adj" fmla="val 16667"/>
            </a:avLst>
          </a:prstGeom>
          <a:solidFill>
            <a:srgbClr val="CCFAFC"/>
          </a:solidFill>
          <a:ln w="12700">
            <a:solidFill>
              <a:schemeClr val="tx1"/>
            </a:solidFill>
            <a:prstDash val="sysDot"/>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79" name="圆角矩形 17"/>
          <p:cNvSpPr>
            <a:spLocks noChangeArrowheads="1"/>
          </p:cNvSpPr>
          <p:nvPr/>
        </p:nvSpPr>
        <p:spPr bwMode="auto">
          <a:xfrm>
            <a:off x="1285875" y="884238"/>
            <a:ext cx="5072063" cy="596900"/>
          </a:xfrm>
          <a:prstGeom prst="roundRect">
            <a:avLst>
              <a:gd name="adj" fmla="val 16667"/>
            </a:avLst>
          </a:prstGeom>
          <a:solidFill>
            <a:schemeClr val="bg1"/>
          </a:solidFill>
          <a:ln w="19050">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200">
              <a:solidFill>
                <a:srgbClr val="FFFFFF"/>
              </a:solidFill>
              <a:latin typeface="宋体" panose="02010600030101010101" pitchFamily="2" charset="-122"/>
              <a:sym typeface="宋体" panose="02010600030101010101" pitchFamily="2" charset="-122"/>
            </a:endParaRPr>
          </a:p>
        </p:txBody>
      </p:sp>
      <p:sp>
        <p:nvSpPr>
          <p:cNvPr id="32780" name="圆角矩形 6"/>
          <p:cNvSpPr>
            <a:spLocks noChangeArrowheads="1"/>
          </p:cNvSpPr>
          <p:nvPr/>
        </p:nvSpPr>
        <p:spPr bwMode="auto">
          <a:xfrm>
            <a:off x="1357313" y="1169988"/>
            <a:ext cx="1090612" cy="269875"/>
          </a:xfrm>
          <a:prstGeom prst="roundRect">
            <a:avLst>
              <a:gd name="adj" fmla="val 16667"/>
            </a:avLst>
          </a:prstGeom>
          <a:gradFill rotWithShape="1">
            <a:gsLst>
              <a:gs pos="0">
                <a:srgbClr val="992F2B"/>
              </a:gs>
              <a:gs pos="79999">
                <a:srgbClr val="C93D39"/>
              </a:gs>
              <a:gs pos="100000">
                <a:srgbClr val="CD3A36"/>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900">
                <a:latin typeface="Arial" panose="020B0604020202020204" pitchFamily="34" charset="0"/>
                <a:ea typeface="MS PGothic" panose="020B0600070205080204" pitchFamily="34" charset="-128"/>
              </a:rPr>
              <a:t>气象应用</a:t>
            </a:r>
            <a:endParaRPr lang="zh-CN" altLang="en-US" sz="1400">
              <a:latin typeface="Arial" panose="020B0604020202020204" pitchFamily="34" charset="0"/>
              <a:ea typeface="MS PGothic" panose="020B0600070205080204" pitchFamily="34" charset="-128"/>
            </a:endParaRPr>
          </a:p>
        </p:txBody>
      </p:sp>
      <p:sp>
        <p:nvSpPr>
          <p:cNvPr id="32781" name="圆角矩形 8"/>
          <p:cNvSpPr>
            <a:spLocks noChangeArrowheads="1"/>
          </p:cNvSpPr>
          <p:nvPr/>
        </p:nvSpPr>
        <p:spPr bwMode="auto">
          <a:xfrm>
            <a:off x="2517775" y="1169988"/>
            <a:ext cx="1136650" cy="269875"/>
          </a:xfrm>
          <a:prstGeom prst="roundRect">
            <a:avLst>
              <a:gd name="adj" fmla="val 16667"/>
            </a:avLst>
          </a:prstGeom>
          <a:gradFill rotWithShape="1">
            <a:gsLst>
              <a:gs pos="0">
                <a:srgbClr val="759436"/>
              </a:gs>
              <a:gs pos="79999">
                <a:srgbClr val="9BC247"/>
              </a:gs>
              <a:gs pos="100000">
                <a:srgbClr val="9BC545"/>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位置应用</a:t>
            </a:r>
            <a:endParaRPr lang="zh-CN" altLang="en-US" sz="1800">
              <a:latin typeface="Arial" panose="020B0604020202020204" pitchFamily="34" charset="0"/>
              <a:ea typeface="MS PGothic" panose="020B0600070205080204" pitchFamily="34" charset="-128"/>
            </a:endParaRPr>
          </a:p>
        </p:txBody>
      </p:sp>
      <p:sp>
        <p:nvSpPr>
          <p:cNvPr id="32782" name="圆角矩形 9"/>
          <p:cNvSpPr>
            <a:spLocks noChangeArrowheads="1"/>
          </p:cNvSpPr>
          <p:nvPr/>
        </p:nvSpPr>
        <p:spPr bwMode="auto">
          <a:xfrm>
            <a:off x="3722688" y="1169988"/>
            <a:ext cx="1141412" cy="269875"/>
          </a:xfrm>
          <a:prstGeom prst="roundRect">
            <a:avLst>
              <a:gd name="adj" fmla="val 16667"/>
            </a:avLst>
          </a:prstGeom>
          <a:gradFill rotWithShape="1">
            <a:gsLst>
              <a:gs pos="0">
                <a:srgbClr val="29869F"/>
              </a:gs>
              <a:gs pos="79999">
                <a:srgbClr val="36B0D0"/>
              </a:gs>
              <a:gs pos="100000">
                <a:srgbClr val="33B3D5"/>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GIS</a:t>
            </a: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应用</a:t>
            </a:r>
            <a:endParaRPr lang="zh-CN" altLang="en-US" sz="1800">
              <a:latin typeface="Arial" panose="020B0604020202020204" pitchFamily="34" charset="0"/>
              <a:ea typeface="MS PGothic" panose="020B0600070205080204" pitchFamily="34" charset="-128"/>
            </a:endParaRPr>
          </a:p>
        </p:txBody>
      </p:sp>
      <p:sp>
        <p:nvSpPr>
          <p:cNvPr id="32783" name="圆角矩形 10"/>
          <p:cNvSpPr>
            <a:spLocks noChangeArrowheads="1"/>
          </p:cNvSpPr>
          <p:nvPr/>
        </p:nvSpPr>
        <p:spPr bwMode="auto">
          <a:xfrm>
            <a:off x="4933950" y="1169988"/>
            <a:ext cx="996950" cy="269875"/>
          </a:xfrm>
          <a:prstGeom prst="roundRect">
            <a:avLst>
              <a:gd name="adj" fmla="val 16667"/>
            </a:avLst>
          </a:prstGeom>
          <a:gradFill rotWithShape="1">
            <a:gsLst>
              <a:gs pos="0">
                <a:srgbClr val="C96C1F"/>
              </a:gs>
              <a:gs pos="79999">
                <a:srgbClr val="FF8F33"/>
              </a:gs>
              <a:gs pos="100000">
                <a:srgbClr val="FF8F35"/>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桌面云应用</a:t>
            </a:r>
            <a:endParaRPr lang="zh-CN" altLang="en-US" sz="1800">
              <a:latin typeface="Arial" panose="020B0604020202020204" pitchFamily="34" charset="0"/>
              <a:ea typeface="MS PGothic" panose="020B0600070205080204" pitchFamily="34" charset="-128"/>
            </a:endParaRPr>
          </a:p>
        </p:txBody>
      </p:sp>
      <p:sp>
        <p:nvSpPr>
          <p:cNvPr id="32784" name="圆角矩形 11"/>
          <p:cNvSpPr>
            <a:spLocks noChangeArrowheads="1"/>
          </p:cNvSpPr>
          <p:nvPr/>
        </p:nvSpPr>
        <p:spPr bwMode="auto">
          <a:xfrm>
            <a:off x="6000750" y="1169988"/>
            <a:ext cx="285750" cy="214312"/>
          </a:xfrm>
          <a:prstGeom prst="roundRect">
            <a:avLst>
              <a:gd name="adj" fmla="val 16667"/>
            </a:avLst>
          </a:prstGeom>
          <a:gradFill rotWithShape="1">
            <a:gsLst>
              <a:gs pos="0">
                <a:srgbClr val="D9FDA5"/>
              </a:gs>
              <a:gs pos="34999">
                <a:srgbClr val="E3FEBF"/>
              </a:gs>
              <a:gs pos="100000">
                <a:srgbClr val="F4FEE6"/>
              </a:gs>
            </a:gsLst>
            <a:lin ang="16200000" scaled="1"/>
          </a:gradFill>
          <a:ln w="9525">
            <a:solidFill>
              <a:srgbClr val="9BBB59"/>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800">
              <a:latin typeface="Arial" panose="020B0604020202020204" pitchFamily="34" charset="0"/>
              <a:ea typeface="MS PGothic" panose="020B0600070205080204" pitchFamily="34" charset="-128"/>
            </a:endParaRPr>
          </a:p>
        </p:txBody>
      </p:sp>
      <p:sp>
        <p:nvSpPr>
          <p:cNvPr id="32785" name="圆角矩形 15"/>
          <p:cNvSpPr>
            <a:spLocks noChangeArrowheads="1"/>
          </p:cNvSpPr>
          <p:nvPr/>
        </p:nvSpPr>
        <p:spPr bwMode="auto">
          <a:xfrm>
            <a:off x="4943475" y="1774825"/>
            <a:ext cx="996950" cy="21431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桌面云</a:t>
            </a:r>
            <a:r>
              <a:rPr lang="en-US" altLang="zh-CN"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APP</a:t>
            </a:r>
            <a:endParaRPr lang="zh-CN" altLang="en-US" sz="1800">
              <a:latin typeface="Arial" panose="020B0604020202020204" pitchFamily="34" charset="0"/>
              <a:ea typeface="MS PGothic" panose="020B0600070205080204" pitchFamily="34" charset="-128"/>
            </a:endParaRPr>
          </a:p>
        </p:txBody>
      </p:sp>
      <p:sp>
        <p:nvSpPr>
          <p:cNvPr id="32786" name="圆角矩形 23"/>
          <p:cNvSpPr>
            <a:spLocks noChangeArrowheads="1"/>
          </p:cNvSpPr>
          <p:nvPr/>
        </p:nvSpPr>
        <p:spPr bwMode="auto">
          <a:xfrm>
            <a:off x="1285875" y="6196013"/>
            <a:ext cx="5072063" cy="617537"/>
          </a:xfrm>
          <a:prstGeom prst="roundRect">
            <a:avLst>
              <a:gd name="adj" fmla="val 16667"/>
            </a:avLst>
          </a:prstGeom>
          <a:solidFill>
            <a:schemeClr val="bg1"/>
          </a:solidFill>
          <a:ln w="19050">
            <a:solidFill>
              <a:schemeClr val="tx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87" name="圆角矩形 32"/>
          <p:cNvSpPr>
            <a:spLocks noChangeArrowheads="1"/>
          </p:cNvSpPr>
          <p:nvPr/>
        </p:nvSpPr>
        <p:spPr bwMode="auto">
          <a:xfrm>
            <a:off x="6497638" y="1716088"/>
            <a:ext cx="2286000" cy="668337"/>
          </a:xfrm>
          <a:prstGeom prst="roundRect">
            <a:avLst>
              <a:gd name="adj" fmla="val 16667"/>
            </a:avLst>
          </a:prstGeom>
          <a:solidFill>
            <a:schemeClr val="bg1"/>
          </a:solidFill>
          <a:ln w="9525">
            <a:solidFill>
              <a:srgbClr val="F7964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资源管理子系统</a:t>
            </a:r>
            <a:endParaRPr lang="zh-CN" altLang="en-US" sz="1800">
              <a:latin typeface="Arial" panose="020B0604020202020204" pitchFamily="34" charset="0"/>
              <a:ea typeface="MS PGothic" panose="020B0600070205080204" pitchFamily="34" charset="-128"/>
            </a:endParaRPr>
          </a:p>
        </p:txBody>
      </p:sp>
      <p:sp>
        <p:nvSpPr>
          <p:cNvPr id="32788" name="TextBox 34"/>
          <p:cNvSpPr>
            <a:spLocks noChangeArrowheads="1"/>
          </p:cNvSpPr>
          <p:nvPr/>
        </p:nvSpPr>
        <p:spPr bwMode="auto">
          <a:xfrm>
            <a:off x="3187700" y="1590675"/>
            <a:ext cx="11699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云中间件层</a:t>
            </a:r>
            <a:endParaRPr lang="zh-CN" altLang="en-US" sz="1800">
              <a:latin typeface="Arial" panose="020B0604020202020204" pitchFamily="34" charset="0"/>
              <a:ea typeface="MS PGothic" panose="020B0600070205080204" pitchFamily="34" charset="-128"/>
            </a:endParaRPr>
          </a:p>
        </p:txBody>
      </p:sp>
      <p:sp>
        <p:nvSpPr>
          <p:cNvPr id="32789" name="TextBox 35"/>
          <p:cNvSpPr>
            <a:spLocks noChangeArrowheads="1"/>
          </p:cNvSpPr>
          <p:nvPr/>
        </p:nvSpPr>
        <p:spPr bwMode="auto">
          <a:xfrm>
            <a:off x="3357563" y="893763"/>
            <a:ext cx="857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应用层</a:t>
            </a:r>
            <a:endParaRPr lang="zh-CN" altLang="en-US" sz="1800">
              <a:latin typeface="Arial" panose="020B0604020202020204" pitchFamily="34" charset="0"/>
              <a:ea typeface="MS PGothic" panose="020B0600070205080204" pitchFamily="34" charset="-128"/>
            </a:endParaRPr>
          </a:p>
        </p:txBody>
      </p:sp>
      <p:sp>
        <p:nvSpPr>
          <p:cNvPr id="32790" name="TextBox 42"/>
          <p:cNvSpPr>
            <a:spLocks noChangeArrowheads="1"/>
          </p:cNvSpPr>
          <p:nvPr/>
        </p:nvSpPr>
        <p:spPr bwMode="auto">
          <a:xfrm>
            <a:off x="3224213" y="2852738"/>
            <a:ext cx="1133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资源驱动层</a:t>
            </a:r>
            <a:endParaRPr lang="zh-CN" altLang="en-US" sz="1800">
              <a:latin typeface="Arial" panose="020B0604020202020204" pitchFamily="34" charset="0"/>
              <a:ea typeface="MS PGothic" panose="020B0600070205080204" pitchFamily="34" charset="-128"/>
            </a:endParaRPr>
          </a:p>
        </p:txBody>
      </p:sp>
      <p:sp>
        <p:nvSpPr>
          <p:cNvPr id="32791" name="圆角矩形 43"/>
          <p:cNvSpPr>
            <a:spLocks noChangeArrowheads="1"/>
          </p:cNvSpPr>
          <p:nvPr/>
        </p:nvSpPr>
        <p:spPr bwMode="auto">
          <a:xfrm>
            <a:off x="1368425" y="3787775"/>
            <a:ext cx="642938" cy="21431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Xen</a:t>
            </a: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驱动</a:t>
            </a:r>
            <a:endParaRPr lang="zh-CN" altLang="en-US" sz="1800">
              <a:latin typeface="Arial" panose="020B0604020202020204" pitchFamily="34" charset="0"/>
              <a:ea typeface="MS PGothic" panose="020B0600070205080204" pitchFamily="34" charset="-128"/>
            </a:endParaRPr>
          </a:p>
        </p:txBody>
      </p:sp>
      <p:sp>
        <p:nvSpPr>
          <p:cNvPr id="32792" name="圆角矩形 44"/>
          <p:cNvSpPr>
            <a:spLocks noChangeArrowheads="1"/>
          </p:cNvSpPr>
          <p:nvPr/>
        </p:nvSpPr>
        <p:spPr bwMode="auto">
          <a:xfrm>
            <a:off x="2044700" y="3787775"/>
            <a:ext cx="642938" cy="21431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KVM</a:t>
            </a: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驱动</a:t>
            </a:r>
            <a:endParaRPr lang="zh-CN" altLang="en-US" sz="1800">
              <a:latin typeface="Arial" panose="020B0604020202020204" pitchFamily="34" charset="0"/>
              <a:ea typeface="MS PGothic" panose="020B0600070205080204" pitchFamily="34" charset="-128"/>
            </a:endParaRPr>
          </a:p>
        </p:txBody>
      </p:sp>
      <p:sp>
        <p:nvSpPr>
          <p:cNvPr id="32793" name="圆角矩形 45"/>
          <p:cNvSpPr>
            <a:spLocks noChangeArrowheads="1"/>
          </p:cNvSpPr>
          <p:nvPr/>
        </p:nvSpPr>
        <p:spPr bwMode="auto">
          <a:xfrm>
            <a:off x="1368425" y="4021138"/>
            <a:ext cx="846138" cy="214312"/>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VMware</a:t>
            </a: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驱动</a:t>
            </a:r>
            <a:endParaRPr lang="zh-CN" altLang="en-US" sz="1800">
              <a:latin typeface="Arial" panose="020B0604020202020204" pitchFamily="34" charset="0"/>
              <a:ea typeface="MS PGothic" panose="020B0600070205080204" pitchFamily="34" charset="-128"/>
            </a:endParaRPr>
          </a:p>
        </p:txBody>
      </p:sp>
      <p:sp>
        <p:nvSpPr>
          <p:cNvPr id="32794" name="TextBox 47"/>
          <p:cNvSpPr>
            <a:spLocks noChangeArrowheads="1"/>
          </p:cNvSpPr>
          <p:nvPr/>
        </p:nvSpPr>
        <p:spPr bwMode="auto">
          <a:xfrm>
            <a:off x="1470025" y="3506788"/>
            <a:ext cx="11493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虚拟化驱动集合</a:t>
            </a:r>
            <a:endParaRPr lang="zh-CN" altLang="en-US" sz="1800">
              <a:latin typeface="Arial" panose="020B0604020202020204" pitchFamily="34" charset="0"/>
              <a:ea typeface="MS PGothic" panose="020B0600070205080204" pitchFamily="34" charset="-128"/>
            </a:endParaRPr>
          </a:p>
        </p:txBody>
      </p:sp>
      <p:sp>
        <p:nvSpPr>
          <p:cNvPr id="32795" name="圆角矩形 48"/>
          <p:cNvSpPr>
            <a:spLocks noChangeArrowheads="1"/>
          </p:cNvSpPr>
          <p:nvPr/>
        </p:nvSpPr>
        <p:spPr bwMode="auto">
          <a:xfrm>
            <a:off x="2759075" y="3736975"/>
            <a:ext cx="681038" cy="247650"/>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LocalDisk</a:t>
            </a: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驱动</a:t>
            </a:r>
            <a:endParaRPr lang="zh-CN" altLang="en-US" sz="1800">
              <a:latin typeface="Arial" panose="020B0604020202020204" pitchFamily="34" charset="0"/>
              <a:ea typeface="MS PGothic" panose="020B0600070205080204" pitchFamily="34" charset="-128"/>
            </a:endParaRPr>
          </a:p>
        </p:txBody>
      </p:sp>
      <p:sp>
        <p:nvSpPr>
          <p:cNvPr id="32796" name="圆角矩形 49"/>
          <p:cNvSpPr>
            <a:spLocks noChangeArrowheads="1"/>
          </p:cNvSpPr>
          <p:nvPr/>
        </p:nvSpPr>
        <p:spPr bwMode="auto">
          <a:xfrm>
            <a:off x="3467100" y="3736975"/>
            <a:ext cx="465138" cy="247650"/>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NAS</a:t>
            </a: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驱动</a:t>
            </a:r>
            <a:endParaRPr lang="zh-CN" altLang="en-US" sz="1800">
              <a:latin typeface="Arial" panose="020B0604020202020204" pitchFamily="34" charset="0"/>
              <a:ea typeface="MS PGothic" panose="020B0600070205080204" pitchFamily="34" charset="-128"/>
            </a:endParaRPr>
          </a:p>
        </p:txBody>
      </p:sp>
      <p:sp>
        <p:nvSpPr>
          <p:cNvPr id="32797" name="圆角矩形 50"/>
          <p:cNvSpPr>
            <a:spLocks noChangeArrowheads="1"/>
          </p:cNvSpPr>
          <p:nvPr/>
        </p:nvSpPr>
        <p:spPr bwMode="auto">
          <a:xfrm>
            <a:off x="3970338" y="3736975"/>
            <a:ext cx="533400" cy="247650"/>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IP-SAN</a:t>
            </a:r>
          </a:p>
          <a:p>
            <a:pPr algn="ctr">
              <a:spcBef>
                <a:spcPct val="0"/>
              </a:spcBef>
              <a:buFontTx/>
              <a:buNone/>
            </a:pP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驱动</a:t>
            </a:r>
            <a:endParaRPr lang="zh-CN" altLang="en-US" sz="1800">
              <a:latin typeface="Arial" panose="020B0604020202020204" pitchFamily="34" charset="0"/>
              <a:ea typeface="MS PGothic" panose="020B0600070205080204" pitchFamily="34" charset="-128"/>
            </a:endParaRPr>
          </a:p>
        </p:txBody>
      </p:sp>
      <p:sp>
        <p:nvSpPr>
          <p:cNvPr id="32798" name="TextBox 52"/>
          <p:cNvSpPr>
            <a:spLocks noChangeArrowheads="1"/>
          </p:cNvSpPr>
          <p:nvPr/>
        </p:nvSpPr>
        <p:spPr bwMode="auto">
          <a:xfrm>
            <a:off x="2997200" y="3506788"/>
            <a:ext cx="12922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存储驱动集合</a:t>
            </a:r>
            <a:endParaRPr lang="zh-CN" altLang="en-US" sz="1800">
              <a:latin typeface="Arial" panose="020B0604020202020204" pitchFamily="34" charset="0"/>
              <a:ea typeface="MS PGothic" panose="020B0600070205080204" pitchFamily="34" charset="-128"/>
            </a:endParaRPr>
          </a:p>
        </p:txBody>
      </p:sp>
      <p:sp>
        <p:nvSpPr>
          <p:cNvPr id="32799" name="圆角矩形 53"/>
          <p:cNvSpPr>
            <a:spLocks noChangeArrowheads="1"/>
          </p:cNvSpPr>
          <p:nvPr/>
        </p:nvSpPr>
        <p:spPr bwMode="auto">
          <a:xfrm>
            <a:off x="2797175" y="4025900"/>
            <a:ext cx="533400" cy="24606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FC-SAN</a:t>
            </a: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驱动</a:t>
            </a:r>
            <a:endParaRPr lang="zh-CN" altLang="en-US" sz="1800">
              <a:latin typeface="Arial" panose="020B0604020202020204" pitchFamily="34" charset="0"/>
              <a:ea typeface="MS PGothic" panose="020B0600070205080204" pitchFamily="34" charset="-128"/>
            </a:endParaRPr>
          </a:p>
        </p:txBody>
      </p:sp>
      <p:sp>
        <p:nvSpPr>
          <p:cNvPr id="32800" name="圆角矩形 54"/>
          <p:cNvSpPr>
            <a:spLocks noChangeArrowheads="1"/>
          </p:cNvSpPr>
          <p:nvPr/>
        </p:nvSpPr>
        <p:spPr bwMode="auto">
          <a:xfrm>
            <a:off x="3432175" y="4025900"/>
            <a:ext cx="676275" cy="24606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分布式存储驱动</a:t>
            </a:r>
            <a:endParaRPr lang="zh-CN" altLang="en-US" sz="1800">
              <a:latin typeface="Arial" panose="020B0604020202020204" pitchFamily="34" charset="0"/>
              <a:ea typeface="MS PGothic" panose="020B0600070205080204" pitchFamily="34" charset="-128"/>
            </a:endParaRPr>
          </a:p>
        </p:txBody>
      </p:sp>
      <p:sp>
        <p:nvSpPr>
          <p:cNvPr id="32801" name="圆角矩形 63"/>
          <p:cNvSpPr>
            <a:spLocks noChangeArrowheads="1"/>
          </p:cNvSpPr>
          <p:nvPr/>
        </p:nvSpPr>
        <p:spPr bwMode="auto">
          <a:xfrm>
            <a:off x="4616450" y="3749675"/>
            <a:ext cx="568325" cy="247650"/>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Switch</a:t>
            </a: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驱动</a:t>
            </a:r>
            <a:endParaRPr lang="zh-CN" altLang="en-US" sz="1800">
              <a:latin typeface="Arial" panose="020B0604020202020204" pitchFamily="34" charset="0"/>
              <a:ea typeface="MS PGothic" panose="020B0600070205080204" pitchFamily="34" charset="-128"/>
            </a:endParaRPr>
          </a:p>
        </p:txBody>
      </p:sp>
      <p:sp>
        <p:nvSpPr>
          <p:cNvPr id="32802" name="圆角矩形 64"/>
          <p:cNvSpPr>
            <a:spLocks noChangeArrowheads="1"/>
          </p:cNvSpPr>
          <p:nvPr/>
        </p:nvSpPr>
        <p:spPr bwMode="auto">
          <a:xfrm>
            <a:off x="5189538" y="3749675"/>
            <a:ext cx="593725" cy="247650"/>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Firewall</a:t>
            </a: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驱动</a:t>
            </a:r>
            <a:endParaRPr lang="zh-CN" altLang="en-US" sz="1800">
              <a:latin typeface="Arial" panose="020B0604020202020204" pitchFamily="34" charset="0"/>
              <a:ea typeface="MS PGothic" panose="020B0600070205080204" pitchFamily="34" charset="-128"/>
            </a:endParaRPr>
          </a:p>
        </p:txBody>
      </p:sp>
      <p:sp>
        <p:nvSpPr>
          <p:cNvPr id="32803" name="圆角矩形 65"/>
          <p:cNvSpPr>
            <a:spLocks noChangeArrowheads="1"/>
          </p:cNvSpPr>
          <p:nvPr/>
        </p:nvSpPr>
        <p:spPr bwMode="auto">
          <a:xfrm>
            <a:off x="5834063" y="3749675"/>
            <a:ext cx="428625" cy="247650"/>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LB</a:t>
            </a:r>
            <a:endPar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驱动</a:t>
            </a:r>
            <a:endParaRPr lang="zh-CN" altLang="en-US" sz="1800">
              <a:latin typeface="Arial" panose="020B0604020202020204" pitchFamily="34" charset="0"/>
              <a:ea typeface="MS PGothic" panose="020B0600070205080204" pitchFamily="34" charset="-128"/>
            </a:endParaRPr>
          </a:p>
        </p:txBody>
      </p:sp>
      <p:sp>
        <p:nvSpPr>
          <p:cNvPr id="32804" name="TextBox 67"/>
          <p:cNvSpPr>
            <a:spLocks noChangeArrowheads="1"/>
          </p:cNvSpPr>
          <p:nvPr/>
        </p:nvSpPr>
        <p:spPr bwMode="auto">
          <a:xfrm>
            <a:off x="4737100" y="3506788"/>
            <a:ext cx="13303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网络与外设驱动集合</a:t>
            </a:r>
            <a:endParaRPr lang="zh-CN" altLang="en-US" sz="1800">
              <a:latin typeface="Arial" panose="020B0604020202020204" pitchFamily="34" charset="0"/>
              <a:ea typeface="MS PGothic" panose="020B0600070205080204" pitchFamily="34" charset="-128"/>
            </a:endParaRPr>
          </a:p>
        </p:txBody>
      </p:sp>
      <p:sp>
        <p:nvSpPr>
          <p:cNvPr id="32805" name="圆角矩形 68"/>
          <p:cNvSpPr>
            <a:spLocks noChangeArrowheads="1"/>
          </p:cNvSpPr>
          <p:nvPr/>
        </p:nvSpPr>
        <p:spPr bwMode="auto">
          <a:xfrm>
            <a:off x="4633913" y="4025900"/>
            <a:ext cx="485775" cy="24606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VPN</a:t>
            </a: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驱动</a:t>
            </a:r>
            <a:endParaRPr lang="zh-CN" altLang="en-US" sz="1800">
              <a:latin typeface="Arial" panose="020B0604020202020204" pitchFamily="34" charset="0"/>
              <a:ea typeface="MS PGothic" panose="020B0600070205080204" pitchFamily="34" charset="-128"/>
            </a:endParaRPr>
          </a:p>
        </p:txBody>
      </p:sp>
      <p:sp>
        <p:nvSpPr>
          <p:cNvPr id="32806" name="圆角矩形 69"/>
          <p:cNvSpPr>
            <a:spLocks noChangeArrowheads="1"/>
          </p:cNvSpPr>
          <p:nvPr/>
        </p:nvSpPr>
        <p:spPr bwMode="auto">
          <a:xfrm>
            <a:off x="5189538" y="4025900"/>
            <a:ext cx="615950" cy="24606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监控驱动</a:t>
            </a:r>
            <a:endParaRPr lang="zh-CN" altLang="en-US" sz="1800">
              <a:latin typeface="Arial" panose="020B0604020202020204" pitchFamily="34" charset="0"/>
              <a:ea typeface="MS PGothic" panose="020B0600070205080204" pitchFamily="34" charset="-128"/>
            </a:endParaRPr>
          </a:p>
        </p:txBody>
      </p:sp>
      <p:grpSp>
        <p:nvGrpSpPr>
          <p:cNvPr id="32807" name="组合 3"/>
          <p:cNvGrpSpPr>
            <a:grpSpLocks/>
          </p:cNvGrpSpPr>
          <p:nvPr/>
        </p:nvGrpSpPr>
        <p:grpSpPr bwMode="auto">
          <a:xfrm>
            <a:off x="1285875" y="4451350"/>
            <a:ext cx="5072063" cy="922338"/>
            <a:chOff x="1285875" y="4257675"/>
            <a:chExt cx="5072063" cy="922338"/>
          </a:xfrm>
        </p:grpSpPr>
        <p:sp>
          <p:nvSpPr>
            <p:cNvPr id="32892" name="圆角矩形 22"/>
            <p:cNvSpPr>
              <a:spLocks noChangeArrowheads="1"/>
            </p:cNvSpPr>
            <p:nvPr/>
          </p:nvSpPr>
          <p:spPr bwMode="auto">
            <a:xfrm>
              <a:off x="1285875" y="4257675"/>
              <a:ext cx="5072063" cy="922338"/>
            </a:xfrm>
            <a:prstGeom prst="roundRect">
              <a:avLst>
                <a:gd name="adj" fmla="val 16667"/>
              </a:avLst>
            </a:prstGeom>
            <a:solidFill>
              <a:srgbClr val="E5DFEC"/>
            </a:solidFill>
            <a:ln w="12700">
              <a:solidFill>
                <a:schemeClr val="tx1"/>
              </a:solidFill>
              <a:prstDash val="sysDot"/>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893" name="TextBox 75"/>
            <p:cNvSpPr>
              <a:spLocks noChangeArrowheads="1"/>
            </p:cNvSpPr>
            <p:nvPr/>
          </p:nvSpPr>
          <p:spPr bwMode="auto">
            <a:xfrm>
              <a:off x="3224213" y="4257675"/>
              <a:ext cx="1133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通讯适配层</a:t>
              </a:r>
              <a:endParaRPr lang="zh-CN" altLang="en-US" sz="1800">
                <a:latin typeface="Arial" panose="020B0604020202020204" pitchFamily="34" charset="0"/>
                <a:ea typeface="MS PGothic" panose="020B0600070205080204" pitchFamily="34" charset="-128"/>
              </a:endParaRPr>
            </a:p>
          </p:txBody>
        </p:sp>
        <p:sp>
          <p:nvSpPr>
            <p:cNvPr id="32894" name="圆角矩形 76"/>
            <p:cNvSpPr>
              <a:spLocks noChangeArrowheads="1"/>
            </p:cNvSpPr>
            <p:nvPr/>
          </p:nvSpPr>
          <p:spPr bwMode="auto">
            <a:xfrm>
              <a:off x="1319213" y="4533900"/>
              <a:ext cx="1665287" cy="531813"/>
            </a:xfrm>
            <a:prstGeom prst="roundRect">
              <a:avLst>
                <a:gd name="adj" fmla="val 9625"/>
              </a:avLst>
            </a:prstGeom>
            <a:solidFill>
              <a:schemeClr val="bg1"/>
            </a:solidFill>
            <a:ln w="12700">
              <a:solidFill>
                <a:srgbClr val="3F3F3F"/>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895" name="圆角矩形 77"/>
            <p:cNvSpPr>
              <a:spLocks noChangeArrowheads="1"/>
            </p:cNvSpPr>
            <p:nvPr/>
          </p:nvSpPr>
          <p:spPr bwMode="auto">
            <a:xfrm>
              <a:off x="1357313" y="4743450"/>
              <a:ext cx="461962" cy="252413"/>
            </a:xfrm>
            <a:prstGeom prst="roundRect">
              <a:avLst>
                <a:gd name="adj" fmla="val 16667"/>
              </a:avLst>
            </a:prstGeom>
            <a:gradFill rotWithShape="1">
              <a:gsLst>
                <a:gs pos="0">
                  <a:srgbClr val="C8B3E9"/>
                </a:gs>
                <a:gs pos="34999">
                  <a:srgbClr val="D9CAEE"/>
                </a:gs>
                <a:gs pos="100000">
                  <a:srgbClr val="EFE8FA"/>
                </a:gs>
              </a:gsLst>
              <a:lin ang="16200000" scaled="1"/>
            </a:gradFill>
            <a:ln w="9525">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消息队列</a:t>
              </a:r>
              <a:endParaRPr lang="zh-CN" altLang="en-US" sz="1800">
                <a:latin typeface="Arial" panose="020B0604020202020204" pitchFamily="34" charset="0"/>
                <a:ea typeface="MS PGothic" panose="020B0600070205080204" pitchFamily="34" charset="-128"/>
              </a:endParaRPr>
            </a:p>
          </p:txBody>
        </p:sp>
        <p:sp>
          <p:nvSpPr>
            <p:cNvPr id="32896" name="圆角矩形 78"/>
            <p:cNvSpPr>
              <a:spLocks noChangeArrowheads="1"/>
            </p:cNvSpPr>
            <p:nvPr/>
          </p:nvSpPr>
          <p:spPr bwMode="auto">
            <a:xfrm>
              <a:off x="1844675" y="4743450"/>
              <a:ext cx="520700" cy="252413"/>
            </a:xfrm>
            <a:prstGeom prst="roundRect">
              <a:avLst>
                <a:gd name="adj" fmla="val 16667"/>
              </a:avLst>
            </a:prstGeom>
            <a:gradFill rotWithShape="1">
              <a:gsLst>
                <a:gs pos="0">
                  <a:srgbClr val="C8B3E9"/>
                </a:gs>
                <a:gs pos="34999">
                  <a:srgbClr val="D9CAEE"/>
                </a:gs>
                <a:gs pos="100000">
                  <a:srgbClr val="EFE8FA"/>
                </a:gs>
              </a:gsLst>
              <a:lin ang="16200000" scaled="1"/>
            </a:gradFill>
            <a:ln w="9525">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消息格式转换</a:t>
              </a:r>
              <a:endParaRPr lang="zh-CN" altLang="en-US" sz="1800">
                <a:latin typeface="Arial" panose="020B0604020202020204" pitchFamily="34" charset="0"/>
                <a:ea typeface="MS PGothic" panose="020B0600070205080204" pitchFamily="34" charset="-128"/>
              </a:endParaRPr>
            </a:p>
          </p:txBody>
        </p:sp>
        <p:sp>
          <p:nvSpPr>
            <p:cNvPr id="32897" name="圆角矩形 79"/>
            <p:cNvSpPr>
              <a:spLocks noChangeArrowheads="1"/>
            </p:cNvSpPr>
            <p:nvPr/>
          </p:nvSpPr>
          <p:spPr bwMode="auto">
            <a:xfrm>
              <a:off x="2390775" y="4730750"/>
              <a:ext cx="552450" cy="263525"/>
            </a:xfrm>
            <a:prstGeom prst="roundRect">
              <a:avLst>
                <a:gd name="adj" fmla="val 16667"/>
              </a:avLst>
            </a:prstGeom>
            <a:gradFill rotWithShape="1">
              <a:gsLst>
                <a:gs pos="0">
                  <a:srgbClr val="C8B3E9"/>
                </a:gs>
                <a:gs pos="34999">
                  <a:srgbClr val="D9CAEE"/>
                </a:gs>
                <a:gs pos="100000">
                  <a:srgbClr val="EFE8FA"/>
                </a:gs>
              </a:gsLst>
              <a:lin ang="16200000" scaled="1"/>
            </a:gradFill>
            <a:ln w="9525">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传输协议支持</a:t>
              </a:r>
              <a:endParaRPr lang="zh-CN" altLang="en-US" sz="1800">
                <a:latin typeface="Arial" panose="020B0604020202020204" pitchFamily="34" charset="0"/>
                <a:ea typeface="MS PGothic" panose="020B0600070205080204" pitchFamily="34" charset="-128"/>
              </a:endParaRPr>
            </a:p>
          </p:txBody>
        </p:sp>
        <p:sp>
          <p:nvSpPr>
            <p:cNvPr id="32898" name="TextBox 80"/>
            <p:cNvSpPr>
              <a:spLocks noChangeArrowheads="1"/>
            </p:cNvSpPr>
            <p:nvPr/>
          </p:nvSpPr>
          <p:spPr bwMode="auto">
            <a:xfrm>
              <a:off x="1598613" y="4518025"/>
              <a:ext cx="114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网络通讯</a:t>
              </a:r>
              <a:endParaRPr lang="zh-CN" altLang="en-US" sz="1800">
                <a:latin typeface="Arial" panose="020B0604020202020204" pitchFamily="34" charset="0"/>
                <a:ea typeface="MS PGothic" panose="020B0600070205080204" pitchFamily="34" charset="-128"/>
              </a:endParaRPr>
            </a:p>
          </p:txBody>
        </p:sp>
        <p:sp>
          <p:nvSpPr>
            <p:cNvPr id="32899" name="圆角矩形 98"/>
            <p:cNvSpPr>
              <a:spLocks noChangeArrowheads="1"/>
            </p:cNvSpPr>
            <p:nvPr/>
          </p:nvSpPr>
          <p:spPr bwMode="auto">
            <a:xfrm>
              <a:off x="3021013" y="4533900"/>
              <a:ext cx="1747837" cy="531813"/>
            </a:xfrm>
            <a:prstGeom prst="roundRect">
              <a:avLst>
                <a:gd name="adj" fmla="val 9625"/>
              </a:avLst>
            </a:prstGeom>
            <a:solidFill>
              <a:schemeClr val="bg1"/>
            </a:solidFill>
            <a:ln w="12700">
              <a:solidFill>
                <a:srgbClr val="3F3F3F"/>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900" name="圆角矩形 99"/>
            <p:cNvSpPr>
              <a:spLocks noChangeArrowheads="1"/>
            </p:cNvSpPr>
            <p:nvPr/>
          </p:nvSpPr>
          <p:spPr bwMode="auto">
            <a:xfrm>
              <a:off x="3021013" y="4743450"/>
              <a:ext cx="679450" cy="252413"/>
            </a:xfrm>
            <a:prstGeom prst="roundRect">
              <a:avLst>
                <a:gd name="adj" fmla="val 16667"/>
              </a:avLst>
            </a:prstGeom>
            <a:gradFill rotWithShape="1">
              <a:gsLst>
                <a:gs pos="0">
                  <a:srgbClr val="C8B3E9"/>
                </a:gs>
                <a:gs pos="34999">
                  <a:srgbClr val="D9CAEE"/>
                </a:gs>
                <a:gs pos="100000">
                  <a:srgbClr val="EFE8FA"/>
                </a:gs>
              </a:gsLst>
              <a:lin ang="16200000" scaled="1"/>
            </a:gradFill>
            <a:ln w="9525">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插件生命周期管理</a:t>
              </a:r>
              <a:endParaRPr lang="zh-CN" altLang="en-US" sz="1800">
                <a:latin typeface="Arial" panose="020B0604020202020204" pitchFamily="34" charset="0"/>
                <a:ea typeface="MS PGothic" panose="020B0600070205080204" pitchFamily="34" charset="-128"/>
              </a:endParaRPr>
            </a:p>
          </p:txBody>
        </p:sp>
        <p:sp>
          <p:nvSpPr>
            <p:cNvPr id="32901" name="圆角矩形 100"/>
            <p:cNvSpPr>
              <a:spLocks noChangeArrowheads="1"/>
            </p:cNvSpPr>
            <p:nvPr/>
          </p:nvSpPr>
          <p:spPr bwMode="auto">
            <a:xfrm>
              <a:off x="3714750" y="4743450"/>
              <a:ext cx="444500" cy="252413"/>
            </a:xfrm>
            <a:prstGeom prst="roundRect">
              <a:avLst>
                <a:gd name="adj" fmla="val 16667"/>
              </a:avLst>
            </a:prstGeom>
            <a:gradFill rotWithShape="1">
              <a:gsLst>
                <a:gs pos="0">
                  <a:srgbClr val="C8B3E9"/>
                </a:gs>
                <a:gs pos="34999">
                  <a:srgbClr val="D9CAEE"/>
                </a:gs>
                <a:gs pos="100000">
                  <a:srgbClr val="EFE8FA"/>
                </a:gs>
              </a:gsLst>
              <a:lin ang="16200000" scaled="1"/>
            </a:gradFill>
            <a:ln w="9525">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消息路由</a:t>
              </a:r>
              <a:endParaRPr lang="zh-CN" altLang="en-US" sz="1800">
                <a:latin typeface="Arial" panose="020B0604020202020204" pitchFamily="34" charset="0"/>
                <a:ea typeface="MS PGothic" panose="020B0600070205080204" pitchFamily="34" charset="-128"/>
              </a:endParaRPr>
            </a:p>
          </p:txBody>
        </p:sp>
        <p:sp>
          <p:nvSpPr>
            <p:cNvPr id="32902" name="圆角矩形 101"/>
            <p:cNvSpPr>
              <a:spLocks noChangeArrowheads="1"/>
            </p:cNvSpPr>
            <p:nvPr/>
          </p:nvSpPr>
          <p:spPr bwMode="auto">
            <a:xfrm>
              <a:off x="4173538" y="4730750"/>
              <a:ext cx="552450" cy="263525"/>
            </a:xfrm>
            <a:prstGeom prst="roundRect">
              <a:avLst>
                <a:gd name="adj" fmla="val 16667"/>
              </a:avLst>
            </a:prstGeom>
            <a:gradFill rotWithShape="1">
              <a:gsLst>
                <a:gs pos="0">
                  <a:srgbClr val="C8B3E9"/>
                </a:gs>
                <a:gs pos="34999">
                  <a:srgbClr val="D9CAEE"/>
                </a:gs>
                <a:gs pos="100000">
                  <a:srgbClr val="EFE8FA"/>
                </a:gs>
              </a:gsLst>
              <a:lin ang="16200000" scaled="1"/>
            </a:gradFill>
            <a:ln w="9525">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插件服务定义</a:t>
              </a:r>
              <a:endParaRPr lang="zh-CN" altLang="en-US" sz="1800">
                <a:latin typeface="Arial" panose="020B0604020202020204" pitchFamily="34" charset="0"/>
                <a:ea typeface="MS PGothic" panose="020B0600070205080204" pitchFamily="34" charset="-128"/>
              </a:endParaRPr>
            </a:p>
          </p:txBody>
        </p:sp>
        <p:sp>
          <p:nvSpPr>
            <p:cNvPr id="32903" name="TextBox 102"/>
            <p:cNvSpPr>
              <a:spLocks noChangeArrowheads="1"/>
            </p:cNvSpPr>
            <p:nvPr/>
          </p:nvSpPr>
          <p:spPr bwMode="auto">
            <a:xfrm>
              <a:off x="3357563" y="4518025"/>
              <a:ext cx="114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插件管理</a:t>
              </a:r>
              <a:endParaRPr lang="zh-CN" altLang="en-US" sz="1800">
                <a:latin typeface="Arial" panose="020B0604020202020204" pitchFamily="34" charset="0"/>
                <a:ea typeface="MS PGothic" panose="020B0600070205080204" pitchFamily="34" charset="-128"/>
              </a:endParaRPr>
            </a:p>
          </p:txBody>
        </p:sp>
        <p:sp>
          <p:nvSpPr>
            <p:cNvPr id="32904" name="圆角矩形 103"/>
            <p:cNvSpPr>
              <a:spLocks noChangeArrowheads="1"/>
            </p:cNvSpPr>
            <p:nvPr/>
          </p:nvSpPr>
          <p:spPr bwMode="auto">
            <a:xfrm>
              <a:off x="4784725" y="4533900"/>
              <a:ext cx="1562100" cy="531813"/>
            </a:xfrm>
            <a:prstGeom prst="roundRect">
              <a:avLst>
                <a:gd name="adj" fmla="val 9625"/>
              </a:avLst>
            </a:prstGeom>
            <a:solidFill>
              <a:schemeClr val="bg1"/>
            </a:solidFill>
            <a:ln w="12700">
              <a:solidFill>
                <a:srgbClr val="3F3F3F"/>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905" name="圆角矩形 104"/>
            <p:cNvSpPr>
              <a:spLocks noChangeArrowheads="1"/>
            </p:cNvSpPr>
            <p:nvPr/>
          </p:nvSpPr>
          <p:spPr bwMode="auto">
            <a:xfrm>
              <a:off x="4795838" y="4743450"/>
              <a:ext cx="490537" cy="252413"/>
            </a:xfrm>
            <a:prstGeom prst="roundRect">
              <a:avLst>
                <a:gd name="adj" fmla="val 16667"/>
              </a:avLst>
            </a:prstGeom>
            <a:gradFill rotWithShape="1">
              <a:gsLst>
                <a:gs pos="0">
                  <a:srgbClr val="C8B3E9"/>
                </a:gs>
                <a:gs pos="34999">
                  <a:srgbClr val="D9CAEE"/>
                </a:gs>
                <a:gs pos="100000">
                  <a:srgbClr val="EFE8FA"/>
                </a:gs>
              </a:gsLst>
              <a:lin ang="16200000" scaled="1"/>
            </a:gradFill>
            <a:ln w="9525">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Java</a:t>
              </a:r>
              <a:endParaRPr lang="zh-CN" altLang="en-US" sz="1800">
                <a:latin typeface="Arial" panose="020B0604020202020204" pitchFamily="34" charset="0"/>
                <a:ea typeface="MS PGothic" panose="020B0600070205080204" pitchFamily="34" charset="-128"/>
              </a:endParaRPr>
            </a:p>
          </p:txBody>
        </p:sp>
        <p:sp>
          <p:nvSpPr>
            <p:cNvPr id="32906" name="圆角矩形 105"/>
            <p:cNvSpPr>
              <a:spLocks noChangeArrowheads="1"/>
            </p:cNvSpPr>
            <p:nvPr/>
          </p:nvSpPr>
          <p:spPr bwMode="auto">
            <a:xfrm>
              <a:off x="5311775" y="4743450"/>
              <a:ext cx="436563" cy="252413"/>
            </a:xfrm>
            <a:prstGeom prst="roundRect">
              <a:avLst>
                <a:gd name="adj" fmla="val 16667"/>
              </a:avLst>
            </a:prstGeom>
            <a:gradFill rotWithShape="1">
              <a:gsLst>
                <a:gs pos="0">
                  <a:srgbClr val="C8B3E9"/>
                </a:gs>
                <a:gs pos="34999">
                  <a:srgbClr val="D9CAEE"/>
                </a:gs>
                <a:gs pos="100000">
                  <a:srgbClr val="EFE8FA"/>
                </a:gs>
              </a:gsLst>
              <a:lin ang="16200000" scaled="1"/>
            </a:gradFill>
            <a:ln w="9525">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r>
                <a:rPr lang="en-US" altLang="zh-CN"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800">
                <a:latin typeface="Arial" panose="020B0604020202020204" pitchFamily="34" charset="0"/>
                <a:ea typeface="MS PGothic" panose="020B0600070205080204" pitchFamily="34" charset="-128"/>
              </a:endParaRPr>
            </a:p>
          </p:txBody>
        </p:sp>
        <p:sp>
          <p:nvSpPr>
            <p:cNvPr id="32907" name="圆角矩形 106"/>
            <p:cNvSpPr>
              <a:spLocks noChangeArrowheads="1"/>
            </p:cNvSpPr>
            <p:nvPr/>
          </p:nvSpPr>
          <p:spPr bwMode="auto">
            <a:xfrm>
              <a:off x="5772150" y="4730750"/>
              <a:ext cx="554038" cy="263525"/>
            </a:xfrm>
            <a:prstGeom prst="roundRect">
              <a:avLst>
                <a:gd name="adj" fmla="val 16667"/>
              </a:avLst>
            </a:prstGeom>
            <a:gradFill rotWithShape="1">
              <a:gsLst>
                <a:gs pos="0">
                  <a:srgbClr val="C8B3E9"/>
                </a:gs>
                <a:gs pos="34999">
                  <a:srgbClr val="D9CAEE"/>
                </a:gs>
                <a:gs pos="100000">
                  <a:srgbClr val="EFE8FA"/>
                </a:gs>
              </a:gsLst>
              <a:lin ang="16200000" scaled="1"/>
            </a:gradFill>
            <a:ln w="9525">
              <a:solidFill>
                <a:srgbClr val="8064A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Python...</a:t>
              </a:r>
              <a:endParaRPr lang="zh-CN" altLang="en-US" sz="1800">
                <a:latin typeface="Arial" panose="020B0604020202020204" pitchFamily="34" charset="0"/>
                <a:ea typeface="MS PGothic" panose="020B0600070205080204" pitchFamily="34" charset="-128"/>
              </a:endParaRPr>
            </a:p>
          </p:txBody>
        </p:sp>
        <p:sp>
          <p:nvSpPr>
            <p:cNvPr id="32908" name="TextBox 107"/>
            <p:cNvSpPr>
              <a:spLocks noChangeArrowheads="1"/>
            </p:cNvSpPr>
            <p:nvPr/>
          </p:nvSpPr>
          <p:spPr bwMode="auto">
            <a:xfrm>
              <a:off x="5072063" y="4518025"/>
              <a:ext cx="114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异构语言适配</a:t>
              </a:r>
              <a:endParaRPr lang="zh-CN" altLang="en-US" sz="1800">
                <a:latin typeface="Arial" panose="020B0604020202020204" pitchFamily="34" charset="0"/>
                <a:ea typeface="MS PGothic" panose="020B0600070205080204" pitchFamily="34" charset="-128"/>
              </a:endParaRPr>
            </a:p>
          </p:txBody>
        </p:sp>
      </p:grpSp>
      <p:sp>
        <p:nvSpPr>
          <p:cNvPr id="32808" name="TextBox 119"/>
          <p:cNvSpPr>
            <a:spLocks noChangeArrowheads="1"/>
          </p:cNvSpPr>
          <p:nvPr/>
        </p:nvSpPr>
        <p:spPr bwMode="auto">
          <a:xfrm>
            <a:off x="3648075" y="5487988"/>
            <a:ext cx="19319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其他设备</a:t>
            </a:r>
            <a:r>
              <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OS</a:t>
            </a:r>
            <a:endParaRPr lang="zh-CN" altLang="en-US" sz="1800">
              <a:latin typeface="Arial" panose="020B0604020202020204" pitchFamily="34" charset="0"/>
              <a:ea typeface="MS PGothic" panose="020B0600070205080204" pitchFamily="34" charset="-128"/>
            </a:endParaRPr>
          </a:p>
        </p:txBody>
      </p:sp>
      <p:sp>
        <p:nvSpPr>
          <p:cNvPr id="32809" name="TextBox 128"/>
          <p:cNvSpPr>
            <a:spLocks noChangeArrowheads="1"/>
          </p:cNvSpPr>
          <p:nvPr/>
        </p:nvSpPr>
        <p:spPr bwMode="auto">
          <a:xfrm>
            <a:off x="3214688" y="6175375"/>
            <a:ext cx="11318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200">
                <a:solidFill>
                  <a:srgbClr val="000000"/>
                </a:solidFill>
                <a:latin typeface="Arial" panose="020B0604020202020204" pitchFamily="34" charset="0"/>
                <a:ea typeface="MS PGothic" panose="020B0600070205080204" pitchFamily="34" charset="-128"/>
                <a:sym typeface="宋体" panose="02010600030101010101" pitchFamily="2" charset="-122"/>
              </a:rPr>
              <a:t>硬件</a:t>
            </a:r>
            <a:endParaRPr lang="zh-CN" altLang="en-US" sz="1800">
              <a:latin typeface="Arial" panose="020B0604020202020204" pitchFamily="34" charset="0"/>
              <a:ea typeface="MS PGothic" panose="020B0600070205080204" pitchFamily="34" charset="-128"/>
            </a:endParaRPr>
          </a:p>
        </p:txBody>
      </p:sp>
      <p:sp>
        <p:nvSpPr>
          <p:cNvPr id="32810" name="TextBox 130"/>
          <p:cNvSpPr>
            <a:spLocks noChangeArrowheads="1"/>
          </p:cNvSpPr>
          <p:nvPr/>
        </p:nvSpPr>
        <p:spPr bwMode="auto">
          <a:xfrm>
            <a:off x="357188" y="930275"/>
            <a:ext cx="857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安全体系</a:t>
            </a:r>
            <a:endParaRPr lang="zh-CN" altLang="en-US" sz="1800">
              <a:latin typeface="Arial" panose="020B0604020202020204" pitchFamily="34" charset="0"/>
              <a:ea typeface="MS PGothic" panose="020B0600070205080204" pitchFamily="34" charset="-128"/>
            </a:endParaRPr>
          </a:p>
        </p:txBody>
      </p:sp>
      <p:sp>
        <p:nvSpPr>
          <p:cNvPr id="32811" name="TextBox 135"/>
          <p:cNvSpPr>
            <a:spLocks noChangeArrowheads="1"/>
          </p:cNvSpPr>
          <p:nvPr/>
        </p:nvSpPr>
        <p:spPr bwMode="auto">
          <a:xfrm>
            <a:off x="7178675" y="963613"/>
            <a:ext cx="857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管理体系</a:t>
            </a:r>
            <a:endParaRPr lang="zh-CN" altLang="en-US" sz="1800">
              <a:latin typeface="Arial" panose="020B0604020202020204" pitchFamily="34" charset="0"/>
              <a:ea typeface="MS PGothic" panose="020B0600070205080204" pitchFamily="34" charset="-128"/>
            </a:endParaRPr>
          </a:p>
        </p:txBody>
      </p:sp>
      <p:sp>
        <p:nvSpPr>
          <p:cNvPr id="32812" name="圆角矩形 137"/>
          <p:cNvSpPr>
            <a:spLocks noChangeArrowheads="1"/>
          </p:cNvSpPr>
          <p:nvPr/>
        </p:nvSpPr>
        <p:spPr bwMode="auto">
          <a:xfrm>
            <a:off x="6588125" y="1955800"/>
            <a:ext cx="642938" cy="357188"/>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计算资源管理</a:t>
            </a:r>
            <a:endParaRPr lang="zh-CN" altLang="en-US" sz="1800">
              <a:latin typeface="Arial" panose="020B0604020202020204" pitchFamily="34" charset="0"/>
              <a:ea typeface="MS PGothic" panose="020B0600070205080204" pitchFamily="34" charset="-128"/>
            </a:endParaRPr>
          </a:p>
        </p:txBody>
      </p:sp>
      <p:sp>
        <p:nvSpPr>
          <p:cNvPr id="32813" name="圆角矩形 140"/>
          <p:cNvSpPr>
            <a:spLocks noChangeArrowheads="1"/>
          </p:cNvSpPr>
          <p:nvPr/>
        </p:nvSpPr>
        <p:spPr bwMode="auto">
          <a:xfrm>
            <a:off x="7327900" y="1955800"/>
            <a:ext cx="644525" cy="357188"/>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存储资源管理</a:t>
            </a:r>
            <a:endParaRPr lang="zh-CN" altLang="en-US" sz="1800">
              <a:latin typeface="Arial" panose="020B0604020202020204" pitchFamily="34" charset="0"/>
              <a:ea typeface="MS PGothic" panose="020B0600070205080204" pitchFamily="34" charset="-128"/>
            </a:endParaRPr>
          </a:p>
        </p:txBody>
      </p:sp>
      <p:sp>
        <p:nvSpPr>
          <p:cNvPr id="32814" name="圆角矩形 141"/>
          <p:cNvSpPr>
            <a:spLocks noChangeArrowheads="1"/>
          </p:cNvSpPr>
          <p:nvPr/>
        </p:nvSpPr>
        <p:spPr bwMode="auto">
          <a:xfrm>
            <a:off x="8069263" y="1955800"/>
            <a:ext cx="642937" cy="357188"/>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网络资源管理</a:t>
            </a:r>
            <a:endParaRPr lang="zh-CN" altLang="en-US" sz="1800">
              <a:latin typeface="Arial" panose="020B0604020202020204" pitchFamily="34" charset="0"/>
              <a:ea typeface="MS PGothic" panose="020B0600070205080204" pitchFamily="34" charset="-128"/>
            </a:endParaRPr>
          </a:p>
        </p:txBody>
      </p:sp>
      <p:sp>
        <p:nvSpPr>
          <p:cNvPr id="32815" name="圆角矩形 142"/>
          <p:cNvSpPr>
            <a:spLocks noChangeArrowheads="1"/>
          </p:cNvSpPr>
          <p:nvPr/>
        </p:nvSpPr>
        <p:spPr bwMode="auto">
          <a:xfrm>
            <a:off x="6497638" y="2406650"/>
            <a:ext cx="2286000" cy="549275"/>
          </a:xfrm>
          <a:prstGeom prst="roundRect">
            <a:avLst>
              <a:gd name="adj" fmla="val 16667"/>
            </a:avLst>
          </a:prstGeom>
          <a:solidFill>
            <a:schemeClr val="bg1"/>
          </a:solidFill>
          <a:ln w="9525">
            <a:solidFill>
              <a:srgbClr val="F7964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任务管理子系统</a:t>
            </a:r>
            <a:endParaRPr lang="zh-CN" altLang="en-US" sz="1800">
              <a:latin typeface="Arial" panose="020B0604020202020204" pitchFamily="34" charset="0"/>
              <a:ea typeface="MS PGothic" panose="020B0600070205080204" pitchFamily="34" charset="-128"/>
            </a:endParaRPr>
          </a:p>
        </p:txBody>
      </p:sp>
      <p:sp>
        <p:nvSpPr>
          <p:cNvPr id="32816" name="圆角矩形 143"/>
          <p:cNvSpPr>
            <a:spLocks noChangeArrowheads="1"/>
          </p:cNvSpPr>
          <p:nvPr/>
        </p:nvSpPr>
        <p:spPr bwMode="auto">
          <a:xfrm>
            <a:off x="6588125" y="2646363"/>
            <a:ext cx="642938"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任务过程管理</a:t>
            </a:r>
            <a:endParaRPr lang="zh-CN" altLang="en-US" sz="1800">
              <a:latin typeface="Arial" panose="020B0604020202020204" pitchFamily="34" charset="0"/>
              <a:ea typeface="MS PGothic" panose="020B0600070205080204" pitchFamily="34" charset="-128"/>
            </a:endParaRPr>
          </a:p>
        </p:txBody>
      </p:sp>
      <p:sp>
        <p:nvSpPr>
          <p:cNvPr id="32817" name="圆角矩形 144"/>
          <p:cNvSpPr>
            <a:spLocks noChangeArrowheads="1"/>
          </p:cNvSpPr>
          <p:nvPr/>
        </p:nvSpPr>
        <p:spPr bwMode="auto">
          <a:xfrm>
            <a:off x="7327900" y="2646363"/>
            <a:ext cx="644525"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任务计划管理</a:t>
            </a:r>
            <a:endParaRPr lang="zh-CN" altLang="en-US" sz="1800">
              <a:latin typeface="Arial" panose="020B0604020202020204" pitchFamily="34" charset="0"/>
              <a:ea typeface="MS PGothic" panose="020B0600070205080204" pitchFamily="34" charset="-128"/>
            </a:endParaRPr>
          </a:p>
        </p:txBody>
      </p:sp>
      <p:sp>
        <p:nvSpPr>
          <p:cNvPr id="32818" name="圆角矩形 146"/>
          <p:cNvSpPr>
            <a:spLocks noChangeArrowheads="1"/>
          </p:cNvSpPr>
          <p:nvPr/>
        </p:nvSpPr>
        <p:spPr bwMode="auto">
          <a:xfrm>
            <a:off x="6497638" y="2995613"/>
            <a:ext cx="2286000" cy="571500"/>
          </a:xfrm>
          <a:prstGeom prst="roundRect">
            <a:avLst>
              <a:gd name="adj" fmla="val 16667"/>
            </a:avLst>
          </a:prstGeom>
          <a:solidFill>
            <a:schemeClr val="bg1"/>
          </a:solidFill>
          <a:ln w="9525">
            <a:solidFill>
              <a:srgbClr val="F7964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监控管理子系统</a:t>
            </a:r>
            <a:endParaRPr lang="zh-CN" altLang="en-US" sz="1800">
              <a:latin typeface="Arial" panose="020B0604020202020204" pitchFamily="34" charset="0"/>
              <a:ea typeface="MS PGothic" panose="020B0600070205080204" pitchFamily="34" charset="-128"/>
            </a:endParaRPr>
          </a:p>
        </p:txBody>
      </p:sp>
      <p:sp>
        <p:nvSpPr>
          <p:cNvPr id="32819" name="圆角矩形 147"/>
          <p:cNvSpPr>
            <a:spLocks noChangeArrowheads="1"/>
          </p:cNvSpPr>
          <p:nvPr/>
        </p:nvSpPr>
        <p:spPr bwMode="auto">
          <a:xfrm>
            <a:off x="6588125" y="3235325"/>
            <a:ext cx="642938"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基本监控信息管理</a:t>
            </a:r>
            <a:endParaRPr lang="zh-CN" altLang="en-US" sz="1800">
              <a:latin typeface="Arial" panose="020B0604020202020204" pitchFamily="34" charset="0"/>
              <a:ea typeface="MS PGothic" panose="020B0600070205080204" pitchFamily="34" charset="-128"/>
            </a:endParaRPr>
          </a:p>
        </p:txBody>
      </p:sp>
      <p:sp>
        <p:nvSpPr>
          <p:cNvPr id="32820" name="圆角矩形 148"/>
          <p:cNvSpPr>
            <a:spLocks noChangeArrowheads="1"/>
          </p:cNvSpPr>
          <p:nvPr/>
        </p:nvSpPr>
        <p:spPr bwMode="auto">
          <a:xfrm>
            <a:off x="7327900" y="3235325"/>
            <a:ext cx="644525"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定制监控信息管理</a:t>
            </a:r>
            <a:endParaRPr lang="zh-CN" altLang="en-US" sz="1800">
              <a:latin typeface="Arial" panose="020B0604020202020204" pitchFamily="34" charset="0"/>
              <a:ea typeface="MS PGothic" panose="020B0600070205080204" pitchFamily="34" charset="-128"/>
            </a:endParaRPr>
          </a:p>
        </p:txBody>
      </p:sp>
      <p:sp>
        <p:nvSpPr>
          <p:cNvPr id="32821" name="圆角矩形 149"/>
          <p:cNvSpPr>
            <a:spLocks noChangeArrowheads="1"/>
          </p:cNvSpPr>
          <p:nvPr/>
        </p:nvSpPr>
        <p:spPr bwMode="auto">
          <a:xfrm>
            <a:off x="8069263" y="3235325"/>
            <a:ext cx="642937"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800">
              <a:latin typeface="Arial" panose="020B0604020202020204" pitchFamily="34" charset="0"/>
              <a:ea typeface="MS PGothic" panose="020B0600070205080204" pitchFamily="34" charset="-128"/>
            </a:endParaRPr>
          </a:p>
        </p:txBody>
      </p:sp>
      <p:sp>
        <p:nvSpPr>
          <p:cNvPr id="32822" name="圆角矩形 150"/>
          <p:cNvSpPr>
            <a:spLocks noChangeArrowheads="1"/>
          </p:cNvSpPr>
          <p:nvPr/>
        </p:nvSpPr>
        <p:spPr bwMode="auto">
          <a:xfrm>
            <a:off x="6484938" y="3608388"/>
            <a:ext cx="2297112" cy="565150"/>
          </a:xfrm>
          <a:prstGeom prst="roundRect">
            <a:avLst>
              <a:gd name="adj" fmla="val 16667"/>
            </a:avLst>
          </a:prstGeom>
          <a:solidFill>
            <a:schemeClr val="bg1"/>
          </a:solidFill>
          <a:ln w="9525">
            <a:solidFill>
              <a:srgbClr val="F7964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策略管理子系统</a:t>
            </a:r>
            <a:endParaRPr lang="zh-CN" altLang="en-US" sz="1800">
              <a:latin typeface="Arial" panose="020B0604020202020204" pitchFamily="34" charset="0"/>
              <a:ea typeface="MS PGothic" panose="020B0600070205080204" pitchFamily="34" charset="-128"/>
            </a:endParaRPr>
          </a:p>
        </p:txBody>
      </p:sp>
      <p:sp>
        <p:nvSpPr>
          <p:cNvPr id="32823" name="圆角矩形 151"/>
          <p:cNvSpPr>
            <a:spLocks noChangeArrowheads="1"/>
          </p:cNvSpPr>
          <p:nvPr/>
        </p:nvSpPr>
        <p:spPr bwMode="auto">
          <a:xfrm>
            <a:off x="6484938" y="3843338"/>
            <a:ext cx="550862"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调度策略管理</a:t>
            </a:r>
            <a:endParaRPr lang="zh-CN" altLang="en-US" sz="1800">
              <a:latin typeface="Arial" panose="020B0604020202020204" pitchFamily="34" charset="0"/>
              <a:ea typeface="MS PGothic" panose="020B0600070205080204" pitchFamily="34" charset="-128"/>
            </a:endParaRPr>
          </a:p>
        </p:txBody>
      </p:sp>
      <p:sp>
        <p:nvSpPr>
          <p:cNvPr id="32824" name="圆角矩形 155"/>
          <p:cNvSpPr>
            <a:spLocks noChangeArrowheads="1"/>
          </p:cNvSpPr>
          <p:nvPr/>
        </p:nvSpPr>
        <p:spPr bwMode="auto">
          <a:xfrm>
            <a:off x="7035800" y="3843338"/>
            <a:ext cx="571500"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容错策略管理</a:t>
            </a:r>
            <a:endParaRPr lang="zh-CN" altLang="en-US" sz="1800">
              <a:latin typeface="Arial" panose="020B0604020202020204" pitchFamily="34" charset="0"/>
              <a:ea typeface="MS PGothic" panose="020B0600070205080204" pitchFamily="34" charset="-128"/>
            </a:endParaRPr>
          </a:p>
        </p:txBody>
      </p:sp>
      <p:sp>
        <p:nvSpPr>
          <p:cNvPr id="32825" name="圆角矩形 156"/>
          <p:cNvSpPr>
            <a:spLocks noChangeArrowheads="1"/>
          </p:cNvSpPr>
          <p:nvPr/>
        </p:nvSpPr>
        <p:spPr bwMode="auto">
          <a:xfrm>
            <a:off x="7607300" y="3843338"/>
            <a:ext cx="552450"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节能策略管理</a:t>
            </a:r>
            <a:endParaRPr lang="zh-CN" altLang="en-US" sz="1800">
              <a:latin typeface="Arial" panose="020B0604020202020204" pitchFamily="34" charset="0"/>
              <a:ea typeface="MS PGothic" panose="020B0600070205080204" pitchFamily="34" charset="-128"/>
            </a:endParaRPr>
          </a:p>
        </p:txBody>
      </p:sp>
      <p:sp>
        <p:nvSpPr>
          <p:cNvPr id="32826" name="圆角矩形 157"/>
          <p:cNvSpPr>
            <a:spLocks noChangeArrowheads="1"/>
          </p:cNvSpPr>
          <p:nvPr/>
        </p:nvSpPr>
        <p:spPr bwMode="auto">
          <a:xfrm>
            <a:off x="8159750" y="3843338"/>
            <a:ext cx="622300"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动态迁移策略管理</a:t>
            </a:r>
            <a:endParaRPr lang="zh-CN" altLang="en-US" sz="1800">
              <a:latin typeface="Arial" panose="020B0604020202020204" pitchFamily="34" charset="0"/>
              <a:ea typeface="MS PGothic" panose="020B0600070205080204" pitchFamily="34" charset="-128"/>
            </a:endParaRPr>
          </a:p>
        </p:txBody>
      </p:sp>
      <p:sp>
        <p:nvSpPr>
          <p:cNvPr id="32827" name="圆角矩形 159"/>
          <p:cNvSpPr>
            <a:spLocks noChangeArrowheads="1"/>
          </p:cNvSpPr>
          <p:nvPr/>
        </p:nvSpPr>
        <p:spPr bwMode="auto">
          <a:xfrm>
            <a:off x="6497638" y="4483100"/>
            <a:ext cx="2286000" cy="554038"/>
          </a:xfrm>
          <a:prstGeom prst="roundRect">
            <a:avLst>
              <a:gd name="adj" fmla="val 16667"/>
            </a:avLst>
          </a:prstGeom>
          <a:solidFill>
            <a:schemeClr val="bg1"/>
          </a:solidFill>
          <a:ln w="9525">
            <a:solidFill>
              <a:srgbClr val="F7964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用户管理子系统</a:t>
            </a:r>
            <a:endParaRPr lang="zh-CN" altLang="en-US" sz="1800">
              <a:latin typeface="Arial" panose="020B0604020202020204" pitchFamily="34" charset="0"/>
              <a:ea typeface="MS PGothic" panose="020B0600070205080204" pitchFamily="34" charset="-128"/>
            </a:endParaRPr>
          </a:p>
        </p:txBody>
      </p:sp>
      <p:sp>
        <p:nvSpPr>
          <p:cNvPr id="32828" name="圆角矩形 160"/>
          <p:cNvSpPr>
            <a:spLocks noChangeArrowheads="1"/>
          </p:cNvSpPr>
          <p:nvPr/>
        </p:nvSpPr>
        <p:spPr bwMode="auto">
          <a:xfrm>
            <a:off x="6588125" y="4703763"/>
            <a:ext cx="642938"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用户管理</a:t>
            </a:r>
            <a:endParaRPr lang="zh-CN" altLang="en-US" sz="1800">
              <a:latin typeface="Arial" panose="020B0604020202020204" pitchFamily="34" charset="0"/>
              <a:ea typeface="MS PGothic" panose="020B0600070205080204" pitchFamily="34" charset="-128"/>
            </a:endParaRPr>
          </a:p>
        </p:txBody>
      </p:sp>
      <p:sp>
        <p:nvSpPr>
          <p:cNvPr id="32829" name="圆角矩形 161"/>
          <p:cNvSpPr>
            <a:spLocks noChangeArrowheads="1"/>
          </p:cNvSpPr>
          <p:nvPr/>
        </p:nvSpPr>
        <p:spPr bwMode="auto">
          <a:xfrm>
            <a:off x="7327900" y="4703763"/>
            <a:ext cx="644525"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授权管理</a:t>
            </a:r>
            <a:endParaRPr lang="zh-CN" altLang="en-US" sz="1800">
              <a:latin typeface="Arial" panose="020B0604020202020204" pitchFamily="34" charset="0"/>
              <a:ea typeface="MS PGothic" panose="020B0600070205080204" pitchFamily="34" charset="-128"/>
            </a:endParaRPr>
          </a:p>
        </p:txBody>
      </p:sp>
      <p:sp>
        <p:nvSpPr>
          <p:cNvPr id="32830" name="圆角矩形 162"/>
          <p:cNvSpPr>
            <a:spLocks noChangeArrowheads="1"/>
          </p:cNvSpPr>
          <p:nvPr/>
        </p:nvSpPr>
        <p:spPr bwMode="auto">
          <a:xfrm>
            <a:off x="8069263" y="4703763"/>
            <a:ext cx="642937"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分组管理</a:t>
            </a:r>
            <a:endParaRPr lang="zh-CN" altLang="en-US" sz="1800">
              <a:latin typeface="Arial" panose="020B0604020202020204" pitchFamily="34" charset="0"/>
              <a:ea typeface="MS PGothic" panose="020B0600070205080204" pitchFamily="34" charset="-128"/>
            </a:endParaRPr>
          </a:p>
        </p:txBody>
      </p:sp>
      <p:sp>
        <p:nvSpPr>
          <p:cNvPr id="32831" name="圆角矩形 165"/>
          <p:cNvSpPr>
            <a:spLocks noChangeArrowheads="1"/>
          </p:cNvSpPr>
          <p:nvPr/>
        </p:nvSpPr>
        <p:spPr bwMode="auto">
          <a:xfrm>
            <a:off x="6497638" y="5295900"/>
            <a:ext cx="2297112" cy="803275"/>
          </a:xfrm>
          <a:prstGeom prst="roundRect">
            <a:avLst>
              <a:gd name="adj" fmla="val 16667"/>
            </a:avLst>
          </a:prstGeom>
          <a:solidFill>
            <a:schemeClr val="bg1"/>
          </a:solidFill>
          <a:ln w="9525">
            <a:solidFill>
              <a:srgbClr val="F7964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OS</a:t>
            </a: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管理集合</a:t>
            </a:r>
            <a:endParaRPr lang="zh-CN" altLang="en-US" sz="1800">
              <a:latin typeface="Arial" panose="020B0604020202020204" pitchFamily="34" charset="0"/>
              <a:ea typeface="MS PGothic" panose="020B0600070205080204" pitchFamily="34" charset="-128"/>
            </a:endParaRPr>
          </a:p>
        </p:txBody>
      </p:sp>
      <p:sp>
        <p:nvSpPr>
          <p:cNvPr id="32832" name="圆角矩形 166"/>
          <p:cNvSpPr>
            <a:spLocks noChangeArrowheads="1"/>
          </p:cNvSpPr>
          <p:nvPr/>
        </p:nvSpPr>
        <p:spPr bwMode="auto">
          <a:xfrm>
            <a:off x="6516688" y="5532438"/>
            <a:ext cx="1000125" cy="166687"/>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单机</a:t>
            </a:r>
            <a:r>
              <a:rPr lang="en-US" altLang="zh-CN"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OS</a:t>
            </a: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管理</a:t>
            </a:r>
            <a:endParaRPr lang="zh-CN" altLang="en-US" sz="1800">
              <a:latin typeface="Arial" panose="020B0604020202020204" pitchFamily="34" charset="0"/>
              <a:ea typeface="MS PGothic" panose="020B0600070205080204" pitchFamily="34" charset="-128"/>
            </a:endParaRPr>
          </a:p>
        </p:txBody>
      </p:sp>
      <p:sp>
        <p:nvSpPr>
          <p:cNvPr id="32833" name="圆角矩形 167"/>
          <p:cNvSpPr>
            <a:spLocks noChangeArrowheads="1"/>
          </p:cNvSpPr>
          <p:nvPr/>
        </p:nvSpPr>
        <p:spPr bwMode="auto">
          <a:xfrm>
            <a:off x="7658100" y="5718175"/>
            <a:ext cx="1058863" cy="153988"/>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存储</a:t>
            </a:r>
            <a:r>
              <a:rPr lang="en-US" altLang="zh-CN"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OS</a:t>
            </a: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管理</a:t>
            </a:r>
            <a:endParaRPr lang="zh-CN" altLang="en-US" sz="1800">
              <a:latin typeface="Arial" panose="020B0604020202020204" pitchFamily="34" charset="0"/>
              <a:ea typeface="MS PGothic" panose="020B0600070205080204" pitchFamily="34" charset="-128"/>
            </a:endParaRPr>
          </a:p>
        </p:txBody>
      </p:sp>
      <p:sp>
        <p:nvSpPr>
          <p:cNvPr id="32834" name="圆角矩形 168"/>
          <p:cNvSpPr>
            <a:spLocks noChangeArrowheads="1"/>
          </p:cNvSpPr>
          <p:nvPr/>
        </p:nvSpPr>
        <p:spPr bwMode="auto">
          <a:xfrm>
            <a:off x="6516688" y="5718175"/>
            <a:ext cx="1087437" cy="150813"/>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交换机</a:t>
            </a:r>
            <a:r>
              <a:rPr lang="en-US" altLang="zh-CN"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OS</a:t>
            </a: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管理</a:t>
            </a:r>
            <a:endParaRPr lang="zh-CN" altLang="en-US" sz="1800">
              <a:latin typeface="Arial" panose="020B0604020202020204" pitchFamily="34" charset="0"/>
              <a:ea typeface="MS PGothic" panose="020B0600070205080204" pitchFamily="34" charset="-128"/>
            </a:endParaRPr>
          </a:p>
        </p:txBody>
      </p:sp>
      <p:sp>
        <p:nvSpPr>
          <p:cNvPr id="32835" name="圆角矩形 169"/>
          <p:cNvSpPr>
            <a:spLocks noChangeArrowheads="1"/>
          </p:cNvSpPr>
          <p:nvPr/>
        </p:nvSpPr>
        <p:spPr bwMode="auto">
          <a:xfrm>
            <a:off x="7620000" y="5532438"/>
            <a:ext cx="1092200" cy="166687"/>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防火墙</a:t>
            </a:r>
            <a:r>
              <a:rPr lang="en-US" altLang="zh-CN"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OS</a:t>
            </a: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管理</a:t>
            </a:r>
            <a:endParaRPr lang="zh-CN" altLang="en-US" sz="1800">
              <a:latin typeface="Arial" panose="020B0604020202020204" pitchFamily="34" charset="0"/>
              <a:ea typeface="MS PGothic" panose="020B0600070205080204" pitchFamily="34" charset="-128"/>
            </a:endParaRPr>
          </a:p>
        </p:txBody>
      </p:sp>
      <p:sp>
        <p:nvSpPr>
          <p:cNvPr id="32836" name="圆角矩形 175"/>
          <p:cNvSpPr>
            <a:spLocks noChangeArrowheads="1"/>
          </p:cNvSpPr>
          <p:nvPr/>
        </p:nvSpPr>
        <p:spPr bwMode="auto">
          <a:xfrm>
            <a:off x="6497638" y="6170613"/>
            <a:ext cx="2297112" cy="565150"/>
          </a:xfrm>
          <a:prstGeom prst="roundRect">
            <a:avLst>
              <a:gd name="adj" fmla="val 16667"/>
            </a:avLst>
          </a:prstGeom>
          <a:solidFill>
            <a:schemeClr val="bg1"/>
          </a:solidFill>
          <a:ln w="9525">
            <a:solidFill>
              <a:srgbClr val="F7964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硬件管理集合</a:t>
            </a:r>
            <a:endParaRPr lang="zh-CN" altLang="en-US" sz="1800">
              <a:latin typeface="Arial" panose="020B0604020202020204" pitchFamily="34" charset="0"/>
              <a:ea typeface="MS PGothic" panose="020B0600070205080204" pitchFamily="34" charset="-128"/>
            </a:endParaRPr>
          </a:p>
        </p:txBody>
      </p:sp>
      <p:sp>
        <p:nvSpPr>
          <p:cNvPr id="32837" name="圆角矩形 176"/>
          <p:cNvSpPr>
            <a:spLocks noChangeArrowheads="1"/>
          </p:cNvSpPr>
          <p:nvPr/>
        </p:nvSpPr>
        <p:spPr bwMode="auto">
          <a:xfrm>
            <a:off x="6497638" y="6405563"/>
            <a:ext cx="657225"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服务器兼容管理</a:t>
            </a:r>
            <a:endParaRPr lang="zh-CN" altLang="en-US" sz="1800">
              <a:latin typeface="Arial" panose="020B0604020202020204" pitchFamily="34" charset="0"/>
              <a:ea typeface="MS PGothic" panose="020B0600070205080204" pitchFamily="34" charset="-128"/>
            </a:endParaRPr>
          </a:p>
        </p:txBody>
      </p:sp>
      <p:sp>
        <p:nvSpPr>
          <p:cNvPr id="32838" name="圆角矩形 177"/>
          <p:cNvSpPr>
            <a:spLocks noChangeArrowheads="1"/>
          </p:cNvSpPr>
          <p:nvPr/>
        </p:nvSpPr>
        <p:spPr bwMode="auto">
          <a:xfrm>
            <a:off x="7177088" y="6405563"/>
            <a:ext cx="684212"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存储设备兼容管理</a:t>
            </a:r>
            <a:endParaRPr lang="zh-CN" altLang="en-US" sz="1800">
              <a:latin typeface="Arial" panose="020B0604020202020204" pitchFamily="34" charset="0"/>
              <a:ea typeface="MS PGothic" panose="020B0600070205080204" pitchFamily="34" charset="-128"/>
            </a:endParaRPr>
          </a:p>
        </p:txBody>
      </p:sp>
      <p:sp>
        <p:nvSpPr>
          <p:cNvPr id="32839" name="圆角矩形 178"/>
          <p:cNvSpPr>
            <a:spLocks noChangeArrowheads="1"/>
          </p:cNvSpPr>
          <p:nvPr/>
        </p:nvSpPr>
        <p:spPr bwMode="auto">
          <a:xfrm>
            <a:off x="7883525" y="6405563"/>
            <a:ext cx="658813"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网络设备兼容管理</a:t>
            </a:r>
            <a:endParaRPr lang="zh-CN" altLang="en-US" sz="1800">
              <a:latin typeface="Arial" panose="020B0604020202020204" pitchFamily="34" charset="0"/>
              <a:ea typeface="MS PGothic" panose="020B0600070205080204" pitchFamily="34" charset="-128"/>
            </a:endParaRPr>
          </a:p>
        </p:txBody>
      </p:sp>
      <p:sp>
        <p:nvSpPr>
          <p:cNvPr id="32840" name="圆角矩形 179"/>
          <p:cNvSpPr>
            <a:spLocks noChangeArrowheads="1"/>
          </p:cNvSpPr>
          <p:nvPr/>
        </p:nvSpPr>
        <p:spPr bwMode="auto">
          <a:xfrm>
            <a:off x="8564563" y="6405563"/>
            <a:ext cx="230187" cy="285750"/>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800">
              <a:latin typeface="Arial" panose="020B0604020202020204" pitchFamily="34" charset="0"/>
              <a:ea typeface="MS PGothic" panose="020B0600070205080204" pitchFamily="34" charset="-128"/>
            </a:endParaRPr>
          </a:p>
        </p:txBody>
      </p:sp>
      <p:sp>
        <p:nvSpPr>
          <p:cNvPr id="32841" name="圆角矩形 180"/>
          <p:cNvSpPr>
            <a:spLocks noChangeArrowheads="1"/>
          </p:cNvSpPr>
          <p:nvPr/>
        </p:nvSpPr>
        <p:spPr bwMode="auto">
          <a:xfrm>
            <a:off x="6516688" y="5922963"/>
            <a:ext cx="1409700" cy="147637"/>
          </a:xfrm>
          <a:prstGeom prst="roundRect">
            <a:avLst>
              <a:gd name="adj" fmla="val 16667"/>
            </a:avLst>
          </a:prstGeom>
          <a:gradFill rotWithShape="1">
            <a:gsLst>
              <a:gs pos="0">
                <a:srgbClr val="FFA5A3"/>
              </a:gs>
              <a:gs pos="34999">
                <a:srgbClr val="FFBEBE"/>
              </a:gs>
              <a:gs pos="100000">
                <a:srgbClr val="FFE6E6"/>
              </a:gs>
            </a:gsLst>
            <a:lin ang="16200000" scaled="1"/>
          </a:gradFill>
          <a:ln w="9525">
            <a:solidFill>
              <a:schemeClr val="accent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负载均衡</a:t>
            </a:r>
            <a:r>
              <a:rPr lang="en-US" altLang="zh-CN"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OS</a:t>
            </a:r>
            <a:r>
              <a:rPr lang="zh-CN" altLang="en-US" sz="8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管理</a:t>
            </a:r>
            <a:endParaRPr lang="zh-CN" altLang="en-US" sz="1800">
              <a:latin typeface="Arial" panose="020B0604020202020204" pitchFamily="34" charset="0"/>
              <a:ea typeface="MS PGothic" panose="020B0600070205080204" pitchFamily="34" charset="-128"/>
            </a:endParaRPr>
          </a:p>
        </p:txBody>
      </p:sp>
      <p:pic>
        <p:nvPicPr>
          <p:cNvPr id="328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6507163"/>
            <a:ext cx="8683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3" name="Picture 6" descr="E:\产品宣传\产品元素\WS-C3560-48TS-S_leftp.jpg"/>
          <p:cNvPicPr>
            <a:picLocks noChangeAspect="1" noChangeArrowheads="1"/>
          </p:cNvPicPr>
          <p:nvPr/>
        </p:nvPicPr>
        <p:blipFill>
          <a:blip r:embed="rId4">
            <a:extLst>
              <a:ext uri="{28A0092B-C50C-407E-A947-70E740481C1C}">
                <a14:useLocalDpi xmlns:a14="http://schemas.microsoft.com/office/drawing/2010/main" val="0"/>
              </a:ext>
            </a:extLst>
          </a:blip>
          <a:srcRect t="28796" b="38216"/>
          <a:stretch>
            <a:fillRect/>
          </a:stretch>
        </p:blipFill>
        <p:spPr bwMode="auto">
          <a:xfrm>
            <a:off x="1357313" y="6462713"/>
            <a:ext cx="788987"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4" name="Picture 7" descr="E:\产品宣传\服务器组.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5975" y="6376988"/>
            <a:ext cx="803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5"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57875" y="6256338"/>
            <a:ext cx="2857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4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8163" y="6376988"/>
            <a:ext cx="12715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847" name="组合 4"/>
          <p:cNvGrpSpPr>
            <a:grpSpLocks/>
          </p:cNvGrpSpPr>
          <p:nvPr/>
        </p:nvGrpSpPr>
        <p:grpSpPr bwMode="auto">
          <a:xfrm>
            <a:off x="342900" y="1174750"/>
            <a:ext cx="887413" cy="1308100"/>
            <a:chOff x="343482" y="575858"/>
            <a:chExt cx="886429" cy="1307509"/>
          </a:xfrm>
        </p:grpSpPr>
        <p:sp>
          <p:nvSpPr>
            <p:cNvPr id="32887" name="圆角矩形 26"/>
            <p:cNvSpPr>
              <a:spLocks noChangeArrowheads="1"/>
            </p:cNvSpPr>
            <p:nvPr/>
          </p:nvSpPr>
          <p:spPr bwMode="auto">
            <a:xfrm>
              <a:off x="343482" y="575858"/>
              <a:ext cx="886429" cy="1307509"/>
            </a:xfrm>
            <a:prstGeom prst="roundRect">
              <a:avLst>
                <a:gd name="adj" fmla="val 16667"/>
              </a:avLst>
            </a:prstGeom>
            <a:gradFill rotWithShape="1">
              <a:gsLst>
                <a:gs pos="0">
                  <a:srgbClr val="D9FDA5"/>
                </a:gs>
                <a:gs pos="34999">
                  <a:srgbClr val="E3FEBF"/>
                </a:gs>
                <a:gs pos="100000">
                  <a:srgbClr val="F4FEE6"/>
                </a:gs>
              </a:gsLst>
              <a:lin ang="16200000" scaled="1"/>
            </a:gradFill>
            <a:ln w="12700">
              <a:solidFill>
                <a:srgbClr val="1C9430"/>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应用安全集合</a:t>
              </a: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zh-CN" altLang="en-US" sz="1800">
                <a:latin typeface="Arial" panose="020B0604020202020204" pitchFamily="34" charset="0"/>
                <a:ea typeface="MS PGothic" panose="020B0600070205080204" pitchFamily="34" charset="-128"/>
              </a:endParaRPr>
            </a:p>
          </p:txBody>
        </p:sp>
        <p:sp>
          <p:nvSpPr>
            <p:cNvPr id="32888" name="圆角矩形 43"/>
            <p:cNvSpPr>
              <a:spLocks noChangeArrowheads="1"/>
            </p:cNvSpPr>
            <p:nvPr/>
          </p:nvSpPr>
          <p:spPr bwMode="auto">
            <a:xfrm>
              <a:off x="394086" y="892569"/>
              <a:ext cx="792363" cy="21431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应用访问控制</a:t>
              </a:r>
              <a:endParaRPr lang="zh-CN" altLang="en-US" sz="2000">
                <a:latin typeface="Arial" panose="020B0604020202020204" pitchFamily="34" charset="0"/>
                <a:ea typeface="MS PGothic" panose="020B0600070205080204" pitchFamily="34" charset="-128"/>
              </a:endParaRPr>
            </a:p>
          </p:txBody>
        </p:sp>
        <p:sp>
          <p:nvSpPr>
            <p:cNvPr id="32889" name="圆角矩形 43"/>
            <p:cNvSpPr>
              <a:spLocks noChangeArrowheads="1"/>
            </p:cNvSpPr>
            <p:nvPr/>
          </p:nvSpPr>
          <p:spPr bwMode="auto">
            <a:xfrm>
              <a:off x="394086" y="1130492"/>
              <a:ext cx="792363" cy="21431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应用信息隐藏</a:t>
              </a:r>
              <a:endParaRPr lang="zh-CN" altLang="en-US" sz="2000">
                <a:latin typeface="Arial" panose="020B0604020202020204" pitchFamily="34" charset="0"/>
                <a:ea typeface="MS PGothic" panose="020B0600070205080204" pitchFamily="34" charset="-128"/>
              </a:endParaRPr>
            </a:p>
          </p:txBody>
        </p:sp>
        <p:sp>
          <p:nvSpPr>
            <p:cNvPr id="32890" name="圆角矩形 43"/>
            <p:cNvSpPr>
              <a:spLocks noChangeArrowheads="1"/>
            </p:cNvSpPr>
            <p:nvPr/>
          </p:nvSpPr>
          <p:spPr bwMode="auto">
            <a:xfrm>
              <a:off x="394086" y="1366234"/>
              <a:ext cx="792363" cy="21431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攻击防护</a:t>
              </a:r>
              <a:endParaRPr lang="zh-CN" altLang="en-US" sz="2000">
                <a:latin typeface="Arial" panose="020B0604020202020204" pitchFamily="34" charset="0"/>
                <a:ea typeface="MS PGothic" panose="020B0600070205080204" pitchFamily="34" charset="-128"/>
              </a:endParaRPr>
            </a:p>
          </p:txBody>
        </p:sp>
        <p:sp>
          <p:nvSpPr>
            <p:cNvPr id="32891" name="圆角矩形 43"/>
            <p:cNvSpPr>
              <a:spLocks noChangeArrowheads="1"/>
            </p:cNvSpPr>
            <p:nvPr/>
          </p:nvSpPr>
          <p:spPr bwMode="auto">
            <a:xfrm>
              <a:off x="394086" y="1603762"/>
              <a:ext cx="792363" cy="21431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URL</a:t>
              </a: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信息防护</a:t>
              </a:r>
              <a:endParaRPr lang="zh-CN" altLang="en-US" sz="2000">
                <a:latin typeface="Arial" panose="020B0604020202020204" pitchFamily="34" charset="0"/>
                <a:ea typeface="MS PGothic" panose="020B0600070205080204" pitchFamily="34" charset="-128"/>
              </a:endParaRPr>
            </a:p>
          </p:txBody>
        </p:sp>
      </p:grpSp>
      <p:sp>
        <p:nvSpPr>
          <p:cNvPr id="32848" name="圆角矩形 26"/>
          <p:cNvSpPr>
            <a:spLocks noChangeArrowheads="1"/>
          </p:cNvSpPr>
          <p:nvPr/>
        </p:nvSpPr>
        <p:spPr bwMode="auto">
          <a:xfrm>
            <a:off x="342900" y="5578475"/>
            <a:ext cx="887413" cy="1235075"/>
          </a:xfrm>
          <a:prstGeom prst="roundRect">
            <a:avLst>
              <a:gd name="adj" fmla="val 16667"/>
            </a:avLst>
          </a:prstGeom>
          <a:gradFill rotWithShape="1">
            <a:gsLst>
              <a:gs pos="0">
                <a:srgbClr val="D9FDA5"/>
              </a:gs>
              <a:gs pos="34999">
                <a:srgbClr val="E3FEBF"/>
              </a:gs>
              <a:gs pos="100000">
                <a:srgbClr val="F4FEE6"/>
              </a:gs>
            </a:gsLst>
            <a:lin ang="16200000" scaled="1"/>
          </a:gradFill>
          <a:ln w="12700">
            <a:solidFill>
              <a:srgbClr val="1C9430"/>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网络安全集合</a:t>
            </a: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zh-CN" altLang="en-US" sz="1800">
              <a:latin typeface="Arial" panose="020B0604020202020204" pitchFamily="34" charset="0"/>
              <a:ea typeface="MS PGothic" panose="020B0600070205080204" pitchFamily="34" charset="-128"/>
            </a:endParaRPr>
          </a:p>
        </p:txBody>
      </p:sp>
      <p:sp>
        <p:nvSpPr>
          <p:cNvPr id="32849" name="圆角矩形 43"/>
          <p:cNvSpPr>
            <a:spLocks noChangeArrowheads="1"/>
          </p:cNvSpPr>
          <p:nvPr/>
        </p:nvSpPr>
        <p:spPr bwMode="auto">
          <a:xfrm>
            <a:off x="384175" y="5853113"/>
            <a:ext cx="806450" cy="214312"/>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网络流量控制</a:t>
            </a:r>
            <a:endParaRPr lang="zh-CN" altLang="en-US" sz="2000">
              <a:latin typeface="Arial" panose="020B0604020202020204" pitchFamily="34" charset="0"/>
              <a:ea typeface="MS PGothic" panose="020B0600070205080204" pitchFamily="34" charset="-128"/>
            </a:endParaRPr>
          </a:p>
        </p:txBody>
      </p:sp>
      <p:sp>
        <p:nvSpPr>
          <p:cNvPr id="32850" name="圆角矩形 43"/>
          <p:cNvSpPr>
            <a:spLocks noChangeArrowheads="1"/>
          </p:cNvSpPr>
          <p:nvPr/>
        </p:nvSpPr>
        <p:spPr bwMode="auto">
          <a:xfrm>
            <a:off x="384175" y="6103938"/>
            <a:ext cx="806450" cy="214312"/>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网络流量分析</a:t>
            </a:r>
            <a:endParaRPr lang="zh-CN" altLang="en-US" sz="2000">
              <a:latin typeface="Arial" panose="020B0604020202020204" pitchFamily="34" charset="0"/>
              <a:ea typeface="MS PGothic" panose="020B0600070205080204" pitchFamily="34" charset="-128"/>
            </a:endParaRPr>
          </a:p>
        </p:txBody>
      </p:sp>
      <p:sp>
        <p:nvSpPr>
          <p:cNvPr id="32851" name="圆角矩形 43"/>
          <p:cNvSpPr>
            <a:spLocks noChangeArrowheads="1"/>
          </p:cNvSpPr>
          <p:nvPr/>
        </p:nvSpPr>
        <p:spPr bwMode="auto">
          <a:xfrm>
            <a:off x="384175" y="6340475"/>
            <a:ext cx="806450" cy="21431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网络访问控制</a:t>
            </a:r>
            <a:endParaRPr lang="zh-CN" altLang="en-US" sz="2000">
              <a:latin typeface="Arial" panose="020B0604020202020204" pitchFamily="34" charset="0"/>
              <a:ea typeface="MS PGothic" panose="020B0600070205080204" pitchFamily="34" charset="-128"/>
            </a:endParaRPr>
          </a:p>
        </p:txBody>
      </p:sp>
      <p:sp>
        <p:nvSpPr>
          <p:cNvPr id="32852" name="圆角矩形 43"/>
          <p:cNvSpPr>
            <a:spLocks noChangeArrowheads="1"/>
          </p:cNvSpPr>
          <p:nvPr/>
        </p:nvSpPr>
        <p:spPr bwMode="auto">
          <a:xfrm>
            <a:off x="384175" y="6578600"/>
            <a:ext cx="806450" cy="21431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虚拟私有云</a:t>
            </a:r>
            <a:endParaRPr lang="en-US" altLang="zh-CN"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VPC</a:t>
            </a: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000">
              <a:latin typeface="Arial" panose="020B0604020202020204" pitchFamily="34" charset="0"/>
              <a:ea typeface="MS PGothic" panose="020B0600070205080204" pitchFamily="34" charset="-128"/>
            </a:endParaRPr>
          </a:p>
        </p:txBody>
      </p:sp>
      <p:grpSp>
        <p:nvGrpSpPr>
          <p:cNvPr id="32853" name="组合 2"/>
          <p:cNvGrpSpPr>
            <a:grpSpLocks/>
          </p:cNvGrpSpPr>
          <p:nvPr/>
        </p:nvGrpSpPr>
        <p:grpSpPr bwMode="auto">
          <a:xfrm>
            <a:off x="1285875" y="5381625"/>
            <a:ext cx="5072063" cy="784225"/>
            <a:chOff x="1285875" y="5253038"/>
            <a:chExt cx="5072063" cy="784225"/>
          </a:xfrm>
        </p:grpSpPr>
        <p:sp>
          <p:nvSpPr>
            <p:cNvPr id="32875" name="圆角矩形 24"/>
            <p:cNvSpPr>
              <a:spLocks noChangeArrowheads="1"/>
            </p:cNvSpPr>
            <p:nvPr/>
          </p:nvSpPr>
          <p:spPr bwMode="auto">
            <a:xfrm>
              <a:off x="1285875" y="5253038"/>
              <a:ext cx="5072063" cy="784225"/>
            </a:xfrm>
            <a:prstGeom prst="roundRect">
              <a:avLst>
                <a:gd name="adj" fmla="val 16667"/>
              </a:avLst>
            </a:prstGeom>
            <a:solidFill>
              <a:srgbClr val="CCFFFF"/>
            </a:solidFill>
            <a:ln w="12700">
              <a:solidFill>
                <a:schemeClr val="tx1"/>
              </a:solidFill>
              <a:prstDash val="sysDot"/>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876" name="TextBox 108"/>
            <p:cNvSpPr>
              <a:spLocks noChangeArrowheads="1"/>
            </p:cNvSpPr>
            <p:nvPr/>
          </p:nvSpPr>
          <p:spPr bwMode="auto">
            <a:xfrm>
              <a:off x="3224213" y="5253038"/>
              <a:ext cx="11334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OS </a:t>
              </a:r>
              <a:r>
                <a:rPr lang="zh-CN" altLang="en-US"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层</a:t>
              </a:r>
              <a:endParaRPr lang="zh-CN" altLang="en-US" sz="1800">
                <a:latin typeface="Arial" panose="020B0604020202020204" pitchFamily="34" charset="0"/>
                <a:ea typeface="MS PGothic" panose="020B0600070205080204" pitchFamily="34" charset="-128"/>
              </a:endParaRPr>
            </a:p>
          </p:txBody>
        </p:sp>
        <p:sp>
          <p:nvSpPr>
            <p:cNvPr id="32877" name="圆角矩形 109"/>
            <p:cNvSpPr>
              <a:spLocks noChangeArrowheads="1"/>
            </p:cNvSpPr>
            <p:nvPr/>
          </p:nvSpPr>
          <p:spPr bwMode="auto">
            <a:xfrm>
              <a:off x="1319213" y="5507038"/>
              <a:ext cx="1789112" cy="458787"/>
            </a:xfrm>
            <a:prstGeom prst="roundRect">
              <a:avLst>
                <a:gd name="adj" fmla="val 9625"/>
              </a:avLst>
            </a:prstGeom>
            <a:solidFill>
              <a:schemeClr val="bg1"/>
            </a:solidFill>
            <a:ln w="12700">
              <a:solidFill>
                <a:srgbClr val="3F3F3F"/>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878" name="TextBox 113"/>
            <p:cNvSpPr>
              <a:spLocks noChangeArrowheads="1"/>
            </p:cNvSpPr>
            <p:nvPr/>
          </p:nvSpPr>
          <p:spPr bwMode="auto">
            <a:xfrm>
              <a:off x="1636713" y="5487988"/>
              <a:ext cx="1149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服务器单机</a:t>
              </a:r>
              <a:r>
                <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rPr>
                <a:t>OS</a:t>
              </a:r>
              <a:endParaRPr lang="zh-CN" altLang="en-US" sz="1800">
                <a:latin typeface="Arial" panose="020B0604020202020204" pitchFamily="34" charset="0"/>
                <a:ea typeface="MS PGothic" panose="020B0600070205080204" pitchFamily="34" charset="-128"/>
              </a:endParaRPr>
            </a:p>
          </p:txBody>
        </p:sp>
        <p:pic>
          <p:nvPicPr>
            <p:cNvPr id="3287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7313" y="5680075"/>
              <a:ext cx="1720850" cy="25717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2880" name="圆角矩形 118"/>
            <p:cNvSpPr>
              <a:spLocks noChangeArrowheads="1"/>
            </p:cNvSpPr>
            <p:nvPr/>
          </p:nvSpPr>
          <p:spPr bwMode="auto">
            <a:xfrm>
              <a:off x="3144838" y="5507038"/>
              <a:ext cx="3141662" cy="458787"/>
            </a:xfrm>
            <a:prstGeom prst="roundRect">
              <a:avLst>
                <a:gd name="adj" fmla="val 9625"/>
              </a:avLst>
            </a:prstGeom>
            <a:solidFill>
              <a:schemeClr val="bg1"/>
            </a:solidFill>
            <a:ln w="12700">
              <a:solidFill>
                <a:srgbClr val="3F3F3F"/>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pic>
          <p:nvPicPr>
            <p:cNvPr id="32881" name="Picture 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575" y="5599113"/>
              <a:ext cx="50006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82" name="Picture 13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33800" y="5684838"/>
              <a:ext cx="6350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83" name="Picture 1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0075" y="5667375"/>
              <a:ext cx="4254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84" name="Picture 13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7125" y="5648325"/>
              <a:ext cx="3937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85" name="Picture 1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8450" y="5673725"/>
              <a:ext cx="4159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86" name="Picture 13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34063" y="5694363"/>
              <a:ext cx="395287"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854" name="圆角矩形 164"/>
          <p:cNvSpPr>
            <a:spLocks noChangeArrowheads="1"/>
          </p:cNvSpPr>
          <p:nvPr/>
        </p:nvSpPr>
        <p:spPr bwMode="auto">
          <a:xfrm>
            <a:off x="6467475" y="5072063"/>
            <a:ext cx="2368550" cy="214312"/>
          </a:xfrm>
          <a:prstGeom prst="roundRect">
            <a:avLst>
              <a:gd name="adj" fmla="val 16667"/>
            </a:avLst>
          </a:prstGeom>
          <a:gradFill rotWithShape="1">
            <a:gsLst>
              <a:gs pos="0">
                <a:srgbClr val="FFD1BB"/>
              </a:gs>
              <a:gs pos="34999">
                <a:srgbClr val="FFDDCF"/>
              </a:gs>
              <a:gs pos="100000">
                <a:srgbClr val="FFF2ED"/>
              </a:gs>
            </a:gsLst>
            <a:lin ang="16200000" scaled="1"/>
          </a:gradFill>
          <a:ln w="9525">
            <a:solidFill>
              <a:srgbClr val="F79646"/>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插件管理子系统</a:t>
            </a:r>
            <a:endParaRPr lang="zh-CN" altLang="en-US" sz="1800">
              <a:latin typeface="Arial" panose="020B0604020202020204" pitchFamily="34" charset="0"/>
              <a:ea typeface="MS PGothic" panose="020B0600070205080204" pitchFamily="34" charset="-128"/>
            </a:endParaRPr>
          </a:p>
        </p:txBody>
      </p:sp>
      <p:sp>
        <p:nvSpPr>
          <p:cNvPr id="32855" name="圆角矩形 164"/>
          <p:cNvSpPr>
            <a:spLocks noChangeArrowheads="1"/>
          </p:cNvSpPr>
          <p:nvPr/>
        </p:nvSpPr>
        <p:spPr bwMode="auto">
          <a:xfrm>
            <a:off x="6450013" y="4235450"/>
            <a:ext cx="2368550" cy="214313"/>
          </a:xfrm>
          <a:prstGeom prst="roundRect">
            <a:avLst>
              <a:gd name="adj" fmla="val 16667"/>
            </a:avLst>
          </a:prstGeom>
          <a:gradFill rotWithShape="1">
            <a:gsLst>
              <a:gs pos="0">
                <a:srgbClr val="FFD1BB"/>
              </a:gs>
              <a:gs pos="34999">
                <a:srgbClr val="FFDDCF"/>
              </a:gs>
              <a:gs pos="100000">
                <a:srgbClr val="FFF2ED"/>
              </a:gs>
            </a:gsLst>
            <a:lin ang="16200000" scaled="1"/>
          </a:gradFill>
          <a:ln w="9525">
            <a:solidFill>
              <a:srgbClr val="F79646"/>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故障管理子系统</a:t>
            </a:r>
            <a:endParaRPr lang="zh-CN" altLang="en-US" sz="1800">
              <a:latin typeface="Arial" panose="020B0604020202020204" pitchFamily="34" charset="0"/>
              <a:ea typeface="MS PGothic" panose="020B0600070205080204" pitchFamily="34" charset="-128"/>
            </a:endParaRPr>
          </a:p>
        </p:txBody>
      </p:sp>
      <p:grpSp>
        <p:nvGrpSpPr>
          <p:cNvPr id="32856" name="组合 1"/>
          <p:cNvGrpSpPr>
            <a:grpSpLocks/>
          </p:cNvGrpSpPr>
          <p:nvPr/>
        </p:nvGrpSpPr>
        <p:grpSpPr bwMode="auto">
          <a:xfrm>
            <a:off x="1285875" y="2136775"/>
            <a:ext cx="5072063" cy="571500"/>
            <a:chOff x="1285875" y="2303463"/>
            <a:chExt cx="5072063" cy="571500"/>
          </a:xfrm>
        </p:grpSpPr>
        <p:sp>
          <p:nvSpPr>
            <p:cNvPr id="32868" name="圆角矩形 20"/>
            <p:cNvSpPr>
              <a:spLocks noChangeArrowheads="1"/>
            </p:cNvSpPr>
            <p:nvPr/>
          </p:nvSpPr>
          <p:spPr bwMode="auto">
            <a:xfrm>
              <a:off x="1285875" y="2303463"/>
              <a:ext cx="5072063" cy="571500"/>
            </a:xfrm>
            <a:prstGeom prst="roundRect">
              <a:avLst>
                <a:gd name="adj" fmla="val 16667"/>
              </a:avLst>
            </a:prstGeom>
            <a:solidFill>
              <a:srgbClr val="FFFFCC"/>
            </a:solidFill>
            <a:ln w="12700">
              <a:solidFill>
                <a:schemeClr val="tx1"/>
              </a:solidFill>
              <a:prstDash val="sysDot"/>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869" name="TextBox 37"/>
            <p:cNvSpPr>
              <a:spLocks noChangeArrowheads="1"/>
            </p:cNvSpPr>
            <p:nvPr/>
          </p:nvSpPr>
          <p:spPr bwMode="auto">
            <a:xfrm>
              <a:off x="3357563" y="2303463"/>
              <a:ext cx="857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接口层</a:t>
              </a:r>
              <a:endParaRPr lang="zh-CN" altLang="en-US" sz="1800">
                <a:latin typeface="Arial" panose="020B0604020202020204" pitchFamily="34" charset="0"/>
                <a:ea typeface="MS PGothic" panose="020B0600070205080204" pitchFamily="34" charset="-128"/>
              </a:endParaRPr>
            </a:p>
          </p:txBody>
        </p:sp>
        <p:sp>
          <p:nvSpPr>
            <p:cNvPr id="32870" name="TextBox 38"/>
            <p:cNvSpPr>
              <a:spLocks noChangeArrowheads="1"/>
            </p:cNvSpPr>
            <p:nvPr/>
          </p:nvSpPr>
          <p:spPr bwMode="auto">
            <a:xfrm>
              <a:off x="1338263" y="2517775"/>
              <a:ext cx="10525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自助服务：</a:t>
              </a:r>
              <a:endParaRPr lang="zh-CN" altLang="en-US" sz="1800">
                <a:latin typeface="Arial" panose="020B0604020202020204" pitchFamily="34" charset="0"/>
                <a:ea typeface="MS PGothic" panose="020B0600070205080204" pitchFamily="34" charset="-128"/>
              </a:endParaRPr>
            </a:p>
          </p:txBody>
        </p:sp>
        <p:sp>
          <p:nvSpPr>
            <p:cNvPr id="32871" name="圆角矩形 39"/>
            <p:cNvSpPr>
              <a:spLocks noChangeArrowheads="1"/>
            </p:cNvSpPr>
            <p:nvPr/>
          </p:nvSpPr>
          <p:spPr bwMode="auto">
            <a:xfrm>
              <a:off x="2286000" y="2549525"/>
              <a:ext cx="901700" cy="254000"/>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管理员入口</a:t>
              </a:r>
              <a:endParaRPr lang="zh-CN" altLang="en-US" sz="1800">
                <a:latin typeface="Arial" panose="020B0604020202020204" pitchFamily="34" charset="0"/>
                <a:ea typeface="MS PGothic" panose="020B0600070205080204" pitchFamily="34" charset="-128"/>
              </a:endParaRPr>
            </a:p>
          </p:txBody>
        </p:sp>
        <p:sp>
          <p:nvSpPr>
            <p:cNvPr id="32872" name="圆角矩形 40"/>
            <p:cNvSpPr>
              <a:spLocks noChangeArrowheads="1"/>
            </p:cNvSpPr>
            <p:nvPr/>
          </p:nvSpPr>
          <p:spPr bwMode="auto">
            <a:xfrm>
              <a:off x="4278313" y="2557463"/>
              <a:ext cx="1301750" cy="254000"/>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普通用户入口</a:t>
              </a:r>
              <a:endParaRPr lang="zh-CN" altLang="en-US" sz="1800">
                <a:latin typeface="Arial" panose="020B0604020202020204" pitchFamily="34" charset="0"/>
                <a:ea typeface="MS PGothic" panose="020B0600070205080204" pitchFamily="34" charset="-128"/>
              </a:endParaRPr>
            </a:p>
          </p:txBody>
        </p:sp>
        <p:sp>
          <p:nvSpPr>
            <p:cNvPr id="32873" name="圆角矩形 41"/>
            <p:cNvSpPr>
              <a:spLocks noChangeArrowheads="1"/>
            </p:cNvSpPr>
            <p:nvPr/>
          </p:nvSpPr>
          <p:spPr bwMode="auto">
            <a:xfrm>
              <a:off x="5726113" y="2549525"/>
              <a:ext cx="492125" cy="254000"/>
            </a:xfrm>
            <a:prstGeom prst="roundRect">
              <a:avLst>
                <a:gd name="adj" fmla="val 16667"/>
              </a:avLst>
            </a:prstGeom>
            <a:gradFill rotWithShape="1">
              <a:gsLst>
                <a:gs pos="0">
                  <a:srgbClr val="FFD1BB"/>
                </a:gs>
                <a:gs pos="34999">
                  <a:srgbClr val="FFDDCF"/>
                </a:gs>
                <a:gs pos="100000">
                  <a:srgbClr val="FFF2ED"/>
                </a:gs>
              </a:gsLst>
              <a:lin ang="16200000" scaled="1"/>
            </a:gradFill>
            <a:ln w="9525">
              <a:solidFill>
                <a:srgbClr val="F79646"/>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API</a:t>
              </a:r>
              <a:endParaRPr lang="zh-CN" altLang="en-US" sz="1800">
                <a:latin typeface="Arial" panose="020B0604020202020204" pitchFamily="34" charset="0"/>
                <a:ea typeface="MS PGothic" panose="020B0600070205080204" pitchFamily="34" charset="-128"/>
              </a:endParaRPr>
            </a:p>
          </p:txBody>
        </p:sp>
        <p:sp>
          <p:nvSpPr>
            <p:cNvPr id="32874" name="圆角矩形 39"/>
            <p:cNvSpPr>
              <a:spLocks noChangeArrowheads="1"/>
            </p:cNvSpPr>
            <p:nvPr/>
          </p:nvSpPr>
          <p:spPr bwMode="auto">
            <a:xfrm>
              <a:off x="3214688" y="2560638"/>
              <a:ext cx="982662" cy="254000"/>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维护人员入口</a:t>
              </a:r>
              <a:endParaRPr lang="zh-CN" altLang="en-US" sz="1800">
                <a:latin typeface="Arial" panose="020B0604020202020204" pitchFamily="34" charset="0"/>
                <a:ea typeface="MS PGothic" panose="020B0600070205080204" pitchFamily="34" charset="-128"/>
              </a:endParaRPr>
            </a:p>
          </p:txBody>
        </p:sp>
      </p:grpSp>
      <p:sp>
        <p:nvSpPr>
          <p:cNvPr id="32857" name="圆角矩形 27"/>
          <p:cNvSpPr>
            <a:spLocks noChangeArrowheads="1"/>
          </p:cNvSpPr>
          <p:nvPr/>
        </p:nvSpPr>
        <p:spPr bwMode="auto">
          <a:xfrm>
            <a:off x="342900" y="2509838"/>
            <a:ext cx="887413" cy="1509712"/>
          </a:xfrm>
          <a:prstGeom prst="roundRect">
            <a:avLst>
              <a:gd name="adj" fmla="val 16667"/>
            </a:avLst>
          </a:prstGeom>
          <a:gradFill rotWithShape="1">
            <a:gsLst>
              <a:gs pos="0">
                <a:srgbClr val="D9FDA5"/>
              </a:gs>
              <a:gs pos="34999">
                <a:srgbClr val="E3FEBF"/>
              </a:gs>
              <a:gs pos="100000">
                <a:srgbClr val="F4FEE6"/>
              </a:gs>
            </a:gsLst>
            <a:lin ang="16200000" scaled="1"/>
          </a:gradFill>
          <a:ln w="12700">
            <a:solidFill>
              <a:srgbClr val="1C9430"/>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000">
              <a:solidFill>
                <a:srgbClr val="0F243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ct val="0"/>
              </a:spcBef>
              <a:buFontTx/>
              <a:buNone/>
            </a:pPr>
            <a:endParaRPr lang="en-US" altLang="zh-CN" sz="1800">
              <a:latin typeface="Arial" panose="020B0604020202020204" pitchFamily="34" charset="0"/>
              <a:ea typeface="MS PGothic" panose="020B0600070205080204" pitchFamily="34" charset="-128"/>
            </a:endParaRPr>
          </a:p>
        </p:txBody>
      </p:sp>
      <p:sp>
        <p:nvSpPr>
          <p:cNvPr id="32858" name="圆角矩形 43"/>
          <p:cNvSpPr>
            <a:spLocks noChangeArrowheads="1"/>
          </p:cNvSpPr>
          <p:nvPr/>
        </p:nvSpPr>
        <p:spPr bwMode="auto">
          <a:xfrm>
            <a:off x="393700" y="2805113"/>
            <a:ext cx="792163" cy="214312"/>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系统漏洞防护</a:t>
            </a:r>
            <a:endParaRPr lang="zh-CN" altLang="en-US" sz="2000">
              <a:latin typeface="Arial" panose="020B0604020202020204" pitchFamily="34" charset="0"/>
              <a:ea typeface="MS PGothic" panose="020B0600070205080204" pitchFamily="34" charset="-128"/>
            </a:endParaRPr>
          </a:p>
        </p:txBody>
      </p:sp>
      <p:sp>
        <p:nvSpPr>
          <p:cNvPr id="32859" name="圆角矩形 43"/>
          <p:cNvSpPr>
            <a:spLocks noChangeArrowheads="1"/>
          </p:cNvSpPr>
          <p:nvPr/>
        </p:nvSpPr>
        <p:spPr bwMode="auto">
          <a:xfrm>
            <a:off x="393700" y="3279775"/>
            <a:ext cx="792163" cy="214313"/>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弱口令防破解</a:t>
            </a:r>
            <a:endParaRPr lang="zh-CN" altLang="en-US" sz="2000">
              <a:latin typeface="Arial" panose="020B0604020202020204" pitchFamily="34" charset="0"/>
              <a:ea typeface="MS PGothic" panose="020B0600070205080204" pitchFamily="34" charset="-128"/>
            </a:endParaRPr>
          </a:p>
        </p:txBody>
      </p:sp>
      <p:sp>
        <p:nvSpPr>
          <p:cNvPr id="32860" name="圆角矩形 43"/>
          <p:cNvSpPr>
            <a:spLocks noChangeArrowheads="1"/>
          </p:cNvSpPr>
          <p:nvPr/>
        </p:nvSpPr>
        <p:spPr bwMode="auto">
          <a:xfrm>
            <a:off x="393700" y="3516313"/>
            <a:ext cx="792163" cy="214312"/>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用户安全认证</a:t>
            </a:r>
            <a:endParaRPr lang="zh-CN" altLang="en-US" sz="2000">
              <a:latin typeface="Arial" panose="020B0604020202020204" pitchFamily="34" charset="0"/>
              <a:ea typeface="MS PGothic" panose="020B0600070205080204" pitchFamily="34" charset="-128"/>
            </a:endParaRPr>
          </a:p>
        </p:txBody>
      </p:sp>
      <p:sp>
        <p:nvSpPr>
          <p:cNvPr id="32861" name="圆角矩形 43"/>
          <p:cNvSpPr>
            <a:spLocks noChangeArrowheads="1"/>
          </p:cNvSpPr>
          <p:nvPr/>
        </p:nvSpPr>
        <p:spPr bwMode="auto">
          <a:xfrm>
            <a:off x="393700" y="3754438"/>
            <a:ext cx="792163" cy="214312"/>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7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行为审计系统</a:t>
            </a:r>
            <a:endParaRPr lang="zh-CN" altLang="en-US" sz="2000">
              <a:latin typeface="Arial" panose="020B0604020202020204" pitchFamily="34" charset="0"/>
              <a:ea typeface="MS PGothic" panose="020B0600070205080204" pitchFamily="34" charset="-128"/>
            </a:endParaRPr>
          </a:p>
        </p:txBody>
      </p:sp>
      <p:sp>
        <p:nvSpPr>
          <p:cNvPr id="32862" name="TextBox 1"/>
          <p:cNvSpPr txBox="1">
            <a:spLocks noChangeArrowheads="1"/>
          </p:cNvSpPr>
          <p:nvPr/>
        </p:nvSpPr>
        <p:spPr bwMode="auto">
          <a:xfrm>
            <a:off x="395288" y="2459038"/>
            <a:ext cx="792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000">
                <a:solidFill>
                  <a:srgbClr val="0F243E"/>
                </a:solidFill>
                <a:latin typeface="微软雅黑" panose="020B0503020204020204" pitchFamily="34" charset="-122"/>
                <a:ea typeface="微软雅黑" panose="020B0503020204020204" pitchFamily="34" charset="-122"/>
              </a:rPr>
              <a:t>系统安全集合</a:t>
            </a:r>
          </a:p>
        </p:txBody>
      </p:sp>
      <p:grpSp>
        <p:nvGrpSpPr>
          <p:cNvPr id="32863" name="组合 135"/>
          <p:cNvGrpSpPr>
            <a:grpSpLocks/>
          </p:cNvGrpSpPr>
          <p:nvPr/>
        </p:nvGrpSpPr>
        <p:grpSpPr bwMode="auto">
          <a:xfrm>
            <a:off x="1346200" y="3141663"/>
            <a:ext cx="4940300" cy="328612"/>
            <a:chOff x="1346012" y="3140968"/>
            <a:chExt cx="4940488" cy="330002"/>
          </a:xfrm>
        </p:grpSpPr>
        <p:sp>
          <p:nvSpPr>
            <p:cNvPr id="32864" name="圆角矩形 72"/>
            <p:cNvSpPr>
              <a:spLocks noChangeArrowheads="1"/>
            </p:cNvSpPr>
            <p:nvPr/>
          </p:nvSpPr>
          <p:spPr bwMode="auto">
            <a:xfrm>
              <a:off x="1346012" y="3140968"/>
              <a:ext cx="4940488" cy="330002"/>
            </a:xfrm>
            <a:prstGeom prst="roundRect">
              <a:avLst>
                <a:gd name="adj" fmla="val 9625"/>
              </a:avLst>
            </a:prstGeom>
            <a:solidFill>
              <a:schemeClr val="bg1"/>
            </a:solidFill>
            <a:ln w="12700">
              <a:solidFill>
                <a:srgbClr val="3F3F3F"/>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865" name="圆角矩形 43"/>
            <p:cNvSpPr>
              <a:spLocks noChangeArrowheads="1"/>
            </p:cNvSpPr>
            <p:nvPr/>
          </p:nvSpPr>
          <p:spPr bwMode="auto">
            <a:xfrm>
              <a:off x="1462088" y="3175768"/>
              <a:ext cx="1297177" cy="253232"/>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100">
                  <a:latin typeface="微软雅黑" panose="020B0503020204020204" pitchFamily="34" charset="-122"/>
                  <a:ea typeface="微软雅黑" panose="020B0503020204020204" pitchFamily="34" charset="-122"/>
                </a:rPr>
                <a:t>自助申请与交付</a:t>
              </a:r>
            </a:p>
          </p:txBody>
        </p:sp>
        <p:sp>
          <p:nvSpPr>
            <p:cNvPr id="32866" name="圆角矩形 43"/>
            <p:cNvSpPr>
              <a:spLocks noChangeArrowheads="1"/>
            </p:cNvSpPr>
            <p:nvPr/>
          </p:nvSpPr>
          <p:spPr bwMode="auto">
            <a:xfrm>
              <a:off x="2818700" y="3178149"/>
              <a:ext cx="2110631" cy="250851"/>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100">
                  <a:latin typeface="微软雅黑" panose="020B0503020204020204" pitchFamily="34" charset="-122"/>
                  <a:ea typeface="微软雅黑" panose="020B0503020204020204" pitchFamily="34" charset="-122"/>
                </a:rPr>
                <a:t>组织管理与业务流程审批</a:t>
              </a:r>
            </a:p>
          </p:txBody>
        </p:sp>
        <p:sp>
          <p:nvSpPr>
            <p:cNvPr id="32867" name="圆角矩形 43"/>
            <p:cNvSpPr>
              <a:spLocks noChangeArrowheads="1"/>
            </p:cNvSpPr>
            <p:nvPr/>
          </p:nvSpPr>
          <p:spPr bwMode="auto">
            <a:xfrm>
              <a:off x="5005816" y="3180530"/>
              <a:ext cx="1095405" cy="248470"/>
            </a:xfrm>
            <a:prstGeom prst="roundRect">
              <a:avLst>
                <a:gd name="adj" fmla="val 16667"/>
              </a:avLst>
            </a:prstGeom>
            <a:gradFill rotWithShape="1">
              <a:gsLst>
                <a:gs pos="0">
                  <a:srgbClr val="A3C2FF"/>
                </a:gs>
                <a:gs pos="34999">
                  <a:srgbClr val="BDD5FF"/>
                </a:gs>
                <a:gs pos="100000">
                  <a:srgbClr val="E5EEFF"/>
                </a:gs>
              </a:gsLst>
              <a:lin ang="16200000" scaled="1"/>
            </a:gradFill>
            <a:ln w="9525">
              <a:solidFill>
                <a:schemeClr val="accent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100">
                  <a:latin typeface="微软雅黑" panose="020B0503020204020204" pitchFamily="34" charset="-122"/>
                  <a:ea typeface="微软雅黑" panose="020B0503020204020204" pitchFamily="34" charset="-122"/>
                </a:rPr>
                <a:t>资源编排</a:t>
              </a:r>
            </a:p>
          </p:txBody>
        </p:sp>
      </p:grpSp>
    </p:spTree>
    <p:extLst>
      <p:ext uri="{BB962C8B-B14F-4D97-AF65-F5344CB8AC3E}">
        <p14:creationId xmlns:p14="http://schemas.microsoft.com/office/powerpoint/2010/main" val="179526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331640" y="2852936"/>
            <a:ext cx="6608853" cy="704850"/>
            <a:chOff x="0" y="1592046"/>
            <a:chExt cx="7348392" cy="704339"/>
          </a:xfrm>
          <a:solidFill>
            <a:schemeClr val="accent5">
              <a:lumMod val="50000"/>
            </a:schemeClr>
          </a:solidFill>
        </p:grpSpPr>
        <p:sp>
          <p:nvSpPr>
            <p:cNvPr id="3" name="圆角矩形 2"/>
            <p:cNvSpPr/>
            <p:nvPr/>
          </p:nvSpPr>
          <p:spPr>
            <a:xfrm>
              <a:off x="0" y="1592046"/>
              <a:ext cx="7348392" cy="704339"/>
            </a:xfrm>
            <a:prstGeom prst="roundRect">
              <a:avLst/>
            </a:prstGeom>
            <a:grpFill/>
          </p:spPr>
          <p:style>
            <a:lnRef idx="2">
              <a:schemeClr val="lt1">
                <a:hueOff val="0"/>
                <a:satOff val="0"/>
                <a:lumOff val="0"/>
                <a:alphaOff val="0"/>
              </a:schemeClr>
            </a:lnRef>
            <a:fillRef idx="1">
              <a:schemeClr val="accent5">
                <a:hueOff val="-6490032"/>
                <a:satOff val="3463"/>
                <a:lumOff val="-15098"/>
                <a:alphaOff val="0"/>
              </a:schemeClr>
            </a:fillRef>
            <a:effectRef idx="0">
              <a:schemeClr val="accent5">
                <a:hueOff val="-6490032"/>
                <a:satOff val="3463"/>
                <a:lumOff val="-15098"/>
                <a:alphaOff val="0"/>
              </a:schemeClr>
            </a:effectRef>
            <a:fontRef idx="minor">
              <a:schemeClr val="lt1"/>
            </a:fontRef>
          </p:style>
        </p:sp>
        <p:sp>
          <p:nvSpPr>
            <p:cNvPr id="4" name="圆角矩形 4"/>
            <p:cNvSpPr/>
            <p:nvPr/>
          </p:nvSpPr>
          <p:spPr>
            <a:xfrm>
              <a:off x="34932" y="1626946"/>
              <a:ext cx="7278528" cy="634540"/>
            </a:xfrm>
            <a:prstGeom prst="rect">
              <a:avLst/>
            </a:prstGeom>
            <a:grpFill/>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algn="ctr" defTabSz="1244600">
                <a:lnSpc>
                  <a:spcPct val="90000"/>
                </a:lnSpc>
                <a:spcAft>
                  <a:spcPct val="35000"/>
                </a:spcAft>
                <a:defRPr/>
              </a:pPr>
              <a:r>
                <a:rPr lang="zh-CN" altLang="en-US" sz="2800" b="1" dirty="0" smtClean="0">
                  <a:latin typeface="微软雅黑" pitchFamily="34" charset="-122"/>
                  <a:ea typeface="微软雅黑" pitchFamily="34" charset="-122"/>
                </a:rPr>
                <a:t>一</a:t>
              </a:r>
              <a:r>
                <a:rPr lang="zh-CN" altLang="en-US" sz="2800" b="1" dirty="0">
                  <a:latin typeface="微软雅黑" pitchFamily="34" charset="-122"/>
                  <a:ea typeface="微软雅黑" pitchFamily="34" charset="-122"/>
                </a:rPr>
                <a:t>、信息技术推动中国高速发展</a:t>
              </a:r>
            </a:p>
          </p:txBody>
        </p:sp>
      </p:grpSp>
    </p:spTree>
    <p:extLst>
      <p:ext uri="{BB962C8B-B14F-4D97-AF65-F5344CB8AC3E}">
        <p14:creationId xmlns:p14="http://schemas.microsoft.com/office/powerpoint/2010/main" val="24353297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2"/>
          <p:cNvSpPr>
            <a:spLocks noGrp="1"/>
          </p:cNvSpPr>
          <p:nvPr>
            <p:ph type="title"/>
          </p:nvPr>
        </p:nvSpPr>
        <p:spPr>
          <a:xfrm>
            <a:off x="366220" y="0"/>
            <a:ext cx="8229600" cy="621432"/>
          </a:xfrm>
        </p:spPr>
        <p:txBody>
          <a:bodyPr/>
          <a:lstStyle/>
          <a:p>
            <a:pPr algn="l"/>
            <a:r>
              <a:rPr lang="zh-CN" altLang="en-US" sz="2400" b="1" kern="1200" dirty="0" smtClean="0">
                <a:solidFill>
                  <a:srgbClr val="0070C0"/>
                </a:solidFill>
                <a:latin typeface="微软雅黑" pitchFamily="34" charset="-122"/>
                <a:ea typeface="微软雅黑" pitchFamily="34" charset="-122"/>
              </a:rPr>
              <a:t>云操作系统：资源的全局监控</a:t>
            </a:r>
            <a:endParaRPr lang="zh-CN" altLang="en-US" sz="2400" b="1" kern="1200" dirty="0">
              <a:solidFill>
                <a:srgbClr val="0070C0"/>
              </a:solidFill>
              <a:latin typeface="微软雅黑" pitchFamily="34" charset="-122"/>
              <a:ea typeface="微软雅黑" pitchFamily="34" charset="-122"/>
            </a:endParaRPr>
          </a:p>
        </p:txBody>
      </p:sp>
      <p:pic>
        <p:nvPicPr>
          <p:cNvPr id="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289050"/>
            <a:ext cx="4341813"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588" y="1257300"/>
            <a:ext cx="40259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00" y="3502025"/>
            <a:ext cx="4327525"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25" y="3565525"/>
            <a:ext cx="4324350" cy="331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文本框 8"/>
          <p:cNvSpPr txBox="1">
            <a:spLocks noChangeArrowheads="1"/>
          </p:cNvSpPr>
          <p:nvPr/>
        </p:nvSpPr>
        <p:spPr bwMode="auto">
          <a:xfrm>
            <a:off x="684213" y="830263"/>
            <a:ext cx="52629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dirty="0">
                <a:latin typeface="Arial" panose="020B0604020202020204" pitchFamily="34" charset="0"/>
              </a:rPr>
              <a:t>对</a:t>
            </a:r>
            <a:r>
              <a:rPr lang="zh-CN" altLang="en-US" sz="1800" dirty="0" smtClean="0">
                <a:latin typeface="Arial" panose="020B0604020202020204" pitchFamily="34" charset="0"/>
              </a:rPr>
              <a:t>云</a:t>
            </a:r>
            <a:r>
              <a:rPr lang="zh-CN" altLang="en-US" sz="1800" dirty="0">
                <a:latin typeface="Arial" panose="020B0604020202020204" pitchFamily="34" charset="0"/>
              </a:rPr>
              <a:t>平台的配置、优化、管理的策略和经验的积累</a:t>
            </a:r>
          </a:p>
        </p:txBody>
      </p:sp>
    </p:spTree>
    <p:extLst>
      <p:ext uri="{BB962C8B-B14F-4D97-AF65-F5344CB8AC3E}">
        <p14:creationId xmlns:p14="http://schemas.microsoft.com/office/powerpoint/2010/main" val="1829253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6"/>
          <p:cNvSpPr>
            <a:spLocks noChangeArrowheads="1"/>
          </p:cNvSpPr>
          <p:nvPr/>
        </p:nvSpPr>
        <p:spPr bwMode="auto">
          <a:xfrm>
            <a:off x="207748" y="134806"/>
            <a:ext cx="5214943" cy="612068"/>
          </a:xfrm>
          <a:prstGeom prst="rect">
            <a:avLst/>
          </a:prstGeom>
          <a:noFill/>
          <a:ln w="9525">
            <a:noFill/>
            <a:miter lim="800000"/>
            <a:headEnd/>
            <a:tailEnd/>
          </a:ln>
        </p:spPr>
        <p:txBody>
          <a:bodyPr anchor="ctr"/>
          <a:lstStyle/>
          <a:p>
            <a:r>
              <a:rPr lang="zh-CN" altLang="en-US" sz="2800" b="1" dirty="0" smtClean="0">
                <a:solidFill>
                  <a:srgbClr val="0070C0"/>
                </a:solidFill>
                <a:latin typeface="Arial" pitchFamily="34" charset="0"/>
                <a:ea typeface="黑体" pitchFamily="49" charset="-122"/>
              </a:rPr>
              <a:t>电子政务云实施：</a:t>
            </a:r>
            <a:endParaRPr lang="en-US" altLang="zh-CN" sz="2800" b="1" dirty="0" smtClean="0">
              <a:solidFill>
                <a:srgbClr val="0070C0"/>
              </a:solidFill>
              <a:latin typeface="Arial" pitchFamily="34" charset="0"/>
              <a:ea typeface="黑体" pitchFamily="49" charset="-122"/>
            </a:endParaRPr>
          </a:p>
          <a:p>
            <a:r>
              <a:rPr lang="zh-CN" altLang="en-US" sz="2800" b="1" dirty="0" smtClean="0">
                <a:solidFill>
                  <a:srgbClr val="0070C0"/>
                </a:solidFill>
                <a:latin typeface="Arial" pitchFamily="34" charset="0"/>
                <a:ea typeface="黑体" pitchFamily="49" charset="-122"/>
              </a:rPr>
              <a:t>传统电子政务建设面临的问题</a:t>
            </a:r>
            <a:endParaRPr lang="zh-CN" altLang="en-US" sz="2800" b="1" dirty="0">
              <a:solidFill>
                <a:srgbClr val="0070C0"/>
              </a:solidFill>
              <a:latin typeface="Arial" pitchFamily="34" charset="0"/>
              <a:ea typeface="黑体" pitchFamily="49" charset="-122"/>
            </a:endParaRPr>
          </a:p>
        </p:txBody>
      </p:sp>
      <p:sp>
        <p:nvSpPr>
          <p:cNvPr id="4" name="矩形 3"/>
          <p:cNvSpPr/>
          <p:nvPr/>
        </p:nvSpPr>
        <p:spPr>
          <a:xfrm>
            <a:off x="207748" y="952328"/>
            <a:ext cx="8676964" cy="923330"/>
          </a:xfrm>
          <a:prstGeom prst="rect">
            <a:avLst/>
          </a:prstGeom>
        </p:spPr>
        <p:txBody>
          <a:bodyPr wrap="square">
            <a:spAutoFit/>
          </a:bodyPr>
          <a:lstStyle/>
          <a:p>
            <a:pPr>
              <a:lnSpc>
                <a:spcPct val="150000"/>
              </a:lnSpc>
            </a:pPr>
            <a:r>
              <a:rPr lang="en-US" altLang="zh-CN" sz="1200" b="1" dirty="0" smtClean="0">
                <a:latin typeface="微软雅黑" pitchFamily="34" charset="-122"/>
                <a:ea typeface="微软雅黑" pitchFamily="34" charset="-122"/>
              </a:rPr>
              <a:t>       </a:t>
            </a:r>
            <a:r>
              <a:rPr lang="zh-CN" altLang="zh-CN" sz="1200" dirty="0" smtClean="0">
                <a:latin typeface="微软雅黑" pitchFamily="34" charset="-122"/>
                <a:ea typeface="微软雅黑" pitchFamily="34" charset="-122"/>
              </a:rPr>
              <a:t>近年来</a:t>
            </a:r>
            <a:r>
              <a:rPr lang="zh-CN" altLang="zh-CN" sz="1200" dirty="0">
                <a:latin typeface="微软雅黑" pitchFamily="34" charset="-122"/>
                <a:ea typeface="微软雅黑" pitchFamily="34" charset="-122"/>
              </a:rPr>
              <a:t>，我国的电子政务建设迅猛发展，全国绝大部分地区都已经建设了以电子政务基础网络平台、政府门户网站和办公自动化系统等为代表的一系列电子政务项目，国家电子政务总体框架已见雏形。但是，随着电子政务建设的不断推进，许多矛盾和困难也随之不断涌现出来。</a:t>
            </a:r>
            <a:endParaRPr lang="zh-CN" altLang="en-US" sz="1200" dirty="0">
              <a:latin typeface="微软雅黑" pitchFamily="34" charset="-122"/>
              <a:ea typeface="微软雅黑" pitchFamily="34" charset="-122"/>
            </a:endParaRPr>
          </a:p>
        </p:txBody>
      </p:sp>
      <p:sp>
        <p:nvSpPr>
          <p:cNvPr id="5" name="矩形 4"/>
          <p:cNvSpPr/>
          <p:nvPr/>
        </p:nvSpPr>
        <p:spPr>
          <a:xfrm>
            <a:off x="207748" y="5661248"/>
            <a:ext cx="8692455" cy="1023742"/>
          </a:xfrm>
          <a:prstGeom prst="rect">
            <a:avLst/>
          </a:prstGeom>
          <a:solidFill>
            <a:srgbClr val="00B050"/>
          </a:solidFill>
        </p:spPr>
        <p:style>
          <a:lnRef idx="0">
            <a:schemeClr val="accent1"/>
          </a:lnRef>
          <a:fillRef idx="3">
            <a:schemeClr val="accent1"/>
          </a:fillRef>
          <a:effectRef idx="3">
            <a:schemeClr val="accent1"/>
          </a:effectRef>
          <a:fontRef idx="minor">
            <a:schemeClr val="lt1"/>
          </a:fontRef>
        </p:style>
        <p:txBody>
          <a:bodyPr wrap="square">
            <a:spAutoFit/>
          </a:bodyPr>
          <a:lstStyle/>
          <a:p>
            <a:pPr>
              <a:lnSpc>
                <a:spcPct val="150000"/>
              </a:lnSpc>
            </a:pPr>
            <a:r>
              <a:rPr lang="en-US" altLang="zh-CN" sz="1200" b="1" dirty="0" smtClean="0">
                <a:latin typeface="微软雅黑" pitchFamily="34" charset="-122"/>
                <a:ea typeface="微软雅黑" pitchFamily="34" charset="-122"/>
              </a:rPr>
              <a:t>       </a:t>
            </a:r>
            <a:r>
              <a:rPr lang="zh-CN" altLang="zh-CN" sz="1400" b="1" dirty="0" smtClean="0">
                <a:latin typeface="微软雅黑" pitchFamily="34" charset="-122"/>
                <a:ea typeface="微软雅黑" pitchFamily="34" charset="-122"/>
              </a:rPr>
              <a:t>随着</a:t>
            </a:r>
            <a:r>
              <a:rPr lang="zh-CN" altLang="zh-CN" sz="1400" b="1" dirty="0">
                <a:latin typeface="微软雅黑" pitchFamily="34" charset="-122"/>
                <a:ea typeface="微软雅黑" pitchFamily="34" charset="-122"/>
              </a:rPr>
              <a:t>政府信息化的逐步深入，电子政务云平台的发展推动了政务信息的互联互通、信息共享、业务协同，强化了信息资源的整合，规范了采集和发布，加强了社会综合开发利用。建设电子政务公共平台是电子政务发展到深化应用、突出实效阶段的重要</a:t>
            </a:r>
            <a:r>
              <a:rPr lang="zh-CN" altLang="zh-CN" sz="1400" b="1" dirty="0" smtClean="0">
                <a:latin typeface="微软雅黑" pitchFamily="34" charset="-122"/>
                <a:ea typeface="微软雅黑" pitchFamily="34" charset="-122"/>
              </a:rPr>
              <a:t>举措。</a:t>
            </a:r>
            <a:endParaRPr lang="zh-CN" altLang="zh-CN" sz="1400" b="1" dirty="0">
              <a:latin typeface="微软雅黑" pitchFamily="34" charset="-122"/>
              <a:ea typeface="微软雅黑" pitchFamily="34" charset="-122"/>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766" y="1899267"/>
            <a:ext cx="6003578" cy="3556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5073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6"/>
          <p:cNvSpPr>
            <a:spLocks noChangeArrowheads="1"/>
          </p:cNvSpPr>
          <p:nvPr/>
        </p:nvSpPr>
        <p:spPr bwMode="auto">
          <a:xfrm>
            <a:off x="-508" y="231428"/>
            <a:ext cx="4860540" cy="749300"/>
          </a:xfrm>
          <a:prstGeom prst="rect">
            <a:avLst/>
          </a:prstGeom>
          <a:noFill/>
          <a:ln w="9525">
            <a:noFill/>
            <a:miter lim="800000"/>
            <a:headEnd/>
            <a:tailEnd/>
          </a:ln>
        </p:spPr>
        <p:txBody>
          <a:bodyPr anchor="ctr"/>
          <a:lstStyle/>
          <a:p>
            <a:r>
              <a:rPr lang="zh-CN" altLang="en-US" sz="2800" b="1" dirty="0" smtClean="0">
                <a:solidFill>
                  <a:srgbClr val="0070C0"/>
                </a:solidFill>
                <a:latin typeface="Arial" pitchFamily="34" charset="0"/>
                <a:ea typeface="黑体" pitchFamily="49" charset="-122"/>
              </a:rPr>
              <a:t>电子政务云的定义及目标</a:t>
            </a:r>
            <a:endParaRPr lang="zh-CN" altLang="en-US" sz="2800" b="1" dirty="0">
              <a:solidFill>
                <a:srgbClr val="0070C0"/>
              </a:solidFill>
              <a:latin typeface="Arial" pitchFamily="34" charset="0"/>
              <a:ea typeface="黑体" pitchFamily="49" charset="-122"/>
            </a:endParaRPr>
          </a:p>
        </p:txBody>
      </p:sp>
      <p:grpSp>
        <p:nvGrpSpPr>
          <p:cNvPr id="2" name="组合 33"/>
          <p:cNvGrpSpPr/>
          <p:nvPr/>
        </p:nvGrpSpPr>
        <p:grpSpPr>
          <a:xfrm>
            <a:off x="467544" y="1288182"/>
            <a:ext cx="6372708" cy="2202956"/>
            <a:chOff x="0" y="306899"/>
            <a:chExt cx="8229600" cy="2709000"/>
          </a:xfrm>
        </p:grpSpPr>
        <p:sp>
          <p:nvSpPr>
            <p:cNvPr id="35" name="矩形 34"/>
            <p:cNvSpPr/>
            <p:nvPr/>
          </p:nvSpPr>
          <p:spPr>
            <a:xfrm>
              <a:off x="0" y="306899"/>
              <a:ext cx="8229600" cy="2709000"/>
            </a:xfrm>
            <a:prstGeom prst="rect">
              <a:avLst/>
            </a:prstGeom>
            <a:solidFill>
              <a:sysClr val="window" lastClr="FFFFFF">
                <a:alpha val="90000"/>
                <a:hueOff val="0"/>
                <a:satOff val="0"/>
                <a:lumOff val="0"/>
                <a:alphaOff val="0"/>
              </a:sysClr>
            </a:solidFill>
            <a:ln w="9525" cap="flat" cmpd="sng" algn="ctr">
              <a:solidFill>
                <a:srgbClr val="C0504D">
                  <a:hueOff val="0"/>
                  <a:satOff val="0"/>
                  <a:lumOff val="0"/>
                  <a:alphaOff val="0"/>
                  <a:shade val="95000"/>
                  <a:satMod val="105000"/>
                </a:srgbClr>
              </a:solidFill>
              <a:prstDash val="solid"/>
            </a:ln>
            <a:effectLst/>
          </p:spPr>
        </p:sp>
        <p:sp>
          <p:nvSpPr>
            <p:cNvPr id="36" name="矩形 35"/>
            <p:cNvSpPr/>
            <p:nvPr/>
          </p:nvSpPr>
          <p:spPr>
            <a:xfrm>
              <a:off x="0" y="306899"/>
              <a:ext cx="8229600" cy="2709000"/>
            </a:xfrm>
            <a:prstGeom prst="rect">
              <a:avLst/>
            </a:prstGeom>
            <a:noFill/>
            <a:ln>
              <a:noFill/>
            </a:ln>
            <a:effectLst/>
          </p:spPr>
          <p:txBody>
            <a:bodyPr spcFirstLastPara="0" vert="horz" wrap="square" lIns="638708" tIns="416560" rIns="638708" bIns="142240" numCol="1" spcCol="1270" anchor="t" anchorCtr="0">
              <a:noAutofit/>
            </a:bodyPr>
            <a:lstStyle/>
            <a:p>
              <a:pPr marL="228600" marR="0" lvl="1" indent="-228600" algn="l" defTabSz="889000" rtl="0" eaLnBrk="1" fontAlgn="auto" latinLnBrk="0" hangingPunct="1">
                <a:lnSpc>
                  <a:spcPct val="90000"/>
                </a:lnSpc>
                <a:spcBef>
                  <a:spcPct val="0"/>
                </a:spcBef>
                <a:spcAft>
                  <a:spcPct val="15000"/>
                </a:spcAft>
                <a:buClrTx/>
                <a:buSzTx/>
                <a:buFontTx/>
                <a:buChar char="••"/>
                <a:tabLst/>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黑体"/>
                <a:ea typeface="黑体"/>
                <a:cs typeface="黑体"/>
              </a:endParaRPr>
            </a:p>
          </p:txBody>
        </p:sp>
      </p:grpSp>
      <p:grpSp>
        <p:nvGrpSpPr>
          <p:cNvPr id="3" name="组合 36"/>
          <p:cNvGrpSpPr/>
          <p:nvPr/>
        </p:nvGrpSpPr>
        <p:grpSpPr>
          <a:xfrm>
            <a:off x="879024" y="1081572"/>
            <a:ext cx="3080908" cy="590400"/>
            <a:chOff x="411480" y="11699"/>
            <a:chExt cx="5760720" cy="590400"/>
          </a:xfrm>
        </p:grpSpPr>
        <p:sp>
          <p:nvSpPr>
            <p:cNvPr id="38" name="圆角矩形 37"/>
            <p:cNvSpPr/>
            <p:nvPr/>
          </p:nvSpPr>
          <p:spPr>
            <a:xfrm>
              <a:off x="411480" y="11699"/>
              <a:ext cx="5760720" cy="590400"/>
            </a:xfrm>
            <a:prstGeom prst="roundRect">
              <a:avLst/>
            </a:prstGeom>
            <a:gradFill rotWithShape="1">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39" name="圆角矩形 6"/>
            <p:cNvSpPr/>
            <p:nvPr/>
          </p:nvSpPr>
          <p:spPr>
            <a:xfrm>
              <a:off x="440301" y="40520"/>
              <a:ext cx="5703078" cy="532758"/>
            </a:xfrm>
            <a:prstGeom prst="rect">
              <a:avLst/>
            </a:prstGeom>
            <a:noFill/>
            <a:ln>
              <a:noFill/>
            </a:ln>
            <a:effectLst/>
          </p:spPr>
          <p:txBody>
            <a:bodyPr spcFirstLastPara="0" vert="horz" wrap="square" lIns="217742" tIns="0" rIns="217742" bIns="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smtClean="0">
                  <a:ln>
                    <a:noFill/>
                  </a:ln>
                  <a:solidFill>
                    <a:sysClr val="window" lastClr="FFFFFF"/>
                  </a:solidFill>
                  <a:effectLst/>
                  <a:uLnTx/>
                  <a:uFillTx/>
                  <a:latin typeface="黑体"/>
                  <a:ea typeface="黑体"/>
                  <a:cs typeface="黑体"/>
                </a:rPr>
                <a:t>电子政务云的定义</a:t>
              </a:r>
              <a:endParaRPr kumimoji="0" lang="zh-CN" altLang="en-US" sz="2000" b="0" i="0" u="none" strike="noStrike" kern="1200" cap="none" spc="0" normalizeH="0" baseline="0" noProof="0">
                <a:ln>
                  <a:noFill/>
                </a:ln>
                <a:solidFill>
                  <a:sysClr val="window" lastClr="FFFFFF"/>
                </a:solidFill>
                <a:effectLst/>
                <a:uLnTx/>
                <a:uFillTx/>
                <a:latin typeface="黑体"/>
                <a:ea typeface="黑体"/>
                <a:cs typeface="黑体"/>
              </a:endParaRPr>
            </a:p>
          </p:txBody>
        </p:sp>
      </p:grpSp>
      <p:sp>
        <p:nvSpPr>
          <p:cNvPr id="40" name="矩形 39"/>
          <p:cNvSpPr/>
          <p:nvPr/>
        </p:nvSpPr>
        <p:spPr>
          <a:xfrm>
            <a:off x="575556" y="1736812"/>
            <a:ext cx="6048672" cy="1477328"/>
          </a:xfrm>
          <a:prstGeom prst="rect">
            <a:avLst/>
          </a:prstGeom>
        </p:spPr>
        <p:txBody>
          <a:bodyPr wrap="square">
            <a:spAutoFit/>
          </a:bodyPr>
          <a:lstStyle/>
          <a:p>
            <a:pPr>
              <a:lnSpc>
                <a:spcPct val="150000"/>
              </a:lnSpc>
            </a:pPr>
            <a:r>
              <a:rPr lang="en-US" altLang="zh-CN" sz="1200" dirty="0" smtClean="0">
                <a:latin typeface="微软雅黑" pitchFamily="34" charset="-122"/>
                <a:ea typeface="微软雅黑" pitchFamily="34" charset="-122"/>
              </a:rPr>
              <a:t>    </a:t>
            </a:r>
            <a:r>
              <a:rPr lang="zh-CN" altLang="zh-CN" sz="1200" dirty="0" smtClean="0">
                <a:latin typeface="微软雅黑" pitchFamily="34" charset="-122"/>
                <a:ea typeface="微软雅黑" pitchFamily="34" charset="-122"/>
              </a:rPr>
              <a:t>“电子政务云”</a:t>
            </a:r>
            <a:r>
              <a:rPr lang="zh-CN" altLang="zh-CN"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E-government cloud</a:t>
            </a:r>
            <a:r>
              <a:rPr lang="zh-CN" altLang="zh-CN" sz="1200" dirty="0">
                <a:latin typeface="微软雅黑" pitchFamily="34" charset="-122"/>
                <a:ea typeface="微软雅黑" pitchFamily="34" charset="-122"/>
              </a:rPr>
              <a:t>）是运用</a:t>
            </a:r>
            <a:r>
              <a:rPr lang="zh-CN" altLang="zh-CN" sz="1200" b="1" dirty="0">
                <a:solidFill>
                  <a:srgbClr val="FF0000"/>
                </a:solidFill>
                <a:latin typeface="微软雅黑" pitchFamily="34" charset="-122"/>
                <a:ea typeface="微软雅黑" pitchFamily="34" charset="-122"/>
              </a:rPr>
              <a:t>云计算技术</a:t>
            </a:r>
            <a:r>
              <a:rPr lang="zh-CN" altLang="zh-CN" sz="1200" dirty="0">
                <a:latin typeface="微软雅黑" pitchFamily="34" charset="-122"/>
                <a:ea typeface="微软雅黑" pitchFamily="34" charset="-122"/>
              </a:rPr>
              <a:t>，统筹利用</a:t>
            </a:r>
            <a:r>
              <a:rPr lang="zh-CN" altLang="zh-CN" sz="1200" b="1" dirty="0">
                <a:solidFill>
                  <a:srgbClr val="FF0000"/>
                </a:solidFill>
                <a:latin typeface="微软雅黑" pitchFamily="34" charset="-122"/>
                <a:ea typeface="微软雅黑" pitchFamily="34" charset="-122"/>
              </a:rPr>
              <a:t>机房资源、计算资源、存储资源、网络资源、信息资源、应用支撑</a:t>
            </a:r>
            <a:r>
              <a:rPr lang="zh-CN" altLang="zh-CN" sz="1200" dirty="0">
                <a:latin typeface="微软雅黑" pitchFamily="34" charset="-122"/>
                <a:ea typeface="微软雅黑" pitchFamily="34" charset="-122"/>
              </a:rPr>
              <a:t>等资源和条件，发挥</a:t>
            </a:r>
            <a:r>
              <a:rPr lang="zh-CN" altLang="zh-CN" sz="1200" b="1" dirty="0">
                <a:solidFill>
                  <a:srgbClr val="FF0000"/>
                </a:solidFill>
                <a:latin typeface="微软雅黑" pitchFamily="34" charset="-122"/>
                <a:ea typeface="微软雅黑" pitchFamily="34" charset="-122"/>
              </a:rPr>
              <a:t>云计算虚拟化、高可靠性、通用性、高可扩展性以及快速、按需、弹性的服务</a:t>
            </a:r>
            <a:r>
              <a:rPr lang="zh-CN" altLang="zh-CN" sz="1200" dirty="0">
                <a:latin typeface="微软雅黑" pitchFamily="34" charset="-122"/>
                <a:ea typeface="微软雅黑" pitchFamily="34" charset="-122"/>
              </a:rPr>
              <a:t>等特征，为</a:t>
            </a:r>
            <a:r>
              <a:rPr lang="zh-CN" altLang="zh-CN" sz="1200" b="1" dirty="0">
                <a:solidFill>
                  <a:srgbClr val="FF0000"/>
                </a:solidFill>
                <a:latin typeface="微软雅黑" pitchFamily="34" charset="-122"/>
                <a:ea typeface="微软雅黑" pitchFamily="34" charset="-122"/>
              </a:rPr>
              <a:t>区域政府</a:t>
            </a:r>
            <a:r>
              <a:rPr lang="zh-CN" altLang="zh-CN" sz="1200" dirty="0">
                <a:latin typeface="微软雅黑" pitchFamily="34" charset="-122"/>
                <a:ea typeface="微软雅黑" pitchFamily="34" charset="-122"/>
              </a:rPr>
              <a:t>单位用户提供基础设施、支撑软件、应用功能、信息资源、运行保障和信息安全等多方面不同类型不同级别服务的</a:t>
            </a:r>
            <a:r>
              <a:rPr lang="zh-CN" altLang="zh-CN" sz="1200" b="1" dirty="0">
                <a:solidFill>
                  <a:srgbClr val="FF0000"/>
                </a:solidFill>
                <a:latin typeface="微软雅黑" pitchFamily="34" charset="-122"/>
                <a:ea typeface="微软雅黑" pitchFamily="34" charset="-122"/>
              </a:rPr>
              <a:t>电子政务综合性服务平台</a:t>
            </a:r>
            <a:r>
              <a:rPr lang="zh-CN" altLang="zh-CN" sz="1200" dirty="0">
                <a:latin typeface="微软雅黑" pitchFamily="34" charset="-122"/>
                <a:ea typeface="微软雅黑" pitchFamily="34" charset="-122"/>
              </a:rPr>
              <a:t>。</a:t>
            </a:r>
            <a:endParaRPr lang="zh-CN" altLang="en-US" sz="1200" b="1" dirty="0">
              <a:latin typeface="微软雅黑" pitchFamily="34" charset="-122"/>
              <a:ea typeface="微软雅黑" pitchFamily="34" charset="-122"/>
            </a:endParaRPr>
          </a:p>
        </p:txBody>
      </p:sp>
      <p:sp>
        <p:nvSpPr>
          <p:cNvPr id="41" name="矩形 40"/>
          <p:cNvSpPr/>
          <p:nvPr/>
        </p:nvSpPr>
        <p:spPr>
          <a:xfrm>
            <a:off x="465826" y="4117276"/>
            <a:ext cx="6372708" cy="2304256"/>
          </a:xfrm>
          <a:prstGeom prst="rect">
            <a:avLst/>
          </a:prstGeom>
          <a:solidFill>
            <a:sysClr val="window" lastClr="FFFFFF">
              <a:alpha val="90000"/>
              <a:hueOff val="0"/>
              <a:satOff val="0"/>
              <a:lumOff val="0"/>
              <a:alphaOff val="0"/>
            </a:sysClr>
          </a:solidFill>
          <a:ln w="9525" cap="flat" cmpd="sng" algn="ctr">
            <a:solidFill>
              <a:srgbClr val="00B050"/>
            </a:solidFill>
            <a:prstDash val="solid"/>
          </a:ln>
          <a:effectLst/>
        </p:spPr>
      </p:sp>
      <p:grpSp>
        <p:nvGrpSpPr>
          <p:cNvPr id="4" name="组合 41"/>
          <p:cNvGrpSpPr/>
          <p:nvPr/>
        </p:nvGrpSpPr>
        <p:grpSpPr>
          <a:xfrm>
            <a:off x="877306" y="3910666"/>
            <a:ext cx="3080908" cy="590400"/>
            <a:chOff x="411480" y="11699"/>
            <a:chExt cx="5760720" cy="590400"/>
          </a:xfrm>
          <a:solidFill>
            <a:srgbClr val="00B050"/>
          </a:solidFill>
        </p:grpSpPr>
        <p:sp>
          <p:nvSpPr>
            <p:cNvPr id="43" name="圆角矩形 42"/>
            <p:cNvSpPr/>
            <p:nvPr/>
          </p:nvSpPr>
          <p:spPr>
            <a:xfrm>
              <a:off x="411480" y="11699"/>
              <a:ext cx="5760720" cy="590400"/>
            </a:xfrm>
            <a:prstGeom prst="roundRect">
              <a:avLst/>
            </a:prstGeom>
            <a:grpFill/>
            <a:ln>
              <a:noFill/>
            </a:ln>
            <a:effectLst>
              <a:outerShdw blurRad="40000" dist="23000" dir="5400000" rotWithShape="0">
                <a:srgbClr val="000000">
                  <a:alpha val="35000"/>
                </a:srgbClr>
              </a:outerShdw>
            </a:effectLst>
          </p:spPr>
        </p:sp>
        <p:sp>
          <p:nvSpPr>
            <p:cNvPr id="44" name="圆角矩形 6"/>
            <p:cNvSpPr/>
            <p:nvPr/>
          </p:nvSpPr>
          <p:spPr>
            <a:xfrm>
              <a:off x="440301" y="40520"/>
              <a:ext cx="5703078" cy="532758"/>
            </a:xfrm>
            <a:prstGeom prst="rect">
              <a:avLst/>
            </a:prstGeom>
            <a:grpFill/>
            <a:ln>
              <a:noFill/>
            </a:ln>
            <a:effectLst/>
          </p:spPr>
          <p:txBody>
            <a:bodyPr spcFirstLastPara="0" vert="horz" wrap="square" lIns="217742" tIns="0" rIns="217742" bIns="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smtClean="0">
                  <a:ln>
                    <a:noFill/>
                  </a:ln>
                  <a:solidFill>
                    <a:sysClr val="window" lastClr="FFFFFF"/>
                  </a:solidFill>
                  <a:effectLst/>
                  <a:uLnTx/>
                  <a:uFillTx/>
                  <a:latin typeface="黑体"/>
                  <a:ea typeface="黑体"/>
                  <a:cs typeface="黑体"/>
                </a:rPr>
                <a:t>电子政务云的目标</a:t>
              </a:r>
              <a:endParaRPr kumimoji="0" lang="zh-CN" altLang="en-US" sz="2000" b="0" i="0" u="none" strike="noStrike" kern="1200" cap="none" spc="0" normalizeH="0" baseline="0" noProof="0">
                <a:ln>
                  <a:noFill/>
                </a:ln>
                <a:solidFill>
                  <a:sysClr val="window" lastClr="FFFFFF"/>
                </a:solidFill>
                <a:effectLst/>
                <a:uLnTx/>
                <a:uFillTx/>
                <a:latin typeface="黑体"/>
                <a:ea typeface="黑体"/>
                <a:cs typeface="黑体"/>
              </a:endParaRPr>
            </a:p>
          </p:txBody>
        </p:sp>
      </p:grpSp>
      <p:sp>
        <p:nvSpPr>
          <p:cNvPr id="5" name="矩形 4"/>
          <p:cNvSpPr/>
          <p:nvPr/>
        </p:nvSpPr>
        <p:spPr>
          <a:xfrm>
            <a:off x="568440" y="4501066"/>
            <a:ext cx="6126078" cy="1754326"/>
          </a:xfrm>
          <a:prstGeom prst="rect">
            <a:avLst/>
          </a:prstGeom>
        </p:spPr>
        <p:txBody>
          <a:bodyPr wrap="square">
            <a:spAutoFit/>
          </a:bodyPr>
          <a:lstStyle/>
          <a:p>
            <a:pPr>
              <a:lnSpc>
                <a:spcPct val="150000"/>
              </a:lnSpc>
            </a:pPr>
            <a:r>
              <a:rPr lang="en-US" altLang="zh-CN" sz="1200" dirty="0" smtClean="0">
                <a:latin typeface="微软雅黑" pitchFamily="34" charset="-122"/>
                <a:ea typeface="微软雅黑" pitchFamily="34" charset="-122"/>
              </a:rPr>
              <a:t>       </a:t>
            </a:r>
            <a:r>
              <a:rPr lang="zh-CN" altLang="zh-CN" sz="1200" dirty="0" smtClean="0">
                <a:latin typeface="微软雅黑" pitchFamily="34" charset="-122"/>
                <a:ea typeface="微软雅黑" pitchFamily="34" charset="-122"/>
              </a:rPr>
              <a:t>电子</a:t>
            </a:r>
            <a:r>
              <a:rPr lang="zh-CN" altLang="zh-CN" sz="1200" dirty="0">
                <a:latin typeface="微软雅黑" pitchFamily="34" charset="-122"/>
                <a:ea typeface="微软雅黑" pitchFamily="34" charset="-122"/>
              </a:rPr>
              <a:t>政务云紧紧围绕各级政务部门深化电子政务应用、提高履行职责能力的迫切需要，为各部门实现政务、业务目标提供公共的技术环境和服务支撑</a:t>
            </a:r>
            <a:r>
              <a:rPr lang="zh-CN" altLang="zh-CN" sz="1200" dirty="0" smtClean="0">
                <a:latin typeface="微软雅黑" pitchFamily="34" charset="-122"/>
                <a:ea typeface="微软雅黑" pitchFamily="34" charset="-122"/>
              </a:rPr>
              <a:t>。</a:t>
            </a:r>
            <a:endParaRPr lang="zh-CN" altLang="zh-CN" sz="1200" dirty="0">
              <a:latin typeface="微软雅黑" pitchFamily="34" charset="-122"/>
              <a:ea typeface="微软雅黑" pitchFamily="34" charset="-122"/>
            </a:endParaRPr>
          </a:p>
          <a:p>
            <a:pPr marL="171450" lvl="0" indent="-171450">
              <a:lnSpc>
                <a:spcPct val="150000"/>
              </a:lnSpc>
              <a:buBlip>
                <a:blip r:embed="rId3"/>
              </a:buBlip>
            </a:pPr>
            <a:r>
              <a:rPr lang="zh-CN" altLang="zh-CN" sz="1200" dirty="0">
                <a:latin typeface="微软雅黑" pitchFamily="34" charset="-122"/>
                <a:ea typeface="微软雅黑" pitchFamily="34" charset="-122"/>
              </a:rPr>
              <a:t>满足业务不断发展和改革的需要。</a:t>
            </a:r>
          </a:p>
          <a:p>
            <a:pPr marL="171450" lvl="0" indent="-171450">
              <a:lnSpc>
                <a:spcPct val="150000"/>
              </a:lnSpc>
              <a:buBlip>
                <a:blip r:embed="rId3"/>
              </a:buBlip>
            </a:pPr>
            <a:r>
              <a:rPr lang="zh-CN" altLang="zh-CN" sz="1200" dirty="0">
                <a:latin typeface="微软雅黑" pitchFamily="34" charset="-122"/>
                <a:ea typeface="微软雅黑" pitchFamily="34" charset="-122"/>
              </a:rPr>
              <a:t>满足跨地区、跨部门、跨层级信息共享，以及行业系统与地方应用条块结合的需要。</a:t>
            </a:r>
          </a:p>
          <a:p>
            <a:pPr marL="171450" lvl="0" indent="-171450">
              <a:lnSpc>
                <a:spcPct val="150000"/>
              </a:lnSpc>
              <a:buBlip>
                <a:blip r:embed="rId3"/>
              </a:buBlip>
            </a:pPr>
            <a:r>
              <a:rPr lang="zh-CN" altLang="zh-CN" sz="1200" dirty="0">
                <a:latin typeface="微软雅黑" pitchFamily="34" charset="-122"/>
                <a:ea typeface="微软雅黑" pitchFamily="34" charset="-122"/>
              </a:rPr>
              <a:t>满足大量数据访问、存储和智能化处理的需要。</a:t>
            </a:r>
          </a:p>
          <a:p>
            <a:pPr marL="171450" indent="-171450">
              <a:lnSpc>
                <a:spcPct val="150000"/>
              </a:lnSpc>
              <a:buBlip>
                <a:blip r:embed="rId3"/>
              </a:buBlip>
            </a:pPr>
            <a:r>
              <a:rPr lang="zh-CN" altLang="zh-CN" sz="1200" dirty="0">
                <a:latin typeface="微软雅黑" pitchFamily="34" charset="-122"/>
                <a:ea typeface="微软雅黑" pitchFamily="34" charset="-122"/>
              </a:rPr>
              <a:t>满足安全可靠运行的需要。</a:t>
            </a:r>
            <a:endParaRPr lang="zh-CN" altLang="en-US" sz="1200" dirty="0">
              <a:latin typeface="微软雅黑" pitchFamily="34" charset="-122"/>
              <a:ea typeface="微软雅黑" pitchFamily="34" charset="-122"/>
            </a:endParaRPr>
          </a:p>
        </p:txBody>
      </p:sp>
    </p:spTree>
    <p:extLst>
      <p:ext uri="{BB962C8B-B14F-4D97-AF65-F5344CB8AC3E}">
        <p14:creationId xmlns:p14="http://schemas.microsoft.com/office/powerpoint/2010/main" val="22573286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Rectangle 56"/>
          <p:cNvSpPr>
            <a:spLocks noChangeArrowheads="1"/>
          </p:cNvSpPr>
          <p:nvPr/>
        </p:nvSpPr>
        <p:spPr bwMode="auto">
          <a:xfrm>
            <a:off x="-508" y="231428"/>
            <a:ext cx="4860540" cy="749300"/>
          </a:xfrm>
          <a:prstGeom prst="rect">
            <a:avLst/>
          </a:prstGeom>
          <a:noFill/>
          <a:ln w="9525">
            <a:noFill/>
            <a:miter lim="800000"/>
            <a:headEnd/>
            <a:tailEnd/>
          </a:ln>
        </p:spPr>
        <p:txBody>
          <a:bodyPr anchor="ctr"/>
          <a:lstStyle/>
          <a:p>
            <a:r>
              <a:rPr lang="zh-CN" altLang="en-US" sz="2800" b="1" dirty="0" smtClean="0">
                <a:solidFill>
                  <a:srgbClr val="0070C0"/>
                </a:solidFill>
                <a:latin typeface="Arial" pitchFamily="34" charset="0"/>
                <a:ea typeface="黑体" pitchFamily="49" charset="-122"/>
              </a:rPr>
              <a:t>电子政务云的价值</a:t>
            </a:r>
            <a:endParaRPr lang="zh-CN" altLang="en-US" sz="2800" b="1" dirty="0">
              <a:solidFill>
                <a:srgbClr val="0070C0"/>
              </a:solidFill>
              <a:latin typeface="Arial" pitchFamily="34" charset="0"/>
              <a:ea typeface="黑体" pitchFamily="49" charset="-122"/>
            </a:endParaRPr>
          </a:p>
        </p:txBody>
      </p:sp>
      <p:sp>
        <p:nvSpPr>
          <p:cNvPr id="592" name="Freeform 21"/>
          <p:cNvSpPr>
            <a:spLocks/>
          </p:cNvSpPr>
          <p:nvPr/>
        </p:nvSpPr>
        <p:spPr bwMode="auto">
          <a:xfrm>
            <a:off x="2359261" y="1702395"/>
            <a:ext cx="1800225" cy="2301875"/>
          </a:xfrm>
          <a:custGeom>
            <a:avLst/>
            <a:gdLst>
              <a:gd name="T0" fmla="*/ 1728788 w 1134"/>
              <a:gd name="T1" fmla="*/ 0 h 1450"/>
              <a:gd name="T2" fmla="*/ 0 w 1134"/>
              <a:gd name="T3" fmla="*/ 2301875 h 1450"/>
              <a:gd name="T4" fmla="*/ 1800225 w 1134"/>
              <a:gd name="T5" fmla="*/ 1089025 h 1450"/>
              <a:gd name="T6" fmla="*/ 1728788 w 1134"/>
              <a:gd name="T7" fmla="*/ 0 h 1450"/>
              <a:gd name="T8" fmla="*/ 0 60000 65536"/>
              <a:gd name="T9" fmla="*/ 0 60000 65536"/>
              <a:gd name="T10" fmla="*/ 0 60000 65536"/>
              <a:gd name="T11" fmla="*/ 0 60000 65536"/>
              <a:gd name="T12" fmla="*/ 0 w 1134"/>
              <a:gd name="T13" fmla="*/ 0 h 1450"/>
              <a:gd name="T14" fmla="*/ 1134 w 1134"/>
              <a:gd name="T15" fmla="*/ 1450 h 1450"/>
            </a:gdLst>
            <a:ahLst/>
            <a:cxnLst>
              <a:cxn ang="T8">
                <a:pos x="T0" y="T1"/>
              </a:cxn>
              <a:cxn ang="T9">
                <a:pos x="T2" y="T3"/>
              </a:cxn>
              <a:cxn ang="T10">
                <a:pos x="T4" y="T5"/>
              </a:cxn>
              <a:cxn ang="T11">
                <a:pos x="T6" y="T7"/>
              </a:cxn>
            </a:cxnLst>
            <a:rect l="T12" t="T13" r="T14" b="T15"/>
            <a:pathLst>
              <a:path w="1134" h="1450">
                <a:moveTo>
                  <a:pt x="1089" y="0"/>
                </a:moveTo>
                <a:lnTo>
                  <a:pt x="0" y="1450"/>
                </a:lnTo>
                <a:lnTo>
                  <a:pt x="1134" y="686"/>
                </a:lnTo>
                <a:lnTo>
                  <a:pt x="1089" y="0"/>
                </a:lnTo>
                <a:close/>
              </a:path>
            </a:pathLst>
          </a:custGeom>
          <a:gradFill rotWithShape="0">
            <a:gsLst>
              <a:gs pos="0">
                <a:srgbClr val="8ED5E6"/>
              </a:gs>
              <a:gs pos="100000">
                <a:srgbClr val="00A0C6"/>
              </a:gs>
            </a:gsLst>
            <a:lin ang="0" scaled="1"/>
          </a:gradFill>
          <a:ln w="9525">
            <a:noFill/>
            <a:round/>
            <a:headEnd/>
            <a:tailEnd/>
          </a:ln>
        </p:spPr>
        <p:txBody>
          <a:bodyPr/>
          <a:lstStyle/>
          <a:p>
            <a:endParaRPr lang="zh-CN" altLang="en-US"/>
          </a:p>
        </p:txBody>
      </p:sp>
      <p:sp>
        <p:nvSpPr>
          <p:cNvPr id="593" name="Freeform 25"/>
          <p:cNvSpPr>
            <a:spLocks/>
          </p:cNvSpPr>
          <p:nvPr/>
        </p:nvSpPr>
        <p:spPr bwMode="auto">
          <a:xfrm>
            <a:off x="2381486" y="2889845"/>
            <a:ext cx="1811337" cy="1127125"/>
          </a:xfrm>
          <a:custGeom>
            <a:avLst/>
            <a:gdLst>
              <a:gd name="T0" fmla="*/ 1706562 w 1141"/>
              <a:gd name="T1" fmla="*/ 0 h 710"/>
              <a:gd name="T2" fmla="*/ 0 w 1141"/>
              <a:gd name="T3" fmla="*/ 1127125 h 710"/>
              <a:gd name="T4" fmla="*/ 1811337 w 1141"/>
              <a:gd name="T5" fmla="*/ 1055688 h 710"/>
              <a:gd name="T6" fmla="*/ 1706562 w 1141"/>
              <a:gd name="T7" fmla="*/ 0 h 710"/>
              <a:gd name="T8" fmla="*/ 0 60000 65536"/>
              <a:gd name="T9" fmla="*/ 0 60000 65536"/>
              <a:gd name="T10" fmla="*/ 0 60000 65536"/>
              <a:gd name="T11" fmla="*/ 0 60000 65536"/>
              <a:gd name="T12" fmla="*/ 0 w 1141"/>
              <a:gd name="T13" fmla="*/ 0 h 710"/>
              <a:gd name="T14" fmla="*/ 1141 w 1141"/>
              <a:gd name="T15" fmla="*/ 710 h 710"/>
            </a:gdLst>
            <a:ahLst/>
            <a:cxnLst>
              <a:cxn ang="T8">
                <a:pos x="T0" y="T1"/>
              </a:cxn>
              <a:cxn ang="T9">
                <a:pos x="T2" y="T3"/>
              </a:cxn>
              <a:cxn ang="T10">
                <a:pos x="T4" y="T5"/>
              </a:cxn>
              <a:cxn ang="T11">
                <a:pos x="T6" y="T7"/>
              </a:cxn>
            </a:cxnLst>
            <a:rect l="T12" t="T13" r="T14" b="T15"/>
            <a:pathLst>
              <a:path w="1141" h="710">
                <a:moveTo>
                  <a:pt x="1075" y="0"/>
                </a:moveTo>
                <a:lnTo>
                  <a:pt x="0" y="710"/>
                </a:lnTo>
                <a:lnTo>
                  <a:pt x="1141" y="665"/>
                </a:lnTo>
                <a:lnTo>
                  <a:pt x="1075" y="0"/>
                </a:lnTo>
                <a:close/>
              </a:path>
            </a:pathLst>
          </a:custGeom>
          <a:gradFill rotWithShape="0">
            <a:gsLst>
              <a:gs pos="0">
                <a:srgbClr val="8ED5E6"/>
              </a:gs>
              <a:gs pos="100000">
                <a:srgbClr val="00A0C6"/>
              </a:gs>
            </a:gsLst>
            <a:lin ang="0" scaled="1"/>
          </a:gradFill>
          <a:ln w="9525">
            <a:noFill/>
            <a:round/>
            <a:headEnd/>
            <a:tailEnd/>
          </a:ln>
        </p:spPr>
        <p:txBody>
          <a:bodyPr/>
          <a:lstStyle/>
          <a:p>
            <a:endParaRPr lang="zh-CN" altLang="en-US"/>
          </a:p>
        </p:txBody>
      </p:sp>
      <p:sp>
        <p:nvSpPr>
          <p:cNvPr id="594" name="Freeform 26"/>
          <p:cNvSpPr>
            <a:spLocks/>
          </p:cNvSpPr>
          <p:nvPr/>
        </p:nvSpPr>
        <p:spPr bwMode="auto">
          <a:xfrm>
            <a:off x="2359261" y="3994745"/>
            <a:ext cx="1800225" cy="2301875"/>
          </a:xfrm>
          <a:custGeom>
            <a:avLst/>
            <a:gdLst>
              <a:gd name="T0" fmla="*/ 1744663 w 1134"/>
              <a:gd name="T1" fmla="*/ 2301875 h 1450"/>
              <a:gd name="T2" fmla="*/ 0 w 1134"/>
              <a:gd name="T3" fmla="*/ 0 h 1450"/>
              <a:gd name="T4" fmla="*/ 1800225 w 1134"/>
              <a:gd name="T5" fmla="*/ 1212850 h 1450"/>
              <a:gd name="T6" fmla="*/ 1744663 w 1134"/>
              <a:gd name="T7" fmla="*/ 2301875 h 1450"/>
              <a:gd name="T8" fmla="*/ 0 60000 65536"/>
              <a:gd name="T9" fmla="*/ 0 60000 65536"/>
              <a:gd name="T10" fmla="*/ 0 60000 65536"/>
              <a:gd name="T11" fmla="*/ 0 60000 65536"/>
              <a:gd name="T12" fmla="*/ 0 w 1134"/>
              <a:gd name="T13" fmla="*/ 0 h 1450"/>
              <a:gd name="T14" fmla="*/ 1134 w 1134"/>
              <a:gd name="T15" fmla="*/ 1450 h 1450"/>
            </a:gdLst>
            <a:ahLst/>
            <a:cxnLst>
              <a:cxn ang="T8">
                <a:pos x="T0" y="T1"/>
              </a:cxn>
              <a:cxn ang="T9">
                <a:pos x="T2" y="T3"/>
              </a:cxn>
              <a:cxn ang="T10">
                <a:pos x="T4" y="T5"/>
              </a:cxn>
              <a:cxn ang="T11">
                <a:pos x="T6" y="T7"/>
              </a:cxn>
            </a:cxnLst>
            <a:rect l="T12" t="T13" r="T14" b="T15"/>
            <a:pathLst>
              <a:path w="1134" h="1450">
                <a:moveTo>
                  <a:pt x="1099" y="1450"/>
                </a:moveTo>
                <a:lnTo>
                  <a:pt x="0" y="0"/>
                </a:lnTo>
                <a:lnTo>
                  <a:pt x="1134" y="764"/>
                </a:lnTo>
                <a:lnTo>
                  <a:pt x="1099" y="1450"/>
                </a:lnTo>
                <a:close/>
              </a:path>
            </a:pathLst>
          </a:custGeom>
          <a:gradFill rotWithShape="0">
            <a:gsLst>
              <a:gs pos="0">
                <a:srgbClr val="8ED5E6"/>
              </a:gs>
              <a:gs pos="100000">
                <a:srgbClr val="00A0C6"/>
              </a:gs>
            </a:gsLst>
            <a:lin ang="0" scaled="1"/>
          </a:gradFill>
          <a:ln w="9525">
            <a:noFill/>
            <a:round/>
            <a:headEnd/>
            <a:tailEnd/>
          </a:ln>
        </p:spPr>
        <p:txBody>
          <a:bodyPr/>
          <a:lstStyle/>
          <a:p>
            <a:endParaRPr lang="zh-CN" altLang="en-US"/>
          </a:p>
        </p:txBody>
      </p:sp>
      <p:sp>
        <p:nvSpPr>
          <p:cNvPr id="595" name="Freeform 27"/>
          <p:cNvSpPr>
            <a:spLocks/>
          </p:cNvSpPr>
          <p:nvPr/>
        </p:nvSpPr>
        <p:spPr bwMode="auto">
          <a:xfrm>
            <a:off x="2359261" y="3975695"/>
            <a:ext cx="1811337" cy="1109662"/>
          </a:xfrm>
          <a:custGeom>
            <a:avLst/>
            <a:gdLst>
              <a:gd name="T0" fmla="*/ 1733550 w 1141"/>
              <a:gd name="T1" fmla="*/ 1109662 h 699"/>
              <a:gd name="T2" fmla="*/ 0 w 1141"/>
              <a:gd name="T3" fmla="*/ 0 h 699"/>
              <a:gd name="T4" fmla="*/ 1811337 w 1141"/>
              <a:gd name="T5" fmla="*/ 71437 h 699"/>
              <a:gd name="T6" fmla="*/ 1733550 w 1141"/>
              <a:gd name="T7" fmla="*/ 1109662 h 699"/>
              <a:gd name="T8" fmla="*/ 0 60000 65536"/>
              <a:gd name="T9" fmla="*/ 0 60000 65536"/>
              <a:gd name="T10" fmla="*/ 0 60000 65536"/>
              <a:gd name="T11" fmla="*/ 0 60000 65536"/>
              <a:gd name="T12" fmla="*/ 0 w 1141"/>
              <a:gd name="T13" fmla="*/ 0 h 699"/>
              <a:gd name="T14" fmla="*/ 1141 w 1141"/>
              <a:gd name="T15" fmla="*/ 699 h 699"/>
            </a:gdLst>
            <a:ahLst/>
            <a:cxnLst>
              <a:cxn ang="T8">
                <a:pos x="T0" y="T1"/>
              </a:cxn>
              <a:cxn ang="T9">
                <a:pos x="T2" y="T3"/>
              </a:cxn>
              <a:cxn ang="T10">
                <a:pos x="T4" y="T5"/>
              </a:cxn>
              <a:cxn ang="T11">
                <a:pos x="T6" y="T7"/>
              </a:cxn>
            </a:cxnLst>
            <a:rect l="T12" t="T13" r="T14" b="T15"/>
            <a:pathLst>
              <a:path w="1141" h="699">
                <a:moveTo>
                  <a:pt x="1092" y="699"/>
                </a:moveTo>
                <a:lnTo>
                  <a:pt x="0" y="0"/>
                </a:lnTo>
                <a:lnTo>
                  <a:pt x="1141" y="45"/>
                </a:lnTo>
                <a:lnTo>
                  <a:pt x="1092" y="699"/>
                </a:lnTo>
                <a:close/>
              </a:path>
            </a:pathLst>
          </a:custGeom>
          <a:gradFill rotWithShape="0">
            <a:gsLst>
              <a:gs pos="0">
                <a:srgbClr val="8ED5E6"/>
              </a:gs>
              <a:gs pos="100000">
                <a:srgbClr val="00A0C6"/>
              </a:gs>
            </a:gsLst>
            <a:lin ang="0" scaled="1"/>
          </a:gradFill>
          <a:ln w="9525">
            <a:noFill/>
            <a:round/>
            <a:headEnd/>
            <a:tailEnd/>
          </a:ln>
        </p:spPr>
        <p:txBody>
          <a:bodyPr/>
          <a:lstStyle/>
          <a:p>
            <a:endParaRPr lang="zh-CN" altLang="en-US"/>
          </a:p>
        </p:txBody>
      </p:sp>
      <p:sp>
        <p:nvSpPr>
          <p:cNvPr id="608" name="Oval 29"/>
          <p:cNvSpPr>
            <a:spLocks noChangeArrowheads="1"/>
          </p:cNvSpPr>
          <p:nvPr/>
        </p:nvSpPr>
        <p:spPr bwMode="auto">
          <a:xfrm>
            <a:off x="1295636" y="2926357"/>
            <a:ext cx="2130425" cy="2127250"/>
          </a:xfrm>
          <a:prstGeom prst="ellipse">
            <a:avLst/>
          </a:prstGeom>
          <a:gradFill rotWithShape="1">
            <a:gsLst>
              <a:gs pos="0">
                <a:srgbClr val="03678F"/>
              </a:gs>
              <a:gs pos="100000">
                <a:srgbClr val="00A0C6"/>
              </a:gs>
            </a:gsLst>
            <a:lin ang="5400000" scaled="1"/>
          </a:gradFill>
          <a:ln w="9525">
            <a:noFill/>
            <a:round/>
            <a:headEnd/>
            <a:tailEnd/>
          </a:ln>
          <a:effectLst>
            <a:outerShdw dist="38100" dir="5400000" algn="ctr" rotWithShape="0">
              <a:srgbClr val="024560"/>
            </a:outerShdw>
          </a:effectLst>
        </p:spPr>
        <p:txBody>
          <a:bodyPr wrap="none" anchor="ctr"/>
          <a:lstStyle/>
          <a:p>
            <a:pPr>
              <a:defRPr/>
            </a:pPr>
            <a:endParaRPr lang="zh-CN" altLang="en-US"/>
          </a:p>
        </p:txBody>
      </p:sp>
      <p:sp>
        <p:nvSpPr>
          <p:cNvPr id="609" name="Oval 50"/>
          <p:cNvSpPr>
            <a:spLocks noChangeArrowheads="1"/>
          </p:cNvSpPr>
          <p:nvPr/>
        </p:nvSpPr>
        <p:spPr bwMode="auto">
          <a:xfrm>
            <a:off x="1341673" y="2970807"/>
            <a:ext cx="2038350" cy="2035175"/>
          </a:xfrm>
          <a:prstGeom prst="ellipse">
            <a:avLst/>
          </a:prstGeom>
          <a:gradFill rotWithShape="1">
            <a:gsLst>
              <a:gs pos="0">
                <a:srgbClr val="00A0C6"/>
              </a:gs>
              <a:gs pos="100000">
                <a:srgbClr val="03678F"/>
              </a:gs>
            </a:gsLst>
            <a:lin ang="5400000" scaled="1"/>
          </a:gradFill>
          <a:ln w="9525">
            <a:noFill/>
            <a:round/>
            <a:headEnd/>
            <a:tailEnd/>
          </a:ln>
        </p:spPr>
        <p:txBody>
          <a:bodyPr wrap="none" anchor="ctr"/>
          <a:lstStyle/>
          <a:p>
            <a:endParaRPr lang="zh-CN" altLang="en-US"/>
          </a:p>
        </p:txBody>
      </p:sp>
      <p:sp>
        <p:nvSpPr>
          <p:cNvPr id="610" name="Oval 51"/>
          <p:cNvSpPr>
            <a:spLocks noChangeArrowheads="1"/>
          </p:cNvSpPr>
          <p:nvPr/>
        </p:nvSpPr>
        <p:spPr bwMode="auto">
          <a:xfrm>
            <a:off x="1386123" y="3015257"/>
            <a:ext cx="1946275" cy="1943100"/>
          </a:xfrm>
          <a:prstGeom prst="ellipse">
            <a:avLst/>
          </a:prstGeom>
          <a:gradFill rotWithShape="1">
            <a:gsLst>
              <a:gs pos="0">
                <a:srgbClr val="03678F"/>
              </a:gs>
              <a:gs pos="100000">
                <a:srgbClr val="00A0C6"/>
              </a:gs>
            </a:gsLst>
            <a:lin ang="5400000" scaled="1"/>
          </a:gradFill>
          <a:ln w="9525">
            <a:noFill/>
            <a:round/>
            <a:headEnd/>
            <a:tailEnd/>
          </a:ln>
          <a:effectLst>
            <a:outerShdw dist="25400" dir="16200000" algn="ctr" rotWithShape="0">
              <a:srgbClr val="9CDB2C"/>
            </a:outerShdw>
          </a:effectLst>
        </p:spPr>
        <p:txBody>
          <a:bodyPr wrap="none" anchor="ctr"/>
          <a:lstStyle/>
          <a:p>
            <a:pPr algn="ctr">
              <a:defRPr/>
            </a:pPr>
            <a:endParaRPr lang="zh-CN" altLang="zh-CN" sz="1600"/>
          </a:p>
        </p:txBody>
      </p:sp>
      <p:grpSp>
        <p:nvGrpSpPr>
          <p:cNvPr id="3" name="组合 2"/>
          <p:cNvGrpSpPr/>
          <p:nvPr/>
        </p:nvGrpSpPr>
        <p:grpSpPr>
          <a:xfrm>
            <a:off x="4056298" y="1680170"/>
            <a:ext cx="4116102" cy="4629150"/>
            <a:chOff x="4272322" y="1535113"/>
            <a:chExt cx="2417763" cy="4629150"/>
          </a:xfrm>
        </p:grpSpPr>
        <p:sp>
          <p:nvSpPr>
            <p:cNvPr id="596" name="AutoShape 4"/>
            <p:cNvSpPr>
              <a:spLocks noChangeArrowheads="1"/>
            </p:cNvSpPr>
            <p:nvPr/>
          </p:nvSpPr>
          <p:spPr bwMode="auto">
            <a:xfrm>
              <a:off x="4272322" y="1535113"/>
              <a:ext cx="2417763" cy="512762"/>
            </a:xfrm>
            <a:prstGeom prst="roundRect">
              <a:avLst>
                <a:gd name="adj" fmla="val 11741"/>
              </a:avLst>
            </a:prstGeom>
            <a:gradFill rotWithShape="1">
              <a:gsLst>
                <a:gs pos="0">
                  <a:srgbClr val="093B82"/>
                </a:gs>
                <a:gs pos="50000">
                  <a:srgbClr val="4694DA"/>
                </a:gs>
                <a:gs pos="100000">
                  <a:srgbClr val="093B82"/>
                </a:gs>
              </a:gsLst>
              <a:lin ang="0" scaled="1"/>
            </a:gradFill>
            <a:ln w="9525">
              <a:noFill/>
              <a:round/>
              <a:headEnd/>
              <a:tailEnd/>
            </a:ln>
          </p:spPr>
          <p:txBody>
            <a:bodyPr wrap="none" anchor="ctr"/>
            <a:lstStyle/>
            <a:p>
              <a:endParaRPr lang="zh-CN" altLang="en-US"/>
            </a:p>
          </p:txBody>
        </p:sp>
        <p:sp>
          <p:nvSpPr>
            <p:cNvPr id="597" name="AutoShape 6"/>
            <p:cNvSpPr>
              <a:spLocks noChangeArrowheads="1"/>
            </p:cNvSpPr>
            <p:nvPr/>
          </p:nvSpPr>
          <p:spPr bwMode="auto">
            <a:xfrm>
              <a:off x="4296135" y="1573213"/>
              <a:ext cx="2370137" cy="1062037"/>
            </a:xfrm>
            <a:prstGeom prst="roundRect">
              <a:avLst>
                <a:gd name="adj" fmla="val 8676"/>
              </a:avLst>
            </a:prstGeom>
            <a:gradFill rotWithShape="1">
              <a:gsLst>
                <a:gs pos="0">
                  <a:srgbClr val="093B82"/>
                </a:gs>
                <a:gs pos="50000">
                  <a:srgbClr val="0C4EB0"/>
                </a:gs>
                <a:gs pos="100000">
                  <a:srgbClr val="093B82"/>
                </a:gs>
              </a:gsLst>
              <a:lin ang="0" scaled="1"/>
            </a:gradFill>
            <a:ln w="9525">
              <a:noFill/>
              <a:round/>
              <a:headEnd/>
              <a:tailEnd/>
            </a:ln>
          </p:spPr>
          <p:txBody>
            <a:bodyPr wrap="none" anchor="ctr"/>
            <a:lstStyle/>
            <a:p>
              <a:endParaRPr lang="zh-CN" altLang="en-US"/>
            </a:p>
          </p:txBody>
        </p:sp>
        <p:sp>
          <p:nvSpPr>
            <p:cNvPr id="598" name="AutoShape 7"/>
            <p:cNvSpPr>
              <a:spLocks noChangeArrowheads="1"/>
            </p:cNvSpPr>
            <p:nvPr/>
          </p:nvSpPr>
          <p:spPr bwMode="auto">
            <a:xfrm>
              <a:off x="4315185" y="1606550"/>
              <a:ext cx="2330450" cy="989013"/>
            </a:xfrm>
            <a:prstGeom prst="roundRect">
              <a:avLst>
                <a:gd name="adj" fmla="val 7718"/>
              </a:avLst>
            </a:prstGeom>
            <a:gradFill rotWithShape="1">
              <a:gsLst>
                <a:gs pos="0">
                  <a:srgbClr val="F7FDFF"/>
                </a:gs>
                <a:gs pos="50000">
                  <a:srgbClr val="BED9F2"/>
                </a:gs>
                <a:gs pos="100000">
                  <a:srgbClr val="F7FDFF"/>
                </a:gs>
              </a:gsLst>
              <a:lin ang="5400000" scaled="1"/>
            </a:gradFill>
            <a:ln w="9525" algn="ctr">
              <a:noFill/>
              <a:round/>
              <a:headEnd/>
              <a:tailEnd/>
            </a:ln>
          </p:spPr>
          <p:txBody>
            <a:bodyPr wrap="none" anchor="ctr"/>
            <a:lstStyle/>
            <a:p>
              <a:endParaRPr lang="zh-CN" altLang="en-US"/>
            </a:p>
          </p:txBody>
        </p:sp>
        <p:sp>
          <p:nvSpPr>
            <p:cNvPr id="599" name="AutoShape 11"/>
            <p:cNvSpPr>
              <a:spLocks noChangeArrowheads="1"/>
            </p:cNvSpPr>
            <p:nvPr/>
          </p:nvSpPr>
          <p:spPr bwMode="auto">
            <a:xfrm>
              <a:off x="4272322" y="2709863"/>
              <a:ext cx="2417763" cy="512762"/>
            </a:xfrm>
            <a:prstGeom prst="roundRect">
              <a:avLst>
                <a:gd name="adj" fmla="val 11741"/>
              </a:avLst>
            </a:prstGeom>
            <a:gradFill rotWithShape="1">
              <a:gsLst>
                <a:gs pos="0">
                  <a:srgbClr val="093B82"/>
                </a:gs>
                <a:gs pos="50000">
                  <a:srgbClr val="4694DA"/>
                </a:gs>
                <a:gs pos="100000">
                  <a:srgbClr val="093B82"/>
                </a:gs>
              </a:gsLst>
              <a:lin ang="0" scaled="1"/>
            </a:gradFill>
            <a:ln w="9525">
              <a:noFill/>
              <a:round/>
              <a:headEnd/>
              <a:tailEnd/>
            </a:ln>
          </p:spPr>
          <p:txBody>
            <a:bodyPr wrap="none" anchor="ctr"/>
            <a:lstStyle/>
            <a:p>
              <a:endParaRPr lang="zh-CN" altLang="en-US"/>
            </a:p>
          </p:txBody>
        </p:sp>
        <p:sp>
          <p:nvSpPr>
            <p:cNvPr id="600" name="AutoShape 12"/>
            <p:cNvSpPr>
              <a:spLocks noChangeArrowheads="1"/>
            </p:cNvSpPr>
            <p:nvPr/>
          </p:nvSpPr>
          <p:spPr bwMode="auto">
            <a:xfrm>
              <a:off x="4296135" y="2747963"/>
              <a:ext cx="2370137" cy="1062037"/>
            </a:xfrm>
            <a:prstGeom prst="roundRect">
              <a:avLst>
                <a:gd name="adj" fmla="val 8676"/>
              </a:avLst>
            </a:prstGeom>
            <a:gradFill rotWithShape="1">
              <a:gsLst>
                <a:gs pos="0">
                  <a:srgbClr val="093B82"/>
                </a:gs>
                <a:gs pos="50000">
                  <a:srgbClr val="0C4EB0"/>
                </a:gs>
                <a:gs pos="100000">
                  <a:srgbClr val="093B82"/>
                </a:gs>
              </a:gsLst>
              <a:lin ang="0" scaled="1"/>
            </a:gradFill>
            <a:ln w="9525">
              <a:noFill/>
              <a:round/>
              <a:headEnd/>
              <a:tailEnd/>
            </a:ln>
          </p:spPr>
          <p:txBody>
            <a:bodyPr wrap="none" anchor="ctr"/>
            <a:lstStyle/>
            <a:p>
              <a:endParaRPr lang="zh-CN" altLang="en-US"/>
            </a:p>
          </p:txBody>
        </p:sp>
        <p:sp>
          <p:nvSpPr>
            <p:cNvPr id="601" name="AutoShape 13"/>
            <p:cNvSpPr>
              <a:spLocks noChangeArrowheads="1"/>
            </p:cNvSpPr>
            <p:nvPr/>
          </p:nvSpPr>
          <p:spPr bwMode="auto">
            <a:xfrm>
              <a:off x="4315185" y="2784475"/>
              <a:ext cx="2330450" cy="989013"/>
            </a:xfrm>
            <a:prstGeom prst="roundRect">
              <a:avLst>
                <a:gd name="adj" fmla="val 7718"/>
              </a:avLst>
            </a:prstGeom>
            <a:gradFill rotWithShape="1">
              <a:gsLst>
                <a:gs pos="0">
                  <a:srgbClr val="F7FDFF"/>
                </a:gs>
                <a:gs pos="50000">
                  <a:srgbClr val="BED9F2"/>
                </a:gs>
                <a:gs pos="100000">
                  <a:srgbClr val="F7FDFF"/>
                </a:gs>
              </a:gsLst>
              <a:lin ang="5400000" scaled="1"/>
            </a:gradFill>
            <a:ln w="9525" algn="ctr">
              <a:noFill/>
              <a:round/>
              <a:headEnd/>
              <a:tailEnd/>
            </a:ln>
          </p:spPr>
          <p:txBody>
            <a:bodyPr wrap="none" anchor="ctr"/>
            <a:lstStyle/>
            <a:p>
              <a:endParaRPr lang="zh-CN" altLang="en-US">
                <a:latin typeface="微软雅黑" pitchFamily="34" charset="-122"/>
                <a:ea typeface="微软雅黑" pitchFamily="34" charset="-122"/>
              </a:endParaRPr>
            </a:p>
          </p:txBody>
        </p:sp>
        <p:sp>
          <p:nvSpPr>
            <p:cNvPr id="602" name="AutoShape 14"/>
            <p:cNvSpPr>
              <a:spLocks noChangeArrowheads="1"/>
            </p:cNvSpPr>
            <p:nvPr/>
          </p:nvSpPr>
          <p:spPr bwMode="auto">
            <a:xfrm>
              <a:off x="4272322" y="3887788"/>
              <a:ext cx="2417763" cy="511175"/>
            </a:xfrm>
            <a:prstGeom prst="roundRect">
              <a:avLst>
                <a:gd name="adj" fmla="val 11741"/>
              </a:avLst>
            </a:prstGeom>
            <a:gradFill rotWithShape="1">
              <a:gsLst>
                <a:gs pos="0">
                  <a:srgbClr val="093B82"/>
                </a:gs>
                <a:gs pos="50000">
                  <a:srgbClr val="4694DA"/>
                </a:gs>
                <a:gs pos="100000">
                  <a:srgbClr val="093B82"/>
                </a:gs>
              </a:gsLst>
              <a:lin ang="0" scaled="1"/>
            </a:gradFill>
            <a:ln w="9525">
              <a:noFill/>
              <a:round/>
              <a:headEnd/>
              <a:tailEnd/>
            </a:ln>
          </p:spPr>
          <p:txBody>
            <a:bodyPr wrap="none" anchor="ctr"/>
            <a:lstStyle/>
            <a:p>
              <a:endParaRPr lang="zh-CN" altLang="en-US"/>
            </a:p>
          </p:txBody>
        </p:sp>
        <p:sp>
          <p:nvSpPr>
            <p:cNvPr id="603" name="AutoShape 15"/>
            <p:cNvSpPr>
              <a:spLocks noChangeArrowheads="1"/>
            </p:cNvSpPr>
            <p:nvPr/>
          </p:nvSpPr>
          <p:spPr bwMode="auto">
            <a:xfrm>
              <a:off x="4296135" y="3925888"/>
              <a:ext cx="2370137" cy="1062037"/>
            </a:xfrm>
            <a:prstGeom prst="roundRect">
              <a:avLst>
                <a:gd name="adj" fmla="val 8676"/>
              </a:avLst>
            </a:prstGeom>
            <a:gradFill rotWithShape="1">
              <a:gsLst>
                <a:gs pos="0">
                  <a:srgbClr val="093B82"/>
                </a:gs>
                <a:gs pos="50000">
                  <a:srgbClr val="0C4EB0"/>
                </a:gs>
                <a:gs pos="100000">
                  <a:srgbClr val="093B82"/>
                </a:gs>
              </a:gsLst>
              <a:lin ang="0" scaled="1"/>
            </a:gradFill>
            <a:ln w="9525">
              <a:noFill/>
              <a:round/>
              <a:headEnd/>
              <a:tailEnd/>
            </a:ln>
          </p:spPr>
          <p:txBody>
            <a:bodyPr wrap="none" anchor="ctr"/>
            <a:lstStyle/>
            <a:p>
              <a:endParaRPr lang="zh-CN" altLang="en-US"/>
            </a:p>
          </p:txBody>
        </p:sp>
        <p:sp>
          <p:nvSpPr>
            <p:cNvPr id="604" name="AutoShape 16"/>
            <p:cNvSpPr>
              <a:spLocks noChangeArrowheads="1"/>
            </p:cNvSpPr>
            <p:nvPr/>
          </p:nvSpPr>
          <p:spPr bwMode="auto">
            <a:xfrm>
              <a:off x="4315185" y="3962400"/>
              <a:ext cx="2330450" cy="989013"/>
            </a:xfrm>
            <a:prstGeom prst="roundRect">
              <a:avLst>
                <a:gd name="adj" fmla="val 7718"/>
              </a:avLst>
            </a:prstGeom>
            <a:gradFill rotWithShape="1">
              <a:gsLst>
                <a:gs pos="0">
                  <a:srgbClr val="F7FDFF"/>
                </a:gs>
                <a:gs pos="50000">
                  <a:srgbClr val="BED9F2"/>
                </a:gs>
                <a:gs pos="100000">
                  <a:srgbClr val="F7FDFF"/>
                </a:gs>
              </a:gsLst>
              <a:lin ang="5400000" scaled="1"/>
            </a:gradFill>
            <a:ln w="9525" algn="ctr">
              <a:noFill/>
              <a:round/>
              <a:headEnd/>
              <a:tailEnd/>
            </a:ln>
          </p:spPr>
          <p:txBody>
            <a:bodyPr wrap="none" anchor="ctr"/>
            <a:lstStyle/>
            <a:p>
              <a:endParaRPr lang="zh-CN" altLang="en-US"/>
            </a:p>
          </p:txBody>
        </p:sp>
        <p:sp>
          <p:nvSpPr>
            <p:cNvPr id="605" name="AutoShape 17"/>
            <p:cNvSpPr>
              <a:spLocks noChangeArrowheads="1"/>
            </p:cNvSpPr>
            <p:nvPr/>
          </p:nvSpPr>
          <p:spPr bwMode="auto">
            <a:xfrm>
              <a:off x="4272322" y="5064125"/>
              <a:ext cx="2417763" cy="512763"/>
            </a:xfrm>
            <a:prstGeom prst="roundRect">
              <a:avLst>
                <a:gd name="adj" fmla="val 11741"/>
              </a:avLst>
            </a:prstGeom>
            <a:gradFill rotWithShape="1">
              <a:gsLst>
                <a:gs pos="0">
                  <a:srgbClr val="093B82"/>
                </a:gs>
                <a:gs pos="50000">
                  <a:srgbClr val="4694DA"/>
                </a:gs>
                <a:gs pos="100000">
                  <a:srgbClr val="093B82"/>
                </a:gs>
              </a:gsLst>
              <a:lin ang="0" scaled="1"/>
            </a:gradFill>
            <a:ln w="9525">
              <a:noFill/>
              <a:round/>
              <a:headEnd/>
              <a:tailEnd/>
            </a:ln>
          </p:spPr>
          <p:txBody>
            <a:bodyPr wrap="none" anchor="ctr"/>
            <a:lstStyle/>
            <a:p>
              <a:endParaRPr lang="zh-CN" altLang="en-US"/>
            </a:p>
          </p:txBody>
        </p:sp>
        <p:sp>
          <p:nvSpPr>
            <p:cNvPr id="606" name="AutoShape 18"/>
            <p:cNvSpPr>
              <a:spLocks noChangeArrowheads="1"/>
            </p:cNvSpPr>
            <p:nvPr/>
          </p:nvSpPr>
          <p:spPr bwMode="auto">
            <a:xfrm>
              <a:off x="4296135" y="5102225"/>
              <a:ext cx="2370137" cy="1062038"/>
            </a:xfrm>
            <a:prstGeom prst="roundRect">
              <a:avLst>
                <a:gd name="adj" fmla="val 8676"/>
              </a:avLst>
            </a:prstGeom>
            <a:gradFill rotWithShape="1">
              <a:gsLst>
                <a:gs pos="0">
                  <a:srgbClr val="093B82"/>
                </a:gs>
                <a:gs pos="50000">
                  <a:srgbClr val="0C4EB0"/>
                </a:gs>
                <a:gs pos="100000">
                  <a:srgbClr val="093B82"/>
                </a:gs>
              </a:gsLst>
              <a:lin ang="0" scaled="1"/>
            </a:gradFill>
            <a:ln w="9525">
              <a:noFill/>
              <a:round/>
              <a:headEnd/>
              <a:tailEnd/>
            </a:ln>
          </p:spPr>
          <p:txBody>
            <a:bodyPr wrap="none" anchor="ctr"/>
            <a:lstStyle/>
            <a:p>
              <a:endParaRPr lang="zh-CN" altLang="en-US"/>
            </a:p>
          </p:txBody>
        </p:sp>
        <p:sp>
          <p:nvSpPr>
            <p:cNvPr id="607" name="AutoShape 19"/>
            <p:cNvSpPr>
              <a:spLocks noChangeArrowheads="1"/>
            </p:cNvSpPr>
            <p:nvPr/>
          </p:nvSpPr>
          <p:spPr bwMode="auto">
            <a:xfrm>
              <a:off x="4315185" y="5138738"/>
              <a:ext cx="2330450" cy="989012"/>
            </a:xfrm>
            <a:prstGeom prst="roundRect">
              <a:avLst>
                <a:gd name="adj" fmla="val 7718"/>
              </a:avLst>
            </a:prstGeom>
            <a:gradFill rotWithShape="1">
              <a:gsLst>
                <a:gs pos="0">
                  <a:srgbClr val="F7FDFF"/>
                </a:gs>
                <a:gs pos="50000">
                  <a:srgbClr val="BED9F2"/>
                </a:gs>
                <a:gs pos="100000">
                  <a:srgbClr val="F7FDFF"/>
                </a:gs>
              </a:gsLst>
              <a:lin ang="5400000" scaled="1"/>
            </a:gradFill>
            <a:ln w="9525" algn="ctr">
              <a:noFill/>
              <a:round/>
              <a:headEnd/>
              <a:tailEnd/>
            </a:ln>
          </p:spPr>
          <p:txBody>
            <a:bodyPr wrap="none" anchor="ctr"/>
            <a:lstStyle/>
            <a:p>
              <a:endParaRPr lang="zh-CN" altLang="en-US"/>
            </a:p>
          </p:txBody>
        </p:sp>
        <p:sp>
          <p:nvSpPr>
            <p:cNvPr id="615" name="Rectangle 75"/>
            <p:cNvSpPr>
              <a:spLocks noChangeArrowheads="1"/>
            </p:cNvSpPr>
            <p:nvPr/>
          </p:nvSpPr>
          <p:spPr bwMode="auto">
            <a:xfrm>
              <a:off x="4369160" y="1689100"/>
              <a:ext cx="2165350" cy="792163"/>
            </a:xfrm>
            <a:prstGeom prst="rect">
              <a:avLst/>
            </a:prstGeom>
            <a:noFill/>
            <a:ln w="9525">
              <a:noFill/>
              <a:miter lim="800000"/>
              <a:headEnd/>
              <a:tailEnd/>
            </a:ln>
          </p:spPr>
          <p:txBody>
            <a:bodyPr anchor="ctr"/>
            <a:lstStyle/>
            <a:p>
              <a:pPr>
                <a:lnSpc>
                  <a:spcPct val="120000"/>
                </a:lnSpc>
              </a:pPr>
              <a:r>
                <a:rPr lang="zh-CN" altLang="zh-CN" sz="1600">
                  <a:latin typeface="微软雅黑" pitchFamily="34" charset="-122"/>
                  <a:ea typeface="微软雅黑" pitchFamily="34" charset="-122"/>
                </a:rPr>
                <a:t>推动电子政务向科学发展方式转变</a:t>
              </a:r>
              <a:endParaRPr lang="ko-KR" altLang="en-US" sz="1600">
                <a:solidFill>
                  <a:srgbClr val="000000"/>
                </a:solidFill>
                <a:latin typeface="微软雅黑" pitchFamily="34" charset="-122"/>
                <a:ea typeface="HY헤드라인M"/>
                <a:cs typeface="HY헤드라인M"/>
              </a:endParaRPr>
            </a:p>
          </p:txBody>
        </p:sp>
        <p:sp>
          <p:nvSpPr>
            <p:cNvPr id="616" name="Rectangle 76"/>
            <p:cNvSpPr>
              <a:spLocks noChangeArrowheads="1"/>
            </p:cNvSpPr>
            <p:nvPr/>
          </p:nvSpPr>
          <p:spPr bwMode="auto">
            <a:xfrm>
              <a:off x="4369160" y="2879725"/>
              <a:ext cx="2165350" cy="792163"/>
            </a:xfrm>
            <a:prstGeom prst="rect">
              <a:avLst/>
            </a:prstGeom>
            <a:noFill/>
            <a:ln w="9525">
              <a:noFill/>
              <a:miter lim="800000"/>
              <a:headEnd/>
              <a:tailEnd/>
            </a:ln>
          </p:spPr>
          <p:txBody>
            <a:bodyPr anchor="ctr"/>
            <a:lstStyle/>
            <a:p>
              <a:r>
                <a:rPr lang="zh-CN" altLang="zh-CN" sz="1600">
                  <a:latin typeface="微软雅黑" pitchFamily="34" charset="-122"/>
                  <a:ea typeface="微软雅黑" pitchFamily="34" charset="-122"/>
                </a:rPr>
                <a:t>提高基础设施资源利用率</a:t>
              </a:r>
            </a:p>
          </p:txBody>
        </p:sp>
        <p:sp>
          <p:nvSpPr>
            <p:cNvPr id="617" name="Rectangle 77"/>
            <p:cNvSpPr>
              <a:spLocks noChangeArrowheads="1"/>
            </p:cNvSpPr>
            <p:nvPr/>
          </p:nvSpPr>
          <p:spPr bwMode="auto">
            <a:xfrm>
              <a:off x="4369160" y="4051300"/>
              <a:ext cx="2165350" cy="793750"/>
            </a:xfrm>
            <a:prstGeom prst="rect">
              <a:avLst/>
            </a:prstGeom>
            <a:noFill/>
            <a:ln w="9525">
              <a:noFill/>
              <a:miter lim="800000"/>
              <a:headEnd/>
              <a:tailEnd/>
            </a:ln>
          </p:spPr>
          <p:txBody>
            <a:bodyPr anchor="ctr"/>
            <a:lstStyle/>
            <a:p>
              <a:pPr>
                <a:lnSpc>
                  <a:spcPct val="120000"/>
                </a:lnSpc>
                <a:spcBef>
                  <a:spcPct val="20000"/>
                </a:spcBef>
              </a:pPr>
              <a:r>
                <a:rPr lang="zh-CN" altLang="zh-CN" sz="1600">
                  <a:latin typeface="微软雅黑" pitchFamily="34" charset="-122"/>
                  <a:ea typeface="微软雅黑" pitchFamily="34" charset="-122"/>
                </a:rPr>
                <a:t>促进互联互通和信息共享</a:t>
              </a:r>
              <a:endParaRPr lang="ko-KR" altLang="en-US" sz="1600">
                <a:solidFill>
                  <a:srgbClr val="000000"/>
                </a:solidFill>
                <a:latin typeface="微软雅黑" pitchFamily="34" charset="-122"/>
                <a:ea typeface="HY헤드라인M"/>
                <a:cs typeface="HY헤드라인M"/>
              </a:endParaRPr>
            </a:p>
          </p:txBody>
        </p:sp>
        <p:sp>
          <p:nvSpPr>
            <p:cNvPr id="618" name="Rectangle 78"/>
            <p:cNvSpPr>
              <a:spLocks noChangeArrowheads="1"/>
            </p:cNvSpPr>
            <p:nvPr/>
          </p:nvSpPr>
          <p:spPr bwMode="auto">
            <a:xfrm>
              <a:off x="4369160" y="5238750"/>
              <a:ext cx="2165350" cy="793750"/>
            </a:xfrm>
            <a:prstGeom prst="rect">
              <a:avLst/>
            </a:prstGeom>
            <a:noFill/>
            <a:ln w="9525">
              <a:noFill/>
              <a:miter lim="800000"/>
              <a:headEnd/>
              <a:tailEnd/>
            </a:ln>
          </p:spPr>
          <p:txBody>
            <a:bodyPr anchor="ctr"/>
            <a:lstStyle/>
            <a:p>
              <a:r>
                <a:rPr lang="zh-CN" altLang="zh-CN" sz="1600">
                  <a:latin typeface="微软雅黑" pitchFamily="34" charset="-122"/>
                  <a:ea typeface="微软雅黑" pitchFamily="34" charset="-122"/>
                </a:rPr>
                <a:t>提升电子政务信息安全保障能力</a:t>
              </a:r>
            </a:p>
          </p:txBody>
        </p:sp>
      </p:grpSp>
      <p:sp>
        <p:nvSpPr>
          <p:cNvPr id="619" name="Rectangle 82"/>
          <p:cNvSpPr>
            <a:spLocks noChangeArrowheads="1"/>
          </p:cNvSpPr>
          <p:nvPr/>
        </p:nvSpPr>
        <p:spPr bwMode="auto">
          <a:xfrm>
            <a:off x="1297223" y="3005732"/>
            <a:ext cx="2130425" cy="1978025"/>
          </a:xfrm>
          <a:prstGeom prst="rect">
            <a:avLst/>
          </a:prstGeom>
          <a:noFill/>
          <a:ln w="28575" algn="ctr">
            <a:noFill/>
            <a:miter lim="800000"/>
            <a:headEnd/>
            <a:tailEnd/>
          </a:ln>
          <a:effectLst>
            <a:outerShdw dist="35921" dir="2700000" algn="ctr" rotWithShape="0">
              <a:schemeClr val="tx1"/>
            </a:outerShdw>
          </a:effectLst>
        </p:spPr>
        <p:txBody>
          <a:bodyPr anchor="ctr"/>
          <a:lstStyle/>
          <a:p>
            <a:pPr algn="ctr" eaLnBrk="0" hangingPunct="0">
              <a:defRPr/>
            </a:pPr>
            <a:r>
              <a:rPr lang="zh-CN" altLang="en-US" sz="3200" dirty="0" smtClean="0">
                <a:solidFill>
                  <a:srgbClr val="FFFFFF"/>
                </a:solidFill>
                <a:effectLst>
                  <a:outerShdw blurRad="38100" dist="38100" dir="2700000" algn="tl">
                    <a:srgbClr val="C0C0C0"/>
                  </a:outerShdw>
                </a:effectLst>
                <a:latin typeface="微软雅黑" pitchFamily="34" charset="-122"/>
                <a:ea typeface="微软雅黑" pitchFamily="34" charset="-122"/>
              </a:rPr>
              <a:t>四大价值</a:t>
            </a:r>
            <a:endParaRPr lang="ko-KR" altLang="en-US" sz="3200" dirty="0">
              <a:solidFill>
                <a:srgbClr val="FFFFFF"/>
              </a:solidFill>
              <a:effectLst>
                <a:outerShdw blurRad="38100" dist="38100" dir="2700000" algn="tl">
                  <a:srgbClr val="C0C0C0"/>
                </a:outerShdw>
              </a:effectLst>
              <a:latin typeface="微软雅黑" pitchFamily="34" charset="-122"/>
              <a:ea typeface="HY헤드라인M" pitchFamily="18" charset="-127"/>
            </a:endParaRPr>
          </a:p>
        </p:txBody>
      </p:sp>
      <p:sp>
        <p:nvSpPr>
          <p:cNvPr id="2" name="矩形 1"/>
          <p:cNvSpPr/>
          <p:nvPr/>
        </p:nvSpPr>
        <p:spPr>
          <a:xfrm>
            <a:off x="143508" y="932825"/>
            <a:ext cx="8856984" cy="584775"/>
          </a:xfrm>
          <a:prstGeom prst="rect">
            <a:avLst/>
          </a:prstGeom>
        </p:spPr>
        <p:txBody>
          <a:bodyPr wrap="square">
            <a:spAutoFit/>
          </a:bodyPr>
          <a:lstStyle/>
          <a:p>
            <a:r>
              <a:rPr lang="en-US" altLang="zh-CN" sz="1600" dirty="0" smtClean="0">
                <a:solidFill>
                  <a:srgbClr val="FF0000"/>
                </a:solidFill>
                <a:latin typeface="微软雅黑" pitchFamily="34" charset="-122"/>
                <a:ea typeface="微软雅黑" pitchFamily="34" charset="-122"/>
              </a:rPr>
              <a:t>       </a:t>
            </a:r>
            <a:r>
              <a:rPr lang="zh-CN" altLang="zh-CN" sz="1600" dirty="0" smtClean="0">
                <a:solidFill>
                  <a:srgbClr val="FF0000"/>
                </a:solidFill>
                <a:latin typeface="微软雅黑" pitchFamily="34" charset="-122"/>
                <a:ea typeface="微软雅黑" pitchFamily="34" charset="-122"/>
              </a:rPr>
              <a:t>云</a:t>
            </a:r>
            <a:r>
              <a:rPr lang="zh-CN" altLang="zh-CN" sz="1600" dirty="0">
                <a:solidFill>
                  <a:srgbClr val="FF0000"/>
                </a:solidFill>
                <a:latin typeface="微软雅黑" pitchFamily="34" charset="-122"/>
                <a:ea typeface="微软雅黑" pitchFamily="34" charset="-122"/>
              </a:rPr>
              <a:t>计算具有超强的计算能力和低成本、高安全性等特性，将其应用于电子政务领域具有十分重要的价值和意义。电子政务云的应用价值主要包括以下几方面：</a:t>
            </a:r>
            <a:endParaRPr lang="zh-CN" altLang="en-US" sz="16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8568078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Rectangle 56"/>
          <p:cNvSpPr>
            <a:spLocks noChangeArrowheads="1"/>
          </p:cNvSpPr>
          <p:nvPr/>
        </p:nvSpPr>
        <p:spPr bwMode="auto">
          <a:xfrm>
            <a:off x="-508" y="231428"/>
            <a:ext cx="4860540" cy="749300"/>
          </a:xfrm>
          <a:prstGeom prst="rect">
            <a:avLst/>
          </a:prstGeom>
          <a:noFill/>
          <a:ln w="9525">
            <a:noFill/>
            <a:miter lim="800000"/>
            <a:headEnd/>
            <a:tailEnd/>
          </a:ln>
        </p:spPr>
        <p:txBody>
          <a:bodyPr anchor="ctr"/>
          <a:lstStyle/>
          <a:p>
            <a:r>
              <a:rPr lang="zh-CN" altLang="en-US" sz="2800" b="1" dirty="0" smtClean="0">
                <a:solidFill>
                  <a:srgbClr val="0070C0"/>
                </a:solidFill>
                <a:latin typeface="Arial" pitchFamily="34" charset="0"/>
                <a:ea typeface="黑体" pitchFamily="49" charset="-122"/>
              </a:rPr>
              <a:t>电子政务云的总体部署架构</a:t>
            </a:r>
            <a:endParaRPr lang="zh-CN" altLang="en-US" sz="2800" b="1" dirty="0">
              <a:solidFill>
                <a:srgbClr val="0070C0"/>
              </a:solidFill>
              <a:latin typeface="Arial" pitchFamily="34" charset="0"/>
              <a:ea typeface="黑体" pitchFamily="49" charset="-122"/>
            </a:endParaRPr>
          </a:p>
        </p:txBody>
      </p:sp>
      <p:pic>
        <p:nvPicPr>
          <p:cNvPr id="576" name="图片 57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190213"/>
            <a:ext cx="5796644" cy="5040560"/>
          </a:xfrm>
          <a:prstGeom prst="rect">
            <a:avLst/>
          </a:prstGeom>
          <a:noFill/>
        </p:spPr>
      </p:pic>
      <p:sp>
        <p:nvSpPr>
          <p:cNvPr id="577" name="内容占位符 2"/>
          <p:cNvSpPr txBox="1">
            <a:spLocks/>
          </p:cNvSpPr>
          <p:nvPr/>
        </p:nvSpPr>
        <p:spPr>
          <a:xfrm>
            <a:off x="6012160" y="1298411"/>
            <a:ext cx="3060340" cy="4938901"/>
          </a:xfrm>
          <a:prstGeom prst="rect">
            <a:avLst/>
          </a:prstGeom>
        </p:spPr>
        <p:txBody>
          <a:bodyPr lIns="91429" tIns="45715" rIns="91429" bIns="45715"/>
          <a:lstStyle>
            <a:lvl1pPr marL="0" indent="0" algn="ctr" defTabSz="0" rtl="0" eaLnBrk="0" fontAlgn="base" hangingPunct="0">
              <a:spcBef>
                <a:spcPct val="20000"/>
              </a:spcBef>
              <a:spcAft>
                <a:spcPct val="0"/>
              </a:spcAft>
              <a:buFont typeface="Arial" charset="0"/>
              <a:buNone/>
              <a:defRPr sz="3200">
                <a:solidFill>
                  <a:schemeClr val="tx1"/>
                </a:solidFill>
                <a:latin typeface="+mn-lt"/>
                <a:ea typeface="+mn-ea"/>
                <a:cs typeface="宋体" charset="0"/>
                <a:sym typeface="Calibri" pitchFamily="34" charset="0"/>
              </a:defRPr>
            </a:lvl1pPr>
            <a:lvl2pPr marL="457145" indent="0" algn="ctr" defTabSz="0" rtl="0" eaLnBrk="0" fontAlgn="base" hangingPunct="0">
              <a:spcBef>
                <a:spcPct val="20000"/>
              </a:spcBef>
              <a:spcAft>
                <a:spcPct val="0"/>
              </a:spcAft>
              <a:buFont typeface="Arial" charset="0"/>
              <a:buNone/>
              <a:defRPr sz="2800">
                <a:solidFill>
                  <a:schemeClr val="tx1"/>
                </a:solidFill>
                <a:latin typeface="+mn-lt"/>
                <a:ea typeface="+mn-ea"/>
                <a:cs typeface="宋体" charset="0"/>
                <a:sym typeface="Calibri" pitchFamily="34" charset="0"/>
              </a:defRPr>
            </a:lvl2pPr>
            <a:lvl3pPr marL="914290" indent="0" algn="ctr" defTabSz="0" rtl="0" eaLnBrk="0" fontAlgn="base" hangingPunct="0">
              <a:spcBef>
                <a:spcPct val="20000"/>
              </a:spcBef>
              <a:spcAft>
                <a:spcPct val="0"/>
              </a:spcAft>
              <a:buFont typeface="Arial" charset="0"/>
              <a:buNone/>
              <a:defRPr sz="2400">
                <a:solidFill>
                  <a:schemeClr val="tx1"/>
                </a:solidFill>
                <a:latin typeface="+mn-lt"/>
                <a:ea typeface="+mn-ea"/>
                <a:cs typeface="宋体" charset="0"/>
                <a:sym typeface="Calibri" pitchFamily="34" charset="0"/>
              </a:defRPr>
            </a:lvl3pPr>
            <a:lvl4pPr marL="1371435" indent="0" algn="ctr" defTabSz="0" rtl="0" eaLnBrk="0" fontAlgn="base" hangingPunct="0">
              <a:spcBef>
                <a:spcPct val="20000"/>
              </a:spcBef>
              <a:spcAft>
                <a:spcPct val="0"/>
              </a:spcAft>
              <a:buFont typeface="Arial" charset="0"/>
              <a:buNone/>
              <a:defRPr sz="2000">
                <a:solidFill>
                  <a:schemeClr val="tx1"/>
                </a:solidFill>
                <a:latin typeface="+mn-lt"/>
                <a:ea typeface="+mn-ea"/>
                <a:cs typeface="宋体" charset="0"/>
                <a:sym typeface="Calibri" pitchFamily="34" charset="0"/>
              </a:defRPr>
            </a:lvl4pPr>
            <a:lvl5pPr marL="1828581" indent="0" algn="ctr" defTabSz="0" rtl="0" eaLnBrk="0" fontAlgn="base" hangingPunct="0">
              <a:spcBef>
                <a:spcPct val="20000"/>
              </a:spcBef>
              <a:spcAft>
                <a:spcPct val="0"/>
              </a:spcAft>
              <a:buFont typeface="Arial" charset="0"/>
              <a:buNone/>
              <a:defRPr sz="2000">
                <a:solidFill>
                  <a:schemeClr val="tx1"/>
                </a:solidFill>
                <a:latin typeface="+mn-lt"/>
                <a:ea typeface="+mn-ea"/>
                <a:cs typeface="宋体" charset="0"/>
                <a:sym typeface="Calibri" pitchFamily="34" charset="0"/>
              </a:defRPr>
            </a:lvl5pPr>
            <a:lvl6pPr marL="2285726" indent="0" algn="ctr" defTabSz="0" rtl="0" eaLnBrk="0" fontAlgn="base" hangingPunct="0">
              <a:spcBef>
                <a:spcPct val="20000"/>
              </a:spcBef>
              <a:spcAft>
                <a:spcPct val="0"/>
              </a:spcAft>
              <a:buFont typeface="Arial" pitchFamily="34" charset="0"/>
              <a:buNone/>
              <a:defRPr sz="2000">
                <a:solidFill>
                  <a:schemeClr val="tx1"/>
                </a:solidFill>
                <a:latin typeface="+mn-lt"/>
                <a:ea typeface="+mn-ea"/>
                <a:sym typeface="Calibri" pitchFamily="34" charset="0"/>
              </a:defRPr>
            </a:lvl6pPr>
            <a:lvl7pPr marL="2742871" indent="0" algn="ctr" defTabSz="0" rtl="0" eaLnBrk="0" fontAlgn="base" hangingPunct="0">
              <a:spcBef>
                <a:spcPct val="20000"/>
              </a:spcBef>
              <a:spcAft>
                <a:spcPct val="0"/>
              </a:spcAft>
              <a:buFont typeface="Arial" pitchFamily="34" charset="0"/>
              <a:buNone/>
              <a:defRPr sz="2000">
                <a:solidFill>
                  <a:schemeClr val="tx1"/>
                </a:solidFill>
                <a:latin typeface="+mn-lt"/>
                <a:ea typeface="+mn-ea"/>
                <a:sym typeface="Calibri" pitchFamily="34" charset="0"/>
              </a:defRPr>
            </a:lvl7pPr>
            <a:lvl8pPr marL="3200016" indent="0" algn="ctr" defTabSz="0" rtl="0" eaLnBrk="0" fontAlgn="base" hangingPunct="0">
              <a:spcBef>
                <a:spcPct val="20000"/>
              </a:spcBef>
              <a:spcAft>
                <a:spcPct val="0"/>
              </a:spcAft>
              <a:buFont typeface="Arial" pitchFamily="34" charset="0"/>
              <a:buNone/>
              <a:defRPr sz="2000">
                <a:solidFill>
                  <a:schemeClr val="tx1"/>
                </a:solidFill>
                <a:latin typeface="+mn-lt"/>
                <a:ea typeface="+mn-ea"/>
                <a:sym typeface="Calibri" pitchFamily="34" charset="0"/>
              </a:defRPr>
            </a:lvl8pPr>
            <a:lvl9pPr marL="3657161" indent="0" algn="ctr" defTabSz="0" rtl="0" eaLnBrk="0" fontAlgn="base" hangingPunct="0">
              <a:spcBef>
                <a:spcPct val="20000"/>
              </a:spcBef>
              <a:spcAft>
                <a:spcPct val="0"/>
              </a:spcAft>
              <a:buFont typeface="Arial" pitchFamily="34" charset="0"/>
              <a:buNone/>
              <a:defRPr sz="2000">
                <a:solidFill>
                  <a:schemeClr val="tx1"/>
                </a:solidFill>
                <a:latin typeface="+mn-lt"/>
                <a:ea typeface="+mn-ea"/>
                <a:sym typeface="Calibri" pitchFamily="34" charset="0"/>
              </a:defRPr>
            </a:lvl9pPr>
          </a:lstStyle>
          <a:p>
            <a:pPr marL="342900" indent="-342900" algn="l">
              <a:lnSpc>
                <a:spcPct val="150000"/>
              </a:lnSpc>
              <a:buBlip>
                <a:blip r:embed="rId4"/>
              </a:buBlip>
            </a:pPr>
            <a:r>
              <a:rPr lang="en-US" altLang="zh-CN" sz="1800" b="1" dirty="0" smtClean="0">
                <a:solidFill>
                  <a:srgbClr val="C00000"/>
                </a:solidFill>
                <a:latin typeface="微软雅黑" pitchFamily="34" charset="-122"/>
                <a:ea typeface="微软雅黑" pitchFamily="34" charset="-122"/>
              </a:rPr>
              <a:t>4</a:t>
            </a:r>
            <a:r>
              <a:rPr lang="zh-CN" altLang="en-US" sz="1800" b="1" dirty="0" smtClean="0">
                <a:solidFill>
                  <a:srgbClr val="C00000"/>
                </a:solidFill>
                <a:latin typeface="微软雅黑" pitchFamily="34" charset="-122"/>
                <a:ea typeface="微软雅黑" pitchFamily="34" charset="-122"/>
              </a:rPr>
              <a:t>朵云</a:t>
            </a:r>
            <a:endParaRPr lang="en-US" altLang="zh-CN" sz="1800" b="1" dirty="0" smtClean="0">
              <a:solidFill>
                <a:srgbClr val="C00000"/>
              </a:solidFill>
              <a:latin typeface="微软雅黑" pitchFamily="34" charset="-122"/>
              <a:ea typeface="微软雅黑" pitchFamily="34" charset="-122"/>
            </a:endParaRPr>
          </a:p>
          <a:p>
            <a:pPr algn="l"/>
            <a:r>
              <a:rPr lang="en-US" altLang="zh-CN"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省级</a:t>
            </a:r>
            <a:r>
              <a:rPr lang="zh-CN" altLang="zh-CN" sz="1200" dirty="0">
                <a:latin typeface="微软雅黑" pitchFamily="34" charset="-122"/>
                <a:ea typeface="微软雅黑" pitchFamily="34" charset="-122"/>
              </a:rPr>
              <a:t>电子政务</a:t>
            </a:r>
            <a:r>
              <a:rPr lang="zh-CN" altLang="zh-CN" sz="1200" dirty="0" smtClean="0">
                <a:latin typeface="微软雅黑" pitchFamily="34" charset="-122"/>
                <a:ea typeface="微软雅黑" pitchFamily="34" charset="-122"/>
              </a:rPr>
              <a:t>云</a:t>
            </a:r>
            <a:endParaRPr lang="en-US" altLang="zh-CN" sz="1200" dirty="0" smtClean="0">
              <a:latin typeface="微软雅黑" pitchFamily="34" charset="-122"/>
              <a:ea typeface="微软雅黑" pitchFamily="34" charset="-122"/>
            </a:endParaRPr>
          </a:p>
          <a:p>
            <a:pPr algn="l"/>
            <a:r>
              <a:rPr lang="en-US" altLang="zh-CN"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民生</a:t>
            </a:r>
            <a:r>
              <a:rPr lang="zh-CN" altLang="zh-CN" sz="1200" dirty="0">
                <a:latin typeface="微软雅黑" pitchFamily="34" charset="-122"/>
                <a:ea typeface="微软雅黑" pitchFamily="34" charset="-122"/>
              </a:rPr>
              <a:t>服务</a:t>
            </a:r>
            <a:r>
              <a:rPr lang="zh-CN" altLang="zh-CN" sz="1200" dirty="0" smtClean="0">
                <a:latin typeface="微软雅黑" pitchFamily="34" charset="-122"/>
                <a:ea typeface="微软雅黑" pitchFamily="34" charset="-122"/>
              </a:rPr>
              <a:t>云</a:t>
            </a:r>
            <a:endParaRPr lang="en-US" altLang="zh-CN" sz="1200" dirty="0" smtClean="0">
              <a:latin typeface="微软雅黑" pitchFamily="34" charset="-122"/>
              <a:ea typeface="微软雅黑" pitchFamily="34" charset="-122"/>
            </a:endParaRPr>
          </a:p>
          <a:p>
            <a:pPr algn="l"/>
            <a:r>
              <a:rPr lang="en-US" altLang="zh-CN"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业务</a:t>
            </a:r>
            <a:r>
              <a:rPr lang="zh-CN" altLang="zh-CN" sz="1200" dirty="0">
                <a:latin typeface="微软雅黑" pitchFamily="34" charset="-122"/>
                <a:ea typeface="微软雅黑" pitchFamily="34" charset="-122"/>
              </a:rPr>
              <a:t>专有</a:t>
            </a:r>
            <a:r>
              <a:rPr lang="zh-CN" altLang="zh-CN" sz="1200" dirty="0" smtClean="0">
                <a:latin typeface="微软雅黑" pitchFamily="34" charset="-122"/>
                <a:ea typeface="微软雅黑" pitchFamily="34" charset="-122"/>
              </a:rPr>
              <a:t>云</a:t>
            </a:r>
            <a:endParaRPr lang="en-US" altLang="zh-CN" sz="1200" dirty="0" smtClean="0">
              <a:latin typeface="微软雅黑" pitchFamily="34" charset="-122"/>
              <a:ea typeface="微软雅黑" pitchFamily="34" charset="-122"/>
            </a:endParaRPr>
          </a:p>
          <a:p>
            <a:pPr algn="l"/>
            <a:r>
              <a:rPr lang="en-US" altLang="zh-CN"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市</a:t>
            </a:r>
            <a:r>
              <a:rPr lang="zh-CN" altLang="zh-CN" sz="1200" dirty="0">
                <a:latin typeface="微软雅黑" pitchFamily="34" charset="-122"/>
                <a:ea typeface="微软雅黑" pitchFamily="34" charset="-122"/>
              </a:rPr>
              <a:t>级电子政务</a:t>
            </a:r>
            <a:r>
              <a:rPr lang="zh-CN" altLang="zh-CN" sz="1200" dirty="0" smtClean="0">
                <a:latin typeface="微软雅黑" pitchFamily="34" charset="-122"/>
                <a:ea typeface="微软雅黑" pitchFamily="34" charset="-122"/>
              </a:rPr>
              <a:t>云</a:t>
            </a:r>
            <a:endParaRPr lang="en-US" altLang="zh-CN" sz="1200" b="1" dirty="0" smtClean="0">
              <a:latin typeface="微软雅黑" pitchFamily="34" charset="-122"/>
              <a:ea typeface="微软雅黑" pitchFamily="34" charset="-122"/>
            </a:endParaRPr>
          </a:p>
          <a:p>
            <a:pPr marL="342900" indent="-342900" algn="l">
              <a:lnSpc>
                <a:spcPct val="150000"/>
              </a:lnSpc>
              <a:buBlip>
                <a:blip r:embed="rId4"/>
              </a:buBlip>
            </a:pPr>
            <a:r>
              <a:rPr lang="en-US" altLang="zh-CN" sz="1800" b="1" dirty="0" smtClean="0">
                <a:solidFill>
                  <a:srgbClr val="C00000"/>
                </a:solidFill>
                <a:latin typeface="微软雅黑" pitchFamily="34" charset="-122"/>
                <a:ea typeface="微软雅黑" pitchFamily="34" charset="-122"/>
              </a:rPr>
              <a:t>N+1+N</a:t>
            </a:r>
            <a:r>
              <a:rPr lang="zh-CN" altLang="en-US" sz="1800" b="1" dirty="0" smtClean="0">
                <a:solidFill>
                  <a:srgbClr val="C00000"/>
                </a:solidFill>
                <a:latin typeface="微软雅黑" pitchFamily="34" charset="-122"/>
                <a:ea typeface="微软雅黑" pitchFamily="34" charset="-122"/>
              </a:rPr>
              <a:t>容灾模式</a:t>
            </a:r>
            <a:endParaRPr lang="en-US" altLang="zh-CN" sz="1800" b="1" dirty="0" smtClean="0">
              <a:solidFill>
                <a:srgbClr val="C00000"/>
              </a:solidFill>
              <a:latin typeface="微软雅黑" pitchFamily="34" charset="-122"/>
              <a:ea typeface="微软雅黑" pitchFamily="34" charset="-122"/>
            </a:endParaRPr>
          </a:p>
          <a:p>
            <a:pPr algn="l"/>
            <a:r>
              <a:rPr lang="en-US" altLang="zh-CN" sz="1200" dirty="0" smtClean="0">
                <a:latin typeface="微软雅黑" pitchFamily="34" charset="-122"/>
                <a:ea typeface="微软雅黑" pitchFamily="34" charset="-122"/>
              </a:rPr>
              <a:t>-N</a:t>
            </a:r>
            <a:r>
              <a:rPr lang="zh-CN" altLang="en-US" sz="1200" dirty="0" smtClean="0">
                <a:latin typeface="微软雅黑" pitchFamily="34" charset="-122"/>
                <a:ea typeface="微软雅黑" pitchFamily="34" charset="-122"/>
              </a:rPr>
              <a:t>个市级政务云采用省级政务云平台作       为异地备份中心</a:t>
            </a:r>
            <a:endParaRPr lang="en-US" altLang="zh-CN" sz="1200" dirty="0" smtClean="0">
              <a:latin typeface="微软雅黑" pitchFamily="34" charset="-122"/>
              <a:ea typeface="微软雅黑" pitchFamily="34" charset="-122"/>
            </a:endParaRPr>
          </a:p>
          <a:p>
            <a:pPr algn="l"/>
            <a:r>
              <a:rPr lang="en-US" altLang="zh-CN" sz="1200" dirty="0" smtClean="0">
                <a:latin typeface="微软雅黑" pitchFamily="34" charset="-122"/>
                <a:ea typeface="微软雅黑" pitchFamily="34" charset="-122"/>
              </a:rPr>
              <a:t>-</a:t>
            </a:r>
            <a:r>
              <a:rPr lang="zh-CN" altLang="zh-CN" sz="1200" dirty="0">
                <a:latin typeface="微软雅黑" panose="020B0503020204020204" pitchFamily="34" charset="-122"/>
                <a:ea typeface="微软雅黑" panose="020B0503020204020204" pitchFamily="34" charset="-122"/>
              </a:rPr>
              <a:t>省级政务云</a:t>
            </a:r>
            <a:r>
              <a:rPr lang="zh-CN" altLang="zh-CN" sz="1200" dirty="0" smtClean="0">
                <a:latin typeface="微软雅黑" panose="020B0503020204020204" pitchFamily="34" charset="-122"/>
                <a:ea typeface="微软雅黑" panose="020B0503020204020204" pitchFamily="34" charset="-122"/>
              </a:rPr>
              <a:t>选择</a:t>
            </a:r>
            <a:r>
              <a:rPr lang="en-US" altLang="zh-CN" sz="1200" dirty="0" smtClean="0">
                <a:latin typeface="微软雅黑" panose="020B0503020204020204" pitchFamily="34" charset="-122"/>
                <a:ea typeface="微软雅黑" panose="020B0503020204020204" pitchFamily="34" charset="-122"/>
              </a:rPr>
              <a:t>1</a:t>
            </a:r>
            <a:r>
              <a:rPr lang="zh-CN" altLang="zh-CN" sz="1200" dirty="0" smtClean="0">
                <a:latin typeface="微软雅黑" panose="020B0503020204020204" pitchFamily="34" charset="-122"/>
                <a:ea typeface="微软雅黑" panose="020B0503020204020204" pitchFamily="34" charset="-122"/>
              </a:rPr>
              <a:t>个</a:t>
            </a:r>
            <a:r>
              <a:rPr lang="zh-CN" altLang="zh-CN" sz="1200" dirty="0">
                <a:latin typeface="微软雅黑" panose="020B0503020204020204" pitchFamily="34" charset="-122"/>
                <a:ea typeface="微软雅黑" panose="020B0503020204020204" pitchFamily="34" charset="-122"/>
              </a:rPr>
              <a:t>市级政务云建设异地灾备</a:t>
            </a:r>
            <a:r>
              <a:rPr lang="zh-CN" altLang="zh-CN" sz="1200" dirty="0" smtClean="0">
                <a:latin typeface="微软雅黑" panose="020B0503020204020204" pitchFamily="34" charset="-122"/>
                <a:ea typeface="微软雅黑" panose="020B0503020204020204" pitchFamily="34" charset="-122"/>
              </a:rPr>
              <a:t>中心</a:t>
            </a:r>
            <a:endParaRPr lang="en-US" altLang="zh-CN" sz="1200" dirty="0" smtClean="0">
              <a:latin typeface="微软雅黑" pitchFamily="34" charset="-122"/>
              <a:ea typeface="微软雅黑" pitchFamily="34" charset="-122"/>
            </a:endParaRPr>
          </a:p>
          <a:p>
            <a:pPr algn="l"/>
            <a:r>
              <a:rPr lang="en-US" altLang="zh-CN" sz="1200" dirty="0" smtClean="0">
                <a:latin typeface="微软雅黑" pitchFamily="34" charset="-122"/>
                <a:ea typeface="微软雅黑" pitchFamily="34" charset="-122"/>
              </a:rPr>
              <a:t>-N</a:t>
            </a:r>
            <a:r>
              <a:rPr lang="zh-CN" altLang="en-US" sz="1200" dirty="0" smtClean="0">
                <a:latin typeface="微软雅黑" pitchFamily="34" charset="-122"/>
                <a:ea typeface="微软雅黑" pitchFamily="34" charset="-122"/>
              </a:rPr>
              <a:t>个市级政务云的同城备份中心</a:t>
            </a:r>
            <a:endParaRPr lang="en-US" altLang="zh-CN" sz="1200" dirty="0" smtClean="0">
              <a:latin typeface="微软雅黑" pitchFamily="34" charset="-122"/>
              <a:ea typeface="微软雅黑" pitchFamily="34" charset="-122"/>
            </a:endParaRPr>
          </a:p>
          <a:p>
            <a:pPr marL="342900" indent="-342900" algn="l">
              <a:lnSpc>
                <a:spcPct val="150000"/>
              </a:lnSpc>
              <a:buBlip>
                <a:blip r:embed="rId4"/>
              </a:buBlip>
            </a:pPr>
            <a:r>
              <a:rPr lang="zh-CN" altLang="en-US" sz="1800" b="1" dirty="0" smtClean="0">
                <a:solidFill>
                  <a:srgbClr val="C00000"/>
                </a:solidFill>
                <a:latin typeface="微软雅黑" pitchFamily="34" charset="-122"/>
                <a:ea typeface="微软雅黑" pitchFamily="34" charset="-122"/>
              </a:rPr>
              <a:t>省</a:t>
            </a:r>
            <a:r>
              <a:rPr lang="en-US" altLang="zh-CN" sz="1800" b="1" dirty="0" smtClean="0">
                <a:solidFill>
                  <a:srgbClr val="C00000"/>
                </a:solidFill>
                <a:latin typeface="微软雅黑" pitchFamily="34" charset="-122"/>
                <a:ea typeface="微软雅黑" pitchFamily="34" charset="-122"/>
              </a:rPr>
              <a:t>-</a:t>
            </a:r>
            <a:r>
              <a:rPr lang="zh-CN" altLang="en-US" sz="1800" b="1" dirty="0" smtClean="0">
                <a:solidFill>
                  <a:srgbClr val="C00000"/>
                </a:solidFill>
                <a:latin typeface="微软雅黑" pitchFamily="34" charset="-122"/>
                <a:ea typeface="微软雅黑" pitchFamily="34" charset="-122"/>
              </a:rPr>
              <a:t>市两级互补</a:t>
            </a:r>
            <a:endParaRPr lang="en-US" altLang="zh-CN" sz="1800" b="1" dirty="0" smtClean="0">
              <a:solidFill>
                <a:srgbClr val="C00000"/>
              </a:solidFill>
              <a:latin typeface="微软雅黑" pitchFamily="34" charset="-122"/>
              <a:ea typeface="微软雅黑" pitchFamily="34" charset="-122"/>
            </a:endParaRPr>
          </a:p>
          <a:p>
            <a:pPr lvl="0" algn="l"/>
            <a:r>
              <a:rPr lang="en-US" altLang="zh-CN" sz="1200" dirty="0" smtClean="0">
                <a:latin typeface="微软雅黑" pitchFamily="34" charset="-122"/>
                <a:ea typeface="微软雅黑" pitchFamily="34" charset="-122"/>
              </a:rPr>
              <a:t>-</a:t>
            </a:r>
            <a:r>
              <a:rPr lang="zh-CN" altLang="zh-CN" sz="1200" b="1" dirty="0" smtClean="0">
                <a:latin typeface="微软雅黑" pitchFamily="34" charset="-122"/>
                <a:ea typeface="微软雅黑" pitchFamily="34" charset="-122"/>
              </a:rPr>
              <a:t>省</a:t>
            </a:r>
            <a:r>
              <a:rPr lang="en-US" altLang="zh-CN" sz="1200" b="1" dirty="0" smtClean="0">
                <a:latin typeface="微软雅黑" pitchFamily="34" charset="-122"/>
                <a:ea typeface="微软雅黑" pitchFamily="34" charset="-122"/>
              </a:rPr>
              <a:t>-</a:t>
            </a:r>
            <a:r>
              <a:rPr lang="zh-CN" altLang="zh-CN" sz="1200" b="1" dirty="0" smtClean="0">
                <a:latin typeface="微软雅黑" pitchFamily="34" charset="-122"/>
                <a:ea typeface="微软雅黑" pitchFamily="34" charset="-122"/>
              </a:rPr>
              <a:t>地市</a:t>
            </a:r>
            <a:r>
              <a:rPr lang="zh-CN" altLang="zh-CN" sz="1200" dirty="0" smtClean="0">
                <a:latin typeface="微软雅黑" pitchFamily="34" charset="-122"/>
                <a:ea typeface="微软雅黑" pitchFamily="34" charset="-122"/>
              </a:rPr>
              <a:t>：</a:t>
            </a:r>
            <a:r>
              <a:rPr lang="zh-CN" altLang="zh-CN" sz="1200" dirty="0">
                <a:latin typeface="微软雅黑" pitchFamily="34" charset="-122"/>
                <a:ea typeface="微软雅黑" pitchFamily="34" charset="-122"/>
              </a:rPr>
              <a:t>模板下发、资源调度、备份、数据共享交换；</a:t>
            </a:r>
          </a:p>
          <a:p>
            <a:pPr lvl="0" algn="l"/>
            <a:r>
              <a:rPr lang="en-US" altLang="zh-CN" sz="1200" dirty="0" smtClean="0">
                <a:latin typeface="微软雅黑" pitchFamily="34" charset="-122"/>
                <a:ea typeface="微软雅黑" pitchFamily="34" charset="-122"/>
              </a:rPr>
              <a:t>-</a:t>
            </a:r>
            <a:r>
              <a:rPr lang="zh-CN" altLang="zh-CN" sz="1200" b="1" dirty="0" smtClean="0">
                <a:latin typeface="微软雅黑" pitchFamily="34" charset="-122"/>
                <a:ea typeface="微软雅黑" pitchFamily="34" charset="-122"/>
              </a:rPr>
              <a:t>政务云</a:t>
            </a:r>
            <a:r>
              <a:rPr lang="en-US" altLang="zh-CN" sz="1200" b="1" dirty="0" smtClean="0">
                <a:latin typeface="微软雅黑" pitchFamily="34" charset="-122"/>
                <a:ea typeface="微软雅黑" pitchFamily="34" charset="-122"/>
              </a:rPr>
              <a:t>-</a:t>
            </a:r>
            <a:r>
              <a:rPr lang="zh-CN" altLang="zh-CN" sz="1200" b="1" dirty="0" smtClean="0">
                <a:latin typeface="微软雅黑" pitchFamily="34" charset="-122"/>
                <a:ea typeface="微软雅黑" pitchFamily="34" charset="-122"/>
              </a:rPr>
              <a:t>业务</a:t>
            </a:r>
            <a:r>
              <a:rPr lang="zh-CN" altLang="zh-CN" sz="1200" b="1" dirty="0">
                <a:latin typeface="微软雅黑" pitchFamily="34" charset="-122"/>
                <a:ea typeface="微软雅黑" pitchFamily="34" charset="-122"/>
              </a:rPr>
              <a:t>专有</a:t>
            </a:r>
            <a:r>
              <a:rPr lang="zh-CN" altLang="zh-CN" sz="1200" b="1" dirty="0" smtClean="0">
                <a:latin typeface="微软雅黑" pitchFamily="34" charset="-122"/>
                <a:ea typeface="微软雅黑" pitchFamily="34" charset="-122"/>
              </a:rPr>
              <a:t>云</a:t>
            </a:r>
            <a:r>
              <a:rPr lang="zh-CN" altLang="zh-CN" sz="1200" dirty="0" smtClean="0">
                <a:latin typeface="微软雅黑" pitchFamily="34" charset="-122"/>
                <a:ea typeface="微软雅黑" pitchFamily="34" charset="-122"/>
              </a:rPr>
              <a:t>：</a:t>
            </a:r>
            <a:r>
              <a:rPr lang="zh-CN" altLang="zh-CN" sz="1200" dirty="0">
                <a:latin typeface="微软雅黑" pitchFamily="34" charset="-122"/>
                <a:ea typeface="微软雅黑" pitchFamily="34" charset="-122"/>
              </a:rPr>
              <a:t>数据共享交换</a:t>
            </a:r>
          </a:p>
          <a:p>
            <a:pPr lvl="0" algn="l"/>
            <a:r>
              <a:rPr lang="en-US" altLang="zh-CN" sz="1200" dirty="0" smtClean="0">
                <a:latin typeface="微软雅黑" pitchFamily="34" charset="-122"/>
                <a:ea typeface="微软雅黑" pitchFamily="34" charset="-122"/>
              </a:rPr>
              <a:t>-</a:t>
            </a:r>
            <a:r>
              <a:rPr lang="zh-CN" altLang="zh-CN" sz="1200" b="1" dirty="0" smtClean="0">
                <a:latin typeface="微软雅黑" pitchFamily="34" charset="-122"/>
                <a:ea typeface="微软雅黑" pitchFamily="34" charset="-122"/>
              </a:rPr>
              <a:t>政务云</a:t>
            </a:r>
            <a:r>
              <a:rPr lang="en-US" altLang="zh-CN" sz="1200" b="1" dirty="0" smtClean="0">
                <a:latin typeface="微软雅黑" pitchFamily="34" charset="-122"/>
                <a:ea typeface="微软雅黑" pitchFamily="34" charset="-122"/>
              </a:rPr>
              <a:t>-</a:t>
            </a:r>
            <a:r>
              <a:rPr lang="zh-CN" altLang="zh-CN" sz="1200" b="1" dirty="0" smtClean="0">
                <a:latin typeface="微软雅黑" pitchFamily="34" charset="-122"/>
                <a:ea typeface="微软雅黑" pitchFamily="34" charset="-122"/>
              </a:rPr>
              <a:t>民生</a:t>
            </a:r>
            <a:r>
              <a:rPr lang="zh-CN" altLang="zh-CN" sz="1200" b="1" dirty="0">
                <a:latin typeface="微软雅黑" pitchFamily="34" charset="-122"/>
                <a:ea typeface="微软雅黑" pitchFamily="34" charset="-122"/>
              </a:rPr>
              <a:t>服务</a:t>
            </a:r>
            <a:r>
              <a:rPr lang="zh-CN" altLang="zh-CN" sz="1200" b="1" dirty="0" smtClean="0">
                <a:latin typeface="微软雅黑" pitchFamily="34" charset="-122"/>
                <a:ea typeface="微软雅黑" pitchFamily="34" charset="-122"/>
              </a:rPr>
              <a:t>云</a:t>
            </a:r>
            <a:r>
              <a:rPr lang="zh-CN" altLang="zh-CN" sz="1200" dirty="0" smtClean="0">
                <a:latin typeface="微软雅黑" pitchFamily="34" charset="-122"/>
                <a:ea typeface="微软雅黑" pitchFamily="34" charset="-122"/>
              </a:rPr>
              <a:t>：</a:t>
            </a:r>
            <a:r>
              <a:rPr lang="zh-CN" altLang="zh-CN" sz="1200" dirty="0">
                <a:latin typeface="微软雅黑" pitchFamily="34" charset="-122"/>
                <a:ea typeface="微软雅黑" pitchFamily="34" charset="-122"/>
              </a:rPr>
              <a:t>数据共享</a:t>
            </a:r>
            <a:r>
              <a:rPr lang="zh-CN" altLang="zh-CN" sz="1200" dirty="0" smtClean="0">
                <a:latin typeface="微软雅黑" pitchFamily="34" charset="-122"/>
                <a:ea typeface="微软雅黑" pitchFamily="34" charset="-122"/>
              </a:rPr>
              <a:t>交换</a:t>
            </a:r>
            <a:endParaRPr lang="zh-CN"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0957219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Rectangle 56"/>
          <p:cNvSpPr>
            <a:spLocks noChangeArrowheads="1"/>
          </p:cNvSpPr>
          <p:nvPr/>
        </p:nvSpPr>
        <p:spPr bwMode="auto">
          <a:xfrm>
            <a:off x="-508" y="231428"/>
            <a:ext cx="4860540" cy="749300"/>
          </a:xfrm>
          <a:prstGeom prst="rect">
            <a:avLst/>
          </a:prstGeom>
          <a:noFill/>
          <a:ln w="9525">
            <a:noFill/>
            <a:miter lim="800000"/>
            <a:headEnd/>
            <a:tailEnd/>
          </a:ln>
        </p:spPr>
        <p:txBody>
          <a:bodyPr anchor="ctr"/>
          <a:lstStyle/>
          <a:p>
            <a:r>
              <a:rPr lang="zh-CN" altLang="en-US" sz="2800" b="1" dirty="0" smtClean="0">
                <a:solidFill>
                  <a:srgbClr val="0070C0"/>
                </a:solidFill>
                <a:latin typeface="Arial" pitchFamily="34" charset="0"/>
                <a:ea typeface="黑体" pitchFamily="49" charset="-122"/>
              </a:rPr>
              <a:t>电子政务云的总体逻辑架构</a:t>
            </a:r>
            <a:endParaRPr lang="zh-CN" altLang="en-US" sz="2800" b="1" dirty="0">
              <a:solidFill>
                <a:srgbClr val="0070C0"/>
              </a:solidFill>
              <a:latin typeface="Arial" pitchFamily="34" charset="0"/>
              <a:ea typeface="黑体" pitchFamily="49" charset="-122"/>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16" y="980728"/>
            <a:ext cx="8568952" cy="527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289915" y="6273316"/>
            <a:ext cx="2688557" cy="400110"/>
          </a:xfrm>
          <a:prstGeom prst="rect">
            <a:avLst/>
          </a:prstGeom>
        </p:spPr>
        <p:txBody>
          <a:bodyPr wrap="none">
            <a:spAutoFit/>
          </a:bodyPr>
          <a:lstStyle/>
          <a:p>
            <a:r>
              <a:rPr lang="en-US" altLang="zh-CN" sz="2000" b="1" dirty="0">
                <a:solidFill>
                  <a:srgbClr val="FF0000"/>
                </a:solidFill>
                <a:latin typeface="微软雅黑" pitchFamily="34" charset="-122"/>
                <a:ea typeface="微软雅黑" pitchFamily="34" charset="-122"/>
              </a:rPr>
              <a:t>5</a:t>
            </a:r>
            <a:r>
              <a:rPr lang="zh-CN" altLang="zh-CN" sz="2000" b="1" dirty="0">
                <a:solidFill>
                  <a:srgbClr val="FF0000"/>
                </a:solidFill>
                <a:latin typeface="微软雅黑" pitchFamily="34" charset="-122"/>
                <a:ea typeface="微软雅黑" pitchFamily="34" charset="-122"/>
              </a:rPr>
              <a:t>层两翼、</a:t>
            </a:r>
            <a:r>
              <a:rPr lang="en-US" altLang="zh-CN" sz="2000" b="1" dirty="0">
                <a:solidFill>
                  <a:srgbClr val="FF0000"/>
                </a:solidFill>
                <a:latin typeface="微软雅黑" pitchFamily="34" charset="-122"/>
                <a:ea typeface="微软雅黑" pitchFamily="34" charset="-122"/>
              </a:rPr>
              <a:t>3</a:t>
            </a:r>
            <a:r>
              <a:rPr lang="zh-CN" altLang="zh-CN" sz="2000" b="1" dirty="0">
                <a:solidFill>
                  <a:srgbClr val="FF0000"/>
                </a:solidFill>
                <a:latin typeface="微软雅黑" pitchFamily="34" charset="-122"/>
                <a:ea typeface="微软雅黑" pitchFamily="34" charset="-122"/>
              </a:rPr>
              <a:t>体系</a:t>
            </a:r>
            <a:r>
              <a:rPr lang="en-US" altLang="zh-CN" sz="2000" b="1" dirty="0">
                <a:solidFill>
                  <a:srgbClr val="FF0000"/>
                </a:solidFill>
                <a:latin typeface="微软雅黑" pitchFamily="34" charset="-122"/>
                <a:ea typeface="微软雅黑" pitchFamily="34" charset="-122"/>
              </a:rPr>
              <a:t>1</a:t>
            </a:r>
            <a:r>
              <a:rPr lang="zh-CN" altLang="zh-CN" sz="2000" b="1" dirty="0">
                <a:solidFill>
                  <a:srgbClr val="FF0000"/>
                </a:solidFill>
                <a:latin typeface="微软雅黑" pitchFamily="34" charset="-122"/>
                <a:ea typeface="微软雅黑" pitchFamily="34" charset="-122"/>
              </a:rPr>
              <a:t>门户</a:t>
            </a:r>
            <a:endParaRPr lang="zh-CN" altLang="en-US"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5370130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Rectangle 56"/>
          <p:cNvSpPr>
            <a:spLocks noChangeArrowheads="1"/>
          </p:cNvSpPr>
          <p:nvPr/>
        </p:nvSpPr>
        <p:spPr bwMode="auto">
          <a:xfrm>
            <a:off x="-508" y="231428"/>
            <a:ext cx="4860540" cy="749300"/>
          </a:xfrm>
          <a:prstGeom prst="rect">
            <a:avLst/>
          </a:prstGeom>
          <a:noFill/>
          <a:ln w="9525">
            <a:noFill/>
            <a:miter lim="800000"/>
            <a:headEnd/>
            <a:tailEnd/>
          </a:ln>
        </p:spPr>
        <p:txBody>
          <a:bodyPr anchor="ctr"/>
          <a:lstStyle/>
          <a:p>
            <a:r>
              <a:rPr lang="zh-CN" altLang="en-US" sz="2800" b="1" dirty="0" smtClean="0">
                <a:solidFill>
                  <a:srgbClr val="0070C0"/>
                </a:solidFill>
                <a:latin typeface="Arial" pitchFamily="34" charset="0"/>
                <a:ea typeface="黑体" pitchFamily="49" charset="-122"/>
              </a:rPr>
              <a:t>电子政务云的主要建设内容</a:t>
            </a:r>
            <a:endParaRPr lang="zh-CN" altLang="en-US" sz="2800" b="1" dirty="0">
              <a:solidFill>
                <a:srgbClr val="0070C0"/>
              </a:solidFill>
              <a:latin typeface="Arial" pitchFamily="34" charset="0"/>
              <a:ea typeface="黑体" pitchFamily="49" charset="-122"/>
            </a:endParaRPr>
          </a:p>
        </p:txBody>
      </p:sp>
      <p:graphicFrame>
        <p:nvGraphicFramePr>
          <p:cNvPr id="29" name="图示 28"/>
          <p:cNvGraphicFramePr/>
          <p:nvPr>
            <p:extLst/>
          </p:nvPr>
        </p:nvGraphicFramePr>
        <p:xfrm>
          <a:off x="-576572" y="980728"/>
          <a:ext cx="9001000" cy="5832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TextBox 29"/>
          <p:cNvSpPr txBox="1"/>
          <p:nvPr/>
        </p:nvSpPr>
        <p:spPr>
          <a:xfrm>
            <a:off x="755576" y="2888940"/>
            <a:ext cx="492443" cy="1569660"/>
          </a:xfrm>
          <a:prstGeom prst="rect">
            <a:avLst/>
          </a:prstGeom>
          <a:noFill/>
        </p:spPr>
        <p:txBody>
          <a:bodyPr wrap="none" rtlCol="0">
            <a:spAutoFit/>
          </a:bodyPr>
          <a:lstStyle/>
          <a:p>
            <a:r>
              <a:rPr lang="zh-CN" altLang="en-US" sz="2400" smtClean="0">
                <a:solidFill>
                  <a:schemeClr val="bg1"/>
                </a:solidFill>
                <a:latin typeface="微软雅黑" pitchFamily="34" charset="-122"/>
                <a:ea typeface="微软雅黑" pitchFamily="34" charset="-122"/>
              </a:rPr>
              <a:t>建</a:t>
            </a:r>
            <a:endParaRPr lang="en-US" altLang="zh-CN" sz="2400" smtClean="0">
              <a:solidFill>
                <a:schemeClr val="bg1"/>
              </a:solidFill>
              <a:latin typeface="微软雅黑" pitchFamily="34" charset="-122"/>
              <a:ea typeface="微软雅黑" pitchFamily="34" charset="-122"/>
            </a:endParaRPr>
          </a:p>
          <a:p>
            <a:r>
              <a:rPr lang="zh-CN" altLang="en-US" sz="2400" smtClean="0">
                <a:solidFill>
                  <a:schemeClr val="bg1"/>
                </a:solidFill>
                <a:latin typeface="微软雅黑" pitchFamily="34" charset="-122"/>
                <a:ea typeface="微软雅黑" pitchFamily="34" charset="-122"/>
              </a:rPr>
              <a:t>设</a:t>
            </a:r>
            <a:endParaRPr lang="en-US" altLang="zh-CN" sz="2400" smtClean="0">
              <a:solidFill>
                <a:schemeClr val="bg1"/>
              </a:solidFill>
              <a:latin typeface="微软雅黑" pitchFamily="34" charset="-122"/>
              <a:ea typeface="微软雅黑" pitchFamily="34" charset="-122"/>
            </a:endParaRPr>
          </a:p>
          <a:p>
            <a:r>
              <a:rPr lang="zh-CN" altLang="en-US" sz="2400" smtClean="0">
                <a:solidFill>
                  <a:schemeClr val="bg1"/>
                </a:solidFill>
                <a:latin typeface="微软雅黑" pitchFamily="34" charset="-122"/>
                <a:ea typeface="微软雅黑" pitchFamily="34" charset="-122"/>
              </a:rPr>
              <a:t>内</a:t>
            </a:r>
            <a:endParaRPr lang="en-US" altLang="zh-CN" sz="2400" smtClean="0">
              <a:solidFill>
                <a:schemeClr val="bg1"/>
              </a:solidFill>
              <a:latin typeface="微软雅黑" pitchFamily="34" charset="-122"/>
              <a:ea typeface="微软雅黑" pitchFamily="34" charset="-122"/>
            </a:endParaRPr>
          </a:p>
          <a:p>
            <a:r>
              <a:rPr lang="zh-CN" altLang="en-US" sz="2400" smtClean="0">
                <a:solidFill>
                  <a:schemeClr val="bg1"/>
                </a:solidFill>
                <a:latin typeface="微软雅黑" pitchFamily="34" charset="-122"/>
                <a:ea typeface="微软雅黑" pitchFamily="34" charset="-122"/>
              </a:rPr>
              <a:t>容</a:t>
            </a:r>
            <a:endParaRPr lang="zh-CN" altLang="en-US" sz="2400">
              <a:solidFill>
                <a:schemeClr val="bg1"/>
              </a:solidFill>
              <a:latin typeface="微软雅黑" pitchFamily="34" charset="-122"/>
              <a:ea typeface="微软雅黑" pitchFamily="34" charset="-122"/>
            </a:endParaRPr>
          </a:p>
        </p:txBody>
      </p:sp>
      <p:sp>
        <p:nvSpPr>
          <p:cNvPr id="31" name="矩形 30"/>
          <p:cNvSpPr/>
          <p:nvPr/>
        </p:nvSpPr>
        <p:spPr>
          <a:xfrm>
            <a:off x="1511660" y="3293693"/>
            <a:ext cx="360040" cy="1323439"/>
          </a:xfrm>
          <a:prstGeom prst="rect">
            <a:avLst/>
          </a:prstGeom>
        </p:spPr>
        <p:txBody>
          <a:bodyPr wrap="square">
            <a:spAutoFit/>
          </a:bodyPr>
          <a:lstStyle/>
          <a:p>
            <a:r>
              <a:rPr lang="zh-CN" altLang="en-US" sz="2000" smtClean="0">
                <a:solidFill>
                  <a:schemeClr val="bg1"/>
                </a:solidFill>
                <a:latin typeface="微软雅黑" pitchFamily="34" charset="-122"/>
                <a:ea typeface="微软雅黑" pitchFamily="34" charset="-122"/>
              </a:rPr>
              <a:t>建</a:t>
            </a:r>
            <a:endParaRPr lang="en-US" altLang="zh-CN" sz="2000" smtClean="0">
              <a:solidFill>
                <a:schemeClr val="bg1"/>
              </a:solidFill>
              <a:latin typeface="微软雅黑" pitchFamily="34" charset="-122"/>
              <a:ea typeface="微软雅黑" pitchFamily="34" charset="-122"/>
            </a:endParaRPr>
          </a:p>
          <a:p>
            <a:r>
              <a:rPr lang="zh-CN" altLang="en-US" sz="2000" smtClean="0">
                <a:solidFill>
                  <a:schemeClr val="bg1"/>
                </a:solidFill>
                <a:latin typeface="微软雅黑" pitchFamily="34" charset="-122"/>
                <a:ea typeface="微软雅黑" pitchFamily="34" charset="-122"/>
              </a:rPr>
              <a:t>设</a:t>
            </a:r>
            <a:endParaRPr lang="en-US" altLang="zh-CN" sz="2000" smtClean="0">
              <a:solidFill>
                <a:schemeClr val="bg1"/>
              </a:solidFill>
              <a:latin typeface="微软雅黑" pitchFamily="34" charset="-122"/>
              <a:ea typeface="微软雅黑" pitchFamily="34" charset="-122"/>
            </a:endParaRPr>
          </a:p>
          <a:p>
            <a:r>
              <a:rPr lang="zh-CN" altLang="en-US" sz="2000" smtClean="0">
                <a:solidFill>
                  <a:schemeClr val="bg1"/>
                </a:solidFill>
                <a:latin typeface="微软雅黑" pitchFamily="34" charset="-122"/>
                <a:ea typeface="微软雅黑" pitchFamily="34" charset="-122"/>
              </a:rPr>
              <a:t>内</a:t>
            </a:r>
            <a:endParaRPr lang="en-US" altLang="zh-CN" sz="2000" smtClean="0">
              <a:solidFill>
                <a:schemeClr val="bg1"/>
              </a:solidFill>
              <a:latin typeface="微软雅黑" pitchFamily="34" charset="-122"/>
              <a:ea typeface="微软雅黑" pitchFamily="34" charset="-122"/>
            </a:endParaRPr>
          </a:p>
          <a:p>
            <a:r>
              <a:rPr lang="zh-CN" altLang="en-US" sz="2000" smtClean="0">
                <a:solidFill>
                  <a:schemeClr val="bg1"/>
                </a:solidFill>
                <a:latin typeface="微软雅黑" pitchFamily="34" charset="-122"/>
                <a:ea typeface="微软雅黑" pitchFamily="34" charset="-122"/>
              </a:rPr>
              <a:t>容</a:t>
            </a:r>
            <a:endParaRPr lang="zh-CN" altLang="en-US" sz="2000">
              <a:solidFill>
                <a:schemeClr val="bg1"/>
              </a:solidFill>
              <a:latin typeface="微软雅黑" pitchFamily="34" charset="-122"/>
              <a:ea typeface="微软雅黑" pitchFamily="34" charset="-122"/>
            </a:endParaRPr>
          </a:p>
        </p:txBody>
      </p:sp>
      <p:sp>
        <p:nvSpPr>
          <p:cNvPr id="6" name="TextBox 5"/>
          <p:cNvSpPr txBox="1"/>
          <p:nvPr/>
        </p:nvSpPr>
        <p:spPr>
          <a:xfrm>
            <a:off x="261511" y="1088740"/>
            <a:ext cx="2500298" cy="400110"/>
          </a:xfrm>
          <a:prstGeom prst="rect">
            <a:avLst/>
          </a:prstGeom>
          <a:noFill/>
        </p:spPr>
        <p:txBody>
          <a:bodyPr wrap="square" rtlCol="0">
            <a:spAutoFit/>
          </a:bodyPr>
          <a:lstStyle/>
          <a:p>
            <a:r>
              <a:rPr lang="zh-CN" altLang="en-US" sz="2000" b="1" dirty="0" smtClean="0">
                <a:solidFill>
                  <a:srgbClr val="FF0000"/>
                </a:solidFill>
                <a:latin typeface="微软雅黑" pitchFamily="34" charset="-122"/>
                <a:ea typeface="微软雅黑" pitchFamily="34" charset="-122"/>
              </a:rPr>
              <a:t>五部分建设内容</a:t>
            </a:r>
            <a:r>
              <a:rPr lang="en-US" altLang="zh-CN" sz="2000" b="1" dirty="0" smtClean="0">
                <a:solidFill>
                  <a:srgbClr val="FF0000"/>
                </a:solidFill>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524752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65635" y="371128"/>
            <a:ext cx="5262449" cy="609600"/>
          </a:xfrm>
          <a:prstGeom prst="rect">
            <a:avLst/>
          </a:prstGeom>
        </p:spPr>
        <p:txBody>
          <a:bodyPr lIns="0" tIns="0" rIns="0" bIns="0" anchor="t"/>
          <a:lstStyle>
            <a:lvl1pPr algn="ctr" rtl="0" eaLnBrk="0" fontAlgn="base" hangingPunct="0">
              <a:spcBef>
                <a:spcPct val="0"/>
              </a:spcBef>
              <a:spcAft>
                <a:spcPct val="0"/>
              </a:spcAft>
              <a:defRPr sz="4400">
                <a:solidFill>
                  <a:schemeClr val="tx1"/>
                </a:solidFill>
                <a:latin typeface="+mj-lt"/>
                <a:ea typeface="+mj-ea"/>
                <a:cs typeface="宋体" charset="0"/>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5pPr>
            <a:lvl6pPr marL="457145"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29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435"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581"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2800" b="1" dirty="0" smtClean="0">
                <a:solidFill>
                  <a:srgbClr val="0070C0"/>
                </a:solidFill>
                <a:latin typeface="黑体" pitchFamily="49" charset="-122"/>
                <a:ea typeface="黑体" pitchFamily="49" charset="-122"/>
                <a:sym typeface="Arial" pitchFamily="34" charset="0"/>
              </a:rPr>
              <a:t>典型案例</a:t>
            </a:r>
            <a:endParaRPr lang="zh-CN" sz="2800" b="1" dirty="0" smtClean="0">
              <a:solidFill>
                <a:srgbClr val="0070C0"/>
              </a:solidFill>
              <a:latin typeface="黑体" pitchFamily="49" charset="-122"/>
              <a:ea typeface="黑体" pitchFamily="49" charset="-122"/>
              <a:sym typeface="Arial" pitchFamily="34" charset="0"/>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8" y="2000240"/>
            <a:ext cx="7358114" cy="3857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714348" y="1214422"/>
            <a:ext cx="4319661" cy="432048"/>
          </a:xfrm>
          <a:prstGeom prst="roundRect">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smtClean="0">
                <a:latin typeface="微软雅黑" pitchFamily="34" charset="-122"/>
                <a:ea typeface="微软雅黑" pitchFamily="34" charset="-122"/>
              </a:rPr>
              <a:t>东莞市电子政务云平台</a:t>
            </a:r>
            <a:endParaRPr lang="zh-CN" altLang="en-US"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116153008"/>
      </p:ext>
    </p:extLst>
  </p:cSld>
  <p:clrMapOvr>
    <a:masterClrMapping/>
  </p:clrMapOvr>
  <p:transition spd="slow">
    <p:wedg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5635" y="371128"/>
            <a:ext cx="4290341" cy="609600"/>
          </a:xfrm>
          <a:prstGeom prst="rect">
            <a:avLst/>
          </a:prstGeom>
        </p:spPr>
        <p:txBody>
          <a:bodyPr lIns="0" tIns="0" rIns="0" bIns="0" anchor="t"/>
          <a:lstStyle/>
          <a:p>
            <a:pPr algn="l">
              <a:defRPr/>
            </a:pPr>
            <a:r>
              <a:rPr lang="zh-CN" altLang="en-US" sz="2800" b="1" dirty="0" smtClean="0">
                <a:solidFill>
                  <a:srgbClr val="0070C0"/>
                </a:solidFill>
                <a:latin typeface="黑体" pitchFamily="49" charset="-122"/>
                <a:ea typeface="黑体" pitchFamily="49" charset="-122"/>
                <a:sym typeface="Arial" pitchFamily="34" charset="0"/>
              </a:rPr>
              <a:t>典型案例</a:t>
            </a:r>
            <a:endParaRPr lang="zh-CN" sz="2800" b="1" dirty="0" smtClean="0">
              <a:solidFill>
                <a:srgbClr val="0070C0"/>
              </a:solidFill>
              <a:latin typeface="黑体" pitchFamily="49" charset="-122"/>
              <a:ea typeface="黑体" pitchFamily="49" charset="-122"/>
              <a:sym typeface="Arial" pitchFamily="34" charset="0"/>
            </a:endParaRPr>
          </a:p>
        </p:txBody>
      </p:sp>
      <p:sp>
        <p:nvSpPr>
          <p:cNvPr id="2" name="矩形 1"/>
          <p:cNvSpPr/>
          <p:nvPr/>
        </p:nvSpPr>
        <p:spPr>
          <a:xfrm>
            <a:off x="5072608" y="1632860"/>
            <a:ext cx="3600400" cy="4578561"/>
          </a:xfrm>
          <a:prstGeom prst="rect">
            <a:avLst/>
          </a:prstGeom>
        </p:spPr>
        <p:txBody>
          <a:bodyPr wrap="square">
            <a:spAutoFit/>
          </a:bodyPr>
          <a:lstStyle/>
          <a:p>
            <a:pPr>
              <a:lnSpc>
                <a:spcPct val="150000"/>
              </a:lnSpc>
            </a:pPr>
            <a:r>
              <a:rPr lang="en-US" altLang="zh-CN" sz="1400" dirty="0" smtClean="0">
                <a:latin typeface="微软雅黑" pitchFamily="34" charset="-122"/>
                <a:ea typeface="微软雅黑" pitchFamily="34" charset="-122"/>
                <a:cs typeface="宋体.宋"/>
              </a:rPr>
              <a:t>       </a:t>
            </a:r>
            <a:r>
              <a:rPr lang="zh-CN" altLang="zh-CN" sz="1400" dirty="0" smtClean="0">
                <a:latin typeface="微软雅黑" pitchFamily="34" charset="-122"/>
                <a:ea typeface="微软雅黑" pitchFamily="34" charset="-122"/>
                <a:cs typeface="宋体.宋"/>
              </a:rPr>
              <a:t>东莞市电子</a:t>
            </a:r>
            <a:r>
              <a:rPr lang="zh-CN" altLang="zh-CN" sz="1400" dirty="0">
                <a:latin typeface="微软雅黑" pitchFamily="34" charset="-122"/>
                <a:ea typeface="微软雅黑" pitchFamily="34" charset="-122"/>
                <a:cs typeface="宋体.宋"/>
              </a:rPr>
              <a:t>政务云平台的建设，在</a:t>
            </a:r>
            <a:r>
              <a:rPr lang="zh-CN" altLang="zh-CN" sz="1400" b="1" dirty="0">
                <a:solidFill>
                  <a:srgbClr val="FF0000"/>
                </a:solidFill>
                <a:latin typeface="微软雅黑" pitchFamily="34" charset="-122"/>
                <a:ea typeface="微软雅黑" pitchFamily="34" charset="-122"/>
                <a:cs typeface="宋体.宋"/>
              </a:rPr>
              <a:t>国内首个采用自主安全可控的</a:t>
            </a:r>
            <a:r>
              <a:rPr lang="en-US" altLang="zh-CN" sz="1400" b="1" dirty="0">
                <a:solidFill>
                  <a:srgbClr val="FF0000"/>
                </a:solidFill>
                <a:latin typeface="微软雅黑" pitchFamily="34" charset="-122"/>
                <a:ea typeface="微软雅黑" pitchFamily="34" charset="-122"/>
                <a:cs typeface="宋体.宋"/>
              </a:rPr>
              <a:t>G-Cloud</a:t>
            </a:r>
            <a:r>
              <a:rPr lang="zh-CN" altLang="zh-CN" sz="1400" b="1" dirty="0">
                <a:solidFill>
                  <a:srgbClr val="FF0000"/>
                </a:solidFill>
                <a:latin typeface="微软雅黑" pitchFamily="34" charset="-122"/>
                <a:ea typeface="微软雅黑" pitchFamily="34" charset="-122"/>
                <a:cs typeface="宋体.宋"/>
              </a:rPr>
              <a:t>云操作系统</a:t>
            </a:r>
            <a:r>
              <a:rPr lang="zh-CN" altLang="zh-CN" sz="1400" dirty="0">
                <a:latin typeface="微软雅黑" pitchFamily="34" charset="-122"/>
                <a:ea typeface="微软雅黑" pitchFamily="34" charset="-122"/>
                <a:cs typeface="宋体.宋"/>
              </a:rPr>
              <a:t>，整合全市电子政务信息资源，创新服务交付模式，走集约、低碳、节能、高效建设之路，并取得了显著的成效。目前，东莞市电子政务云平台有效整合了</a:t>
            </a:r>
            <a:r>
              <a:rPr lang="en-US" altLang="zh-CN" sz="1400" b="1" dirty="0">
                <a:solidFill>
                  <a:srgbClr val="FF0000"/>
                </a:solidFill>
                <a:latin typeface="微软雅黑" pitchFamily="34" charset="-122"/>
                <a:ea typeface="微软雅黑" pitchFamily="34" charset="-122"/>
                <a:cs typeface="宋体.宋"/>
              </a:rPr>
              <a:t>132</a:t>
            </a:r>
            <a:r>
              <a:rPr lang="zh-CN" altLang="zh-CN" sz="1400" b="1" dirty="0">
                <a:solidFill>
                  <a:srgbClr val="FF0000"/>
                </a:solidFill>
                <a:latin typeface="微软雅黑" pitchFamily="34" charset="-122"/>
                <a:ea typeface="微软雅黑" pitchFamily="34" charset="-122"/>
                <a:cs typeface="宋体.宋"/>
              </a:rPr>
              <a:t>台</a:t>
            </a:r>
            <a:r>
              <a:rPr lang="zh-CN" altLang="zh-CN" sz="1400" dirty="0">
                <a:latin typeface="微软雅黑" pitchFamily="34" charset="-122"/>
                <a:ea typeface="微软雅黑" pitchFamily="34" charset="-122"/>
                <a:cs typeface="宋体.宋"/>
              </a:rPr>
              <a:t>物理服务器、</a:t>
            </a:r>
            <a:r>
              <a:rPr lang="en-US" altLang="zh-CN" sz="1400" b="1" dirty="0">
                <a:solidFill>
                  <a:srgbClr val="FF0000"/>
                </a:solidFill>
                <a:latin typeface="微软雅黑" pitchFamily="34" charset="-122"/>
                <a:ea typeface="微软雅黑" pitchFamily="34" charset="-122"/>
                <a:cs typeface="宋体.宋"/>
              </a:rPr>
              <a:t>145TB</a:t>
            </a:r>
            <a:r>
              <a:rPr lang="zh-CN" altLang="zh-CN" sz="1400" dirty="0">
                <a:latin typeface="微软雅黑" pitchFamily="34" charset="-122"/>
                <a:ea typeface="微软雅黑" pitchFamily="34" charset="-122"/>
                <a:cs typeface="宋体.宋"/>
              </a:rPr>
              <a:t>存储、</a:t>
            </a:r>
            <a:r>
              <a:rPr lang="en-US" altLang="zh-CN" sz="1400" b="1" dirty="0">
                <a:solidFill>
                  <a:srgbClr val="FF0000"/>
                </a:solidFill>
                <a:latin typeface="微软雅黑" pitchFamily="34" charset="-122"/>
                <a:ea typeface="微软雅黑" pitchFamily="34" charset="-122"/>
                <a:cs typeface="宋体.宋"/>
              </a:rPr>
              <a:t>100</a:t>
            </a:r>
            <a:r>
              <a:rPr lang="zh-CN" altLang="zh-CN" sz="1400" b="1" dirty="0">
                <a:solidFill>
                  <a:srgbClr val="FF0000"/>
                </a:solidFill>
                <a:latin typeface="微软雅黑" pitchFamily="34" charset="-122"/>
                <a:ea typeface="微软雅黑" pitchFamily="34" charset="-122"/>
                <a:cs typeface="宋体.宋"/>
              </a:rPr>
              <a:t>个</a:t>
            </a:r>
            <a:r>
              <a:rPr lang="zh-CN" altLang="zh-CN" sz="1400" dirty="0">
                <a:latin typeface="微软雅黑" pitchFamily="34" charset="-122"/>
                <a:ea typeface="微软雅黑" pitchFamily="34" charset="-122"/>
                <a:cs typeface="宋体.宋"/>
              </a:rPr>
              <a:t>虚拟网络资源的统一监控管理，承载近</a:t>
            </a:r>
            <a:r>
              <a:rPr lang="en-US" altLang="zh-CN" sz="1400" b="1" dirty="0">
                <a:solidFill>
                  <a:srgbClr val="FF0000"/>
                </a:solidFill>
                <a:latin typeface="微软雅黑" pitchFamily="34" charset="-122"/>
                <a:ea typeface="微软雅黑" pitchFamily="34" charset="-122"/>
                <a:cs typeface="宋体.宋"/>
              </a:rPr>
              <a:t>500</a:t>
            </a:r>
            <a:r>
              <a:rPr lang="zh-CN" altLang="zh-CN" sz="1400" b="1" dirty="0">
                <a:solidFill>
                  <a:srgbClr val="FF0000"/>
                </a:solidFill>
                <a:latin typeface="微软雅黑" pitchFamily="34" charset="-122"/>
                <a:ea typeface="微软雅黑" pitchFamily="34" charset="-122"/>
                <a:cs typeface="宋体.宋"/>
              </a:rPr>
              <a:t>个电子政务业务应用</a:t>
            </a:r>
            <a:r>
              <a:rPr lang="zh-CN" altLang="zh-CN" sz="1400" dirty="0">
                <a:latin typeface="微软雅黑" pitchFamily="34" charset="-122"/>
                <a:ea typeface="微软雅黑" pitchFamily="34" charset="-122"/>
                <a:cs typeface="宋体.宋"/>
              </a:rPr>
              <a:t>，为东莞市</a:t>
            </a:r>
            <a:r>
              <a:rPr lang="en-US" altLang="zh-CN" sz="1400" b="1" dirty="0">
                <a:solidFill>
                  <a:srgbClr val="FF0000"/>
                </a:solidFill>
                <a:latin typeface="微软雅黑" pitchFamily="34" charset="-122"/>
                <a:ea typeface="微软雅黑" pitchFamily="34" charset="-122"/>
                <a:cs typeface="宋体.宋"/>
              </a:rPr>
              <a:t>32</a:t>
            </a:r>
            <a:r>
              <a:rPr lang="zh-CN" altLang="zh-CN" sz="1400" b="1" dirty="0">
                <a:solidFill>
                  <a:srgbClr val="FF0000"/>
                </a:solidFill>
                <a:latin typeface="微软雅黑" pitchFamily="34" charset="-122"/>
                <a:ea typeface="微软雅黑" pitchFamily="34" charset="-122"/>
                <a:cs typeface="宋体.宋"/>
              </a:rPr>
              <a:t>个镇</a:t>
            </a:r>
            <a:r>
              <a:rPr lang="en-US" altLang="zh-CN" sz="1400" b="1" dirty="0">
                <a:solidFill>
                  <a:srgbClr val="FF0000"/>
                </a:solidFill>
                <a:latin typeface="微软雅黑" pitchFamily="34" charset="-122"/>
                <a:ea typeface="微软雅黑" pitchFamily="34" charset="-122"/>
                <a:cs typeface="宋体.宋"/>
              </a:rPr>
              <a:t>/</a:t>
            </a:r>
            <a:r>
              <a:rPr lang="zh-CN" altLang="zh-CN" sz="1400" b="1" dirty="0">
                <a:solidFill>
                  <a:srgbClr val="FF0000"/>
                </a:solidFill>
                <a:latin typeface="微软雅黑" pitchFamily="34" charset="-122"/>
                <a:ea typeface="微软雅黑" pitchFamily="34" charset="-122"/>
                <a:cs typeface="宋体.宋"/>
              </a:rPr>
              <a:t>区和近</a:t>
            </a:r>
            <a:r>
              <a:rPr lang="en-US" altLang="zh-CN" sz="1400" b="1" dirty="0">
                <a:solidFill>
                  <a:srgbClr val="FF0000"/>
                </a:solidFill>
                <a:latin typeface="微软雅黑" pitchFamily="34" charset="-122"/>
                <a:ea typeface="微软雅黑" pitchFamily="34" charset="-122"/>
                <a:cs typeface="宋体.宋"/>
              </a:rPr>
              <a:t>80</a:t>
            </a:r>
            <a:r>
              <a:rPr lang="zh-CN" altLang="zh-CN" sz="1400" b="1" dirty="0">
                <a:solidFill>
                  <a:srgbClr val="FF0000"/>
                </a:solidFill>
                <a:latin typeface="微软雅黑" pitchFamily="34" charset="-122"/>
                <a:ea typeface="微软雅黑" pitchFamily="34" charset="-122"/>
                <a:cs typeface="宋体.宋"/>
              </a:rPr>
              <a:t>个市属单位</a:t>
            </a:r>
            <a:r>
              <a:rPr lang="zh-CN" altLang="zh-CN" sz="1400" dirty="0">
                <a:latin typeface="微软雅黑" pitchFamily="34" charset="-122"/>
                <a:ea typeface="微软雅黑" pitchFamily="34" charset="-122"/>
                <a:cs typeface="宋体.宋"/>
              </a:rPr>
              <a:t>的用户提供统一的</a:t>
            </a:r>
            <a:r>
              <a:rPr lang="en-US" altLang="zh-CN" sz="1400" dirty="0">
                <a:latin typeface="微软雅黑" pitchFamily="34" charset="-122"/>
                <a:ea typeface="微软雅黑" pitchFamily="34" charset="-122"/>
                <a:cs typeface="宋体.宋"/>
              </a:rPr>
              <a:t>IT</a:t>
            </a:r>
            <a:r>
              <a:rPr lang="zh-CN" altLang="zh-CN" sz="1400" dirty="0">
                <a:latin typeface="微软雅黑" pitchFamily="34" charset="-122"/>
                <a:ea typeface="微软雅黑" pitchFamily="34" charset="-122"/>
                <a:cs typeface="宋体.宋"/>
              </a:rPr>
              <a:t>资源服务。通过该平台的建设，一方面提高了基础设施资源的利用率，</a:t>
            </a:r>
            <a:r>
              <a:rPr lang="zh-CN" altLang="zh-CN" sz="1400" b="1" dirty="0">
                <a:solidFill>
                  <a:srgbClr val="FF0000"/>
                </a:solidFill>
                <a:latin typeface="微软雅黑" pitchFamily="34" charset="-122"/>
                <a:ea typeface="微软雅黑" pitchFamily="34" charset="-122"/>
                <a:cs typeface="宋体.宋"/>
              </a:rPr>
              <a:t>每年节省电费约</a:t>
            </a:r>
            <a:r>
              <a:rPr lang="en-US" altLang="zh-CN" sz="1400" b="1" dirty="0">
                <a:solidFill>
                  <a:srgbClr val="FF0000"/>
                </a:solidFill>
                <a:latin typeface="微软雅黑" pitchFamily="34" charset="-122"/>
                <a:ea typeface="微软雅黑" pitchFamily="34" charset="-122"/>
                <a:cs typeface="宋体.宋"/>
              </a:rPr>
              <a:t>80%</a:t>
            </a:r>
            <a:r>
              <a:rPr lang="zh-CN" altLang="zh-CN" sz="1400" dirty="0">
                <a:latin typeface="微软雅黑" pitchFamily="34" charset="-122"/>
                <a:ea typeface="微软雅黑" pitchFamily="34" charset="-122"/>
                <a:cs typeface="宋体.宋"/>
              </a:rPr>
              <a:t>，另一方面优化了资源审批流程，将新上线业务应用的部署周期</a:t>
            </a:r>
            <a:r>
              <a:rPr lang="zh-CN" altLang="zh-CN" sz="1400" b="1" dirty="0">
                <a:solidFill>
                  <a:srgbClr val="FF0000"/>
                </a:solidFill>
                <a:latin typeface="微软雅黑" pitchFamily="34" charset="-122"/>
                <a:ea typeface="微软雅黑" pitchFamily="34" charset="-122"/>
                <a:cs typeface="宋体.宋"/>
              </a:rPr>
              <a:t>从</a:t>
            </a:r>
            <a:r>
              <a:rPr lang="en-US" altLang="zh-CN" sz="1400" b="1" dirty="0">
                <a:solidFill>
                  <a:srgbClr val="FF0000"/>
                </a:solidFill>
                <a:latin typeface="微软雅黑" pitchFamily="34" charset="-122"/>
                <a:ea typeface="微软雅黑" pitchFamily="34" charset="-122"/>
                <a:cs typeface="宋体.宋"/>
              </a:rPr>
              <a:t>2</a:t>
            </a:r>
            <a:r>
              <a:rPr lang="zh-CN" altLang="zh-CN" sz="1400" b="1" dirty="0">
                <a:solidFill>
                  <a:srgbClr val="FF0000"/>
                </a:solidFill>
                <a:latin typeface="微软雅黑" pitchFamily="34" charset="-122"/>
                <a:ea typeface="微软雅黑" pitchFamily="34" charset="-122"/>
                <a:cs typeface="宋体.宋"/>
              </a:rPr>
              <a:t>天以上缩短至</a:t>
            </a:r>
            <a:r>
              <a:rPr lang="en-US" altLang="zh-CN" sz="1400" b="1" dirty="0">
                <a:solidFill>
                  <a:srgbClr val="FF0000"/>
                </a:solidFill>
                <a:latin typeface="微软雅黑" pitchFamily="34" charset="-122"/>
                <a:ea typeface="微软雅黑" pitchFamily="34" charset="-122"/>
                <a:cs typeface="宋体.宋"/>
              </a:rPr>
              <a:t>2</a:t>
            </a:r>
            <a:r>
              <a:rPr lang="zh-CN" altLang="zh-CN" sz="1400" b="1" dirty="0">
                <a:solidFill>
                  <a:srgbClr val="FF0000"/>
                </a:solidFill>
                <a:latin typeface="微软雅黑" pitchFamily="34" charset="-122"/>
                <a:ea typeface="微软雅黑" pitchFamily="34" charset="-122"/>
                <a:cs typeface="宋体.宋"/>
              </a:rPr>
              <a:t>个小时</a:t>
            </a:r>
            <a:r>
              <a:rPr lang="zh-CN" altLang="zh-CN" sz="1400" dirty="0">
                <a:latin typeface="微软雅黑" pitchFamily="34" charset="-122"/>
                <a:ea typeface="微软雅黑" pitchFamily="34" charset="-122"/>
                <a:cs typeface="宋体.宋"/>
              </a:rPr>
              <a:t>。</a:t>
            </a:r>
            <a:endParaRPr lang="zh-CN" altLang="en-US" sz="1400" dirty="0">
              <a:latin typeface="微软雅黑" pitchFamily="34" charset="-122"/>
              <a:ea typeface="微软雅黑" pitchFamily="34" charset="-122"/>
            </a:endParaRPr>
          </a:p>
        </p:txBody>
      </p:sp>
      <p:pic>
        <p:nvPicPr>
          <p:cNvPr id="245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41" r="11799"/>
          <a:stretch/>
        </p:blipFill>
        <p:spPr bwMode="auto">
          <a:xfrm>
            <a:off x="70992" y="1438218"/>
            <a:ext cx="4861048" cy="3720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649028"/>
      </p:ext>
    </p:extLst>
  </p:cSld>
  <p:clrMapOvr>
    <a:masterClrMapping/>
  </p:clrMapOvr>
  <p:transition spd="slow">
    <p:wedg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5635" y="371128"/>
            <a:ext cx="5658493" cy="609600"/>
          </a:xfrm>
          <a:prstGeom prst="rect">
            <a:avLst/>
          </a:prstGeom>
        </p:spPr>
        <p:txBody>
          <a:bodyPr lIns="0" tIns="0" rIns="0" bIns="0" anchor="t"/>
          <a:lstStyle/>
          <a:p>
            <a:pPr algn="l">
              <a:defRPr/>
            </a:pPr>
            <a:r>
              <a:rPr lang="zh-CN" altLang="en-US" sz="2800" b="1" dirty="0" smtClean="0">
                <a:solidFill>
                  <a:srgbClr val="0070C0"/>
                </a:solidFill>
                <a:latin typeface="黑体" pitchFamily="49" charset="-122"/>
                <a:ea typeface="黑体" pitchFamily="49" charset="-122"/>
                <a:sym typeface="Arial" pitchFamily="34" charset="0"/>
              </a:rPr>
              <a:t>东莞电子政务云总体网络部署架构</a:t>
            </a:r>
            <a:endParaRPr lang="zh-CN" sz="2800" b="1" dirty="0" smtClean="0">
              <a:solidFill>
                <a:srgbClr val="0070C0"/>
              </a:solidFill>
              <a:latin typeface="黑体" pitchFamily="49" charset="-122"/>
              <a:ea typeface="黑体" pitchFamily="49" charset="-122"/>
              <a:sym typeface="Arial" pitchFamily="34" charset="0"/>
            </a:endParaRP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088740"/>
            <a:ext cx="8564372" cy="5220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8807266"/>
      </p:ext>
    </p:extLst>
  </p:cSld>
  <p:clrMapOvr>
    <a:masterClrMapping/>
  </p:clrMapOvr>
  <p:transition spd="slow">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2314" y="105470"/>
            <a:ext cx="10729192" cy="1143000"/>
          </a:xfrm>
          <a:noFill/>
          <a:ln w="9525">
            <a:noFill/>
            <a:miter lim="800000"/>
            <a:headEnd/>
            <a:tailEnd/>
          </a:ln>
        </p:spPr>
        <p:txBody>
          <a:bodyPr anchor="ctr"/>
          <a:lstStyle/>
          <a:p>
            <a:r>
              <a:rPr lang="zh-CN" altLang="en-US" sz="2800" b="1" kern="1200" dirty="0" smtClean="0">
                <a:solidFill>
                  <a:srgbClr val="0070C0"/>
                </a:solidFill>
                <a:latin typeface="Arial" pitchFamily="34" charset="0"/>
                <a:ea typeface="黑体" pitchFamily="49" charset="-122"/>
                <a:cs typeface="+mn-cs"/>
              </a:rPr>
              <a:t>信息技术加速中国发展</a:t>
            </a:r>
            <a:r>
              <a:rPr lang="en-US" altLang="zh-CN" sz="2800" b="1" kern="1200" dirty="0" smtClean="0">
                <a:solidFill>
                  <a:srgbClr val="0070C0"/>
                </a:solidFill>
                <a:latin typeface="Arial" pitchFamily="34" charset="0"/>
                <a:ea typeface="黑体" pitchFamily="49" charset="-122"/>
                <a:cs typeface="+mn-cs"/>
              </a:rPr>
              <a:t/>
            </a:r>
            <a:br>
              <a:rPr lang="en-US" altLang="zh-CN" sz="2800" b="1" kern="1200" dirty="0" smtClean="0">
                <a:solidFill>
                  <a:srgbClr val="0070C0"/>
                </a:solidFill>
                <a:latin typeface="Arial" pitchFamily="34" charset="0"/>
                <a:ea typeface="黑体" pitchFamily="49" charset="-122"/>
                <a:cs typeface="+mn-cs"/>
              </a:rPr>
            </a:br>
            <a:endParaRPr lang="zh-CN" altLang="en-US" sz="2800" b="1" kern="1200" dirty="0">
              <a:solidFill>
                <a:srgbClr val="0070C0"/>
              </a:solidFill>
              <a:latin typeface="Arial" pitchFamily="34" charset="0"/>
              <a:ea typeface="黑体" pitchFamily="49" charset="-122"/>
              <a:cs typeface="+mn-cs"/>
            </a:endParaRPr>
          </a:p>
        </p:txBody>
      </p:sp>
      <p:sp>
        <p:nvSpPr>
          <p:cNvPr id="3" name="内容占位符 2"/>
          <p:cNvSpPr>
            <a:spLocks noGrp="1"/>
          </p:cNvSpPr>
          <p:nvPr>
            <p:ph idx="1"/>
          </p:nvPr>
        </p:nvSpPr>
        <p:spPr>
          <a:xfrm>
            <a:off x="-26407" y="980728"/>
            <a:ext cx="9083352" cy="4525963"/>
          </a:xfrm>
        </p:spPr>
        <p:txBody>
          <a:bodyPr/>
          <a:lstStyle/>
          <a:p>
            <a:r>
              <a:rPr lang="zh-CN" altLang="en-US" sz="2400" dirty="0" smtClean="0">
                <a:latin typeface="黑体" panose="02010609060101010101" pitchFamily="49" charset="-122"/>
                <a:ea typeface="黑体" panose="02010609060101010101" pitchFamily="49" charset="-122"/>
              </a:rPr>
              <a:t>改革开放三十多年来，中国走过了美国等资本主义国家上百年才走完的发展道路，信息技术在国我的发展功不可没。</a:t>
            </a:r>
            <a:endParaRPr lang="en-US" altLang="zh-CN" sz="2400" dirty="0" smtClean="0">
              <a:latin typeface="黑体" panose="02010609060101010101" pitchFamily="49" charset="-122"/>
              <a:ea typeface="黑体" panose="02010609060101010101" pitchFamily="49" charset="-122"/>
            </a:endParaRPr>
          </a:p>
        </p:txBody>
      </p:sp>
      <p:sp>
        <p:nvSpPr>
          <p:cNvPr id="4" name="Rectangle 4"/>
          <p:cNvSpPr>
            <a:spLocks noChangeArrowheads="1"/>
          </p:cNvSpPr>
          <p:nvPr/>
        </p:nvSpPr>
        <p:spPr bwMode="auto">
          <a:xfrm>
            <a:off x="3943607" y="2663974"/>
            <a:ext cx="2762250" cy="3275013"/>
          </a:xfrm>
          <a:prstGeom prst="rect">
            <a:avLst/>
          </a:prstGeom>
          <a:solidFill>
            <a:srgbClr val="FF99CC">
              <a:alpha val="39999"/>
            </a:srgbClr>
          </a:solidFill>
          <a:ln w="9525">
            <a:solidFill>
              <a:schemeClr val="tx1"/>
            </a:solidFill>
            <a:miter lim="800000"/>
            <a:headEnd/>
            <a:tailEnd/>
          </a:ln>
        </p:spPr>
        <p:txBody>
          <a:bodyPr anchor="ctr"/>
          <a:lstStyle/>
          <a:p>
            <a:pPr lvl="1" eaLnBrk="0" hangingPunct="0"/>
            <a:endParaRPr kumimoji="1" lang="zh-CN" altLang="en-US" sz="1600" b="1">
              <a:latin typeface="微软雅黑" pitchFamily="34" charset="-122"/>
              <a:ea typeface="微软雅黑" pitchFamily="34" charset="-122"/>
            </a:endParaRPr>
          </a:p>
          <a:p>
            <a:r>
              <a:rPr kumimoji="1" lang="zh-CN" altLang="en-US" sz="1600" b="1">
                <a:solidFill>
                  <a:srgbClr val="000066"/>
                </a:solidFill>
                <a:latin typeface="微软雅黑" pitchFamily="34" charset="-122"/>
                <a:ea typeface="微软雅黑" pitchFamily="34" charset="-122"/>
              </a:rPr>
              <a:t>信息革命开创了以</a:t>
            </a:r>
            <a:r>
              <a:rPr kumimoji="1" lang="zh-CN" altLang="en-US" sz="1600" b="1">
                <a:solidFill>
                  <a:srgbClr val="FF3300"/>
                </a:solidFill>
                <a:latin typeface="微软雅黑" pitchFamily="34" charset="-122"/>
                <a:ea typeface="微软雅黑" pitchFamily="34" charset="-122"/>
              </a:rPr>
              <a:t>信息资源</a:t>
            </a:r>
            <a:r>
              <a:rPr kumimoji="1" lang="zh-CN" altLang="en-US" sz="1600" b="1">
                <a:solidFill>
                  <a:srgbClr val="000066"/>
                </a:solidFill>
                <a:latin typeface="微软雅黑" pitchFamily="34" charset="-122"/>
                <a:ea typeface="微软雅黑" pitchFamily="34" charset="-122"/>
              </a:rPr>
              <a:t>为关键资源的知识经济。</a:t>
            </a:r>
          </a:p>
          <a:p>
            <a:endParaRPr kumimoji="1" lang="zh-CN" altLang="en-US" sz="1600" b="1">
              <a:solidFill>
                <a:srgbClr val="000066"/>
              </a:solidFill>
              <a:latin typeface="微软雅黑" pitchFamily="34" charset="-122"/>
              <a:ea typeface="微软雅黑" pitchFamily="34" charset="-122"/>
            </a:endParaRPr>
          </a:p>
          <a:p>
            <a:r>
              <a:rPr kumimoji="1" lang="zh-CN" altLang="en-US" sz="1600" b="1">
                <a:solidFill>
                  <a:srgbClr val="000066"/>
                </a:solidFill>
                <a:latin typeface="微软雅黑" pitchFamily="34" charset="-122"/>
                <a:ea typeface="微软雅黑" pitchFamily="34" charset="-122"/>
              </a:rPr>
              <a:t>第一个是信息处理和传播方式的巨大进步。</a:t>
            </a:r>
          </a:p>
          <a:p>
            <a:r>
              <a:rPr kumimoji="1" lang="zh-CN" altLang="en-US" sz="1600" b="1">
                <a:solidFill>
                  <a:srgbClr val="000066"/>
                </a:solidFill>
                <a:latin typeface="微软雅黑" pitchFamily="34" charset="-122"/>
                <a:ea typeface="微软雅黑" pitchFamily="34" charset="-122"/>
              </a:rPr>
              <a:t> 第二个是先进的信息处理和传播方式的广泛普及化应用。</a:t>
            </a:r>
          </a:p>
          <a:p>
            <a:r>
              <a:rPr kumimoji="1" lang="zh-CN" altLang="en-US" sz="1600" b="1">
                <a:solidFill>
                  <a:srgbClr val="000066"/>
                </a:solidFill>
                <a:latin typeface="微软雅黑" pitchFamily="34" charset="-122"/>
                <a:ea typeface="微软雅黑" pitchFamily="34" charset="-122"/>
              </a:rPr>
              <a:t>  第三个是由此对社会面貌、社会状态、社会结构和体制的全方位、综合性和全息性的改造。</a:t>
            </a:r>
            <a:r>
              <a:rPr kumimoji="1" lang="zh-CN" altLang="en-US" sz="1600" b="1">
                <a:latin typeface="微软雅黑" pitchFamily="34" charset="-122"/>
                <a:ea typeface="微软雅黑" pitchFamily="34" charset="-122"/>
              </a:rPr>
              <a:t> </a:t>
            </a:r>
          </a:p>
        </p:txBody>
      </p:sp>
      <p:sp>
        <p:nvSpPr>
          <p:cNvPr id="5" name="Rectangle 5"/>
          <p:cNvSpPr>
            <a:spLocks noChangeArrowheads="1"/>
          </p:cNvSpPr>
          <p:nvPr/>
        </p:nvSpPr>
        <p:spPr bwMode="auto">
          <a:xfrm>
            <a:off x="1937007" y="6192987"/>
            <a:ext cx="1668463" cy="395287"/>
          </a:xfrm>
          <a:prstGeom prst="rect">
            <a:avLst/>
          </a:prstGeom>
          <a:gradFill rotWithShape="1">
            <a:gsLst>
              <a:gs pos="0">
                <a:srgbClr val="3B0000"/>
              </a:gs>
              <a:gs pos="50000">
                <a:srgbClr val="800000"/>
              </a:gs>
              <a:gs pos="100000">
                <a:srgbClr val="3B0000"/>
              </a:gs>
            </a:gsLst>
            <a:lin ang="5400000" scaled="1"/>
          </a:gradFill>
          <a:ln w="28575">
            <a:solidFill>
              <a:schemeClr val="tx1"/>
            </a:solid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6" name="Text Box 6"/>
          <p:cNvSpPr txBox="1">
            <a:spLocks noChangeArrowheads="1"/>
          </p:cNvSpPr>
          <p:nvPr/>
        </p:nvSpPr>
        <p:spPr bwMode="auto">
          <a:xfrm>
            <a:off x="2232282" y="6248549"/>
            <a:ext cx="1060450" cy="274638"/>
          </a:xfrm>
          <a:prstGeom prst="rect">
            <a:avLst/>
          </a:prstGeom>
          <a:noFill/>
          <a:ln w="9525">
            <a:noFill/>
            <a:miter lim="800000"/>
            <a:headEnd/>
            <a:tailEnd/>
          </a:ln>
        </p:spPr>
        <p:txBody>
          <a:bodyPr lIns="18000" rIns="18000"/>
          <a:lstStyle/>
          <a:p>
            <a:pPr algn="ctr">
              <a:spcBef>
                <a:spcPct val="50000"/>
              </a:spcBef>
            </a:pPr>
            <a:r>
              <a:rPr kumimoji="1" lang="zh-CN" altLang="en-US" sz="1400" b="1" dirty="0">
                <a:solidFill>
                  <a:schemeClr val="bg1"/>
                </a:solidFill>
                <a:latin typeface="微软雅黑" pitchFamily="34" charset="-122"/>
                <a:ea typeface="微软雅黑" pitchFamily="34" charset="-122"/>
              </a:rPr>
              <a:t>工业社会</a:t>
            </a:r>
          </a:p>
        </p:txBody>
      </p:sp>
      <p:sp>
        <p:nvSpPr>
          <p:cNvPr id="7" name="Rectangle 7"/>
          <p:cNvSpPr>
            <a:spLocks noChangeArrowheads="1"/>
          </p:cNvSpPr>
          <p:nvPr/>
        </p:nvSpPr>
        <p:spPr bwMode="auto">
          <a:xfrm>
            <a:off x="3973770" y="6192987"/>
            <a:ext cx="5099050" cy="395287"/>
          </a:xfrm>
          <a:prstGeom prst="rect">
            <a:avLst/>
          </a:prstGeom>
          <a:gradFill rotWithShape="1">
            <a:gsLst>
              <a:gs pos="0">
                <a:srgbClr val="3B0000"/>
              </a:gs>
              <a:gs pos="50000">
                <a:srgbClr val="800000"/>
              </a:gs>
              <a:gs pos="100000">
                <a:srgbClr val="3B0000"/>
              </a:gs>
            </a:gsLst>
            <a:lin ang="5400000" scaled="1"/>
          </a:gradFill>
          <a:ln w="28575">
            <a:solidFill>
              <a:schemeClr val="tx1"/>
            </a:solid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8" name="Text Box 8"/>
          <p:cNvSpPr txBox="1">
            <a:spLocks noChangeArrowheads="1"/>
          </p:cNvSpPr>
          <p:nvPr/>
        </p:nvSpPr>
        <p:spPr bwMode="auto">
          <a:xfrm>
            <a:off x="4764345" y="6219974"/>
            <a:ext cx="3449637" cy="288925"/>
          </a:xfrm>
          <a:prstGeom prst="rect">
            <a:avLst/>
          </a:prstGeom>
          <a:noFill/>
          <a:ln w="9525">
            <a:noFill/>
            <a:miter lim="800000"/>
            <a:headEnd/>
            <a:tailEnd/>
          </a:ln>
        </p:spPr>
        <p:txBody>
          <a:bodyPr lIns="18000" rIns="18000"/>
          <a:lstStyle/>
          <a:p>
            <a:pPr algn="ctr">
              <a:spcBef>
                <a:spcPct val="50000"/>
              </a:spcBef>
            </a:pPr>
            <a:r>
              <a:rPr kumimoji="1" lang="zh-CN" altLang="en-US" sz="1400" b="1">
                <a:solidFill>
                  <a:schemeClr val="bg1"/>
                </a:solidFill>
                <a:latin typeface="微软雅黑" pitchFamily="34" charset="-122"/>
                <a:ea typeface="微软雅黑" pitchFamily="34" charset="-122"/>
              </a:rPr>
              <a:t>信息社会（知识社会）</a:t>
            </a:r>
          </a:p>
        </p:txBody>
      </p:sp>
      <p:sp>
        <p:nvSpPr>
          <p:cNvPr id="9" name="Rectangle 9"/>
          <p:cNvSpPr>
            <a:spLocks noChangeArrowheads="1"/>
          </p:cNvSpPr>
          <p:nvPr/>
        </p:nvSpPr>
        <p:spPr bwMode="auto">
          <a:xfrm>
            <a:off x="217745" y="6192987"/>
            <a:ext cx="1362075" cy="395287"/>
          </a:xfrm>
          <a:prstGeom prst="rect">
            <a:avLst/>
          </a:prstGeom>
          <a:gradFill rotWithShape="1">
            <a:gsLst>
              <a:gs pos="0">
                <a:srgbClr val="3B0000"/>
              </a:gs>
              <a:gs pos="50000">
                <a:srgbClr val="800000"/>
              </a:gs>
              <a:gs pos="100000">
                <a:srgbClr val="3B0000"/>
              </a:gs>
            </a:gsLst>
            <a:lin ang="5400000" scaled="1"/>
          </a:gradFill>
          <a:ln w="28575">
            <a:solidFill>
              <a:schemeClr val="tx1"/>
            </a:solid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10" name="Text Box 10"/>
          <p:cNvSpPr txBox="1">
            <a:spLocks noChangeArrowheads="1"/>
          </p:cNvSpPr>
          <p:nvPr/>
        </p:nvSpPr>
        <p:spPr bwMode="auto">
          <a:xfrm>
            <a:off x="374907" y="6248549"/>
            <a:ext cx="965200" cy="274638"/>
          </a:xfrm>
          <a:prstGeom prst="rect">
            <a:avLst/>
          </a:prstGeom>
          <a:noFill/>
          <a:ln w="9525">
            <a:noFill/>
            <a:miter lim="800000"/>
            <a:headEnd/>
            <a:tailEnd/>
          </a:ln>
        </p:spPr>
        <p:txBody>
          <a:bodyPr lIns="18000" rIns="18000"/>
          <a:lstStyle/>
          <a:p>
            <a:pPr algn="ctr">
              <a:spcBef>
                <a:spcPct val="50000"/>
              </a:spcBef>
            </a:pPr>
            <a:r>
              <a:rPr kumimoji="1" lang="zh-CN" altLang="en-US" sz="1400" b="1">
                <a:solidFill>
                  <a:schemeClr val="bg1"/>
                </a:solidFill>
                <a:latin typeface="微软雅黑" pitchFamily="34" charset="-122"/>
                <a:ea typeface="微软雅黑" pitchFamily="34" charset="-122"/>
              </a:rPr>
              <a:t>农业社会</a:t>
            </a:r>
          </a:p>
        </p:txBody>
      </p:sp>
      <p:sp>
        <p:nvSpPr>
          <p:cNvPr id="11" name="AutoShape 11"/>
          <p:cNvSpPr>
            <a:spLocks noChangeArrowheads="1"/>
          </p:cNvSpPr>
          <p:nvPr/>
        </p:nvSpPr>
        <p:spPr bwMode="auto">
          <a:xfrm rot="5400000">
            <a:off x="1602045" y="6016774"/>
            <a:ext cx="330200" cy="733425"/>
          </a:xfrm>
          <a:prstGeom prst="triangle">
            <a:avLst>
              <a:gd name="adj" fmla="val 50000"/>
            </a:avLst>
          </a:prstGeom>
          <a:solidFill>
            <a:srgbClr val="99CC00"/>
          </a:solidFill>
          <a:ln w="9525">
            <a:solidFill>
              <a:srgbClr val="000000"/>
            </a:solidFill>
            <a:miter lim="800000"/>
            <a:headEnd/>
            <a:tailEnd/>
          </a:ln>
        </p:spPr>
        <p:txBody>
          <a:bodyPr anchor="ctr">
            <a:spAutoFit/>
          </a:bodyPr>
          <a:lstStyle/>
          <a:p>
            <a:endParaRPr lang="zh-CN" altLang="en-US">
              <a:latin typeface="微软雅黑" pitchFamily="34" charset="-122"/>
              <a:ea typeface="微软雅黑" pitchFamily="34" charset="-122"/>
            </a:endParaRPr>
          </a:p>
        </p:txBody>
      </p:sp>
      <p:sp>
        <p:nvSpPr>
          <p:cNvPr id="12" name="AutoShape 12"/>
          <p:cNvSpPr>
            <a:spLocks noChangeArrowheads="1"/>
          </p:cNvSpPr>
          <p:nvPr/>
        </p:nvSpPr>
        <p:spPr bwMode="auto">
          <a:xfrm rot="5400000">
            <a:off x="3622933" y="6027886"/>
            <a:ext cx="330200" cy="733425"/>
          </a:xfrm>
          <a:prstGeom prst="triangle">
            <a:avLst>
              <a:gd name="adj" fmla="val 50000"/>
            </a:avLst>
          </a:prstGeom>
          <a:solidFill>
            <a:srgbClr val="99CC00"/>
          </a:solidFill>
          <a:ln w="9525">
            <a:solidFill>
              <a:schemeClr val="tx1"/>
            </a:solidFill>
            <a:miter lim="800000"/>
            <a:headEnd/>
            <a:tailEnd/>
          </a:ln>
        </p:spPr>
        <p:txBody>
          <a:bodyPr anchor="ctr">
            <a:spAutoFit/>
          </a:bodyPr>
          <a:lstStyle/>
          <a:p>
            <a:endParaRPr lang="zh-CN" altLang="en-US">
              <a:latin typeface="微软雅黑" pitchFamily="34" charset="-122"/>
              <a:ea typeface="微软雅黑" pitchFamily="34" charset="-122"/>
            </a:endParaRPr>
          </a:p>
        </p:txBody>
      </p:sp>
      <p:sp>
        <p:nvSpPr>
          <p:cNvPr id="13" name="Rectangle 13"/>
          <p:cNvSpPr>
            <a:spLocks noChangeArrowheads="1"/>
          </p:cNvSpPr>
          <p:nvPr/>
        </p:nvSpPr>
        <p:spPr bwMode="auto">
          <a:xfrm>
            <a:off x="208220" y="2659212"/>
            <a:ext cx="1474787" cy="3275012"/>
          </a:xfrm>
          <a:prstGeom prst="rect">
            <a:avLst/>
          </a:prstGeom>
          <a:solidFill>
            <a:schemeClr val="bg1">
              <a:alpha val="50195"/>
            </a:schemeClr>
          </a:solidFill>
          <a:ln w="12700" algn="ctr">
            <a:solidFill>
              <a:schemeClr val="tx1"/>
            </a:solidFill>
            <a:miter lim="800000"/>
            <a:headEnd/>
            <a:tailEnd/>
          </a:ln>
        </p:spPr>
        <p:txBody>
          <a:bodyPr lIns="92075" tIns="46038" rIns="92075" bIns="46038"/>
          <a:lstStyle/>
          <a:p>
            <a:pPr algn="ctr" eaLnBrk="0" hangingPunct="0"/>
            <a:endParaRPr kumimoji="1" lang="zh-CN" altLang="en-US" sz="1600" b="1">
              <a:latin typeface="微软雅黑" pitchFamily="34" charset="-122"/>
              <a:ea typeface="微软雅黑" pitchFamily="34" charset="-122"/>
            </a:endParaRPr>
          </a:p>
          <a:p>
            <a:pPr algn="ctr" eaLnBrk="0" hangingPunct="0"/>
            <a:r>
              <a:rPr kumimoji="1" lang="zh-CN" altLang="en-US" sz="1600" b="1">
                <a:latin typeface="微软雅黑" pitchFamily="34" charset="-122"/>
                <a:ea typeface="微软雅黑" pitchFamily="34" charset="-122"/>
              </a:rPr>
              <a:t>  </a:t>
            </a:r>
            <a:r>
              <a:rPr kumimoji="1" lang="zh-CN" altLang="en-US" sz="1600" b="1">
                <a:solidFill>
                  <a:srgbClr val="000066"/>
                </a:solidFill>
                <a:latin typeface="微软雅黑" pitchFamily="34" charset="-122"/>
                <a:ea typeface="微软雅黑" pitchFamily="34" charset="-122"/>
              </a:rPr>
              <a:t>农业革命实现了游牧经济到农业经济的变革，农业生产成为社会经济的主导因素；开创了</a:t>
            </a:r>
            <a:r>
              <a:rPr kumimoji="1" lang="en-US" altLang="zh-CN" sz="1600" b="1">
                <a:solidFill>
                  <a:srgbClr val="000066"/>
                </a:solidFill>
                <a:latin typeface="微软雅黑" pitchFamily="34" charset="-122"/>
                <a:ea typeface="微软雅黑" pitchFamily="34" charset="-122"/>
              </a:rPr>
              <a:t>5000</a:t>
            </a:r>
            <a:r>
              <a:rPr kumimoji="1" lang="zh-CN" altLang="en-US" sz="1600" b="1">
                <a:solidFill>
                  <a:srgbClr val="000066"/>
                </a:solidFill>
                <a:latin typeface="微软雅黑" pitchFamily="34" charset="-122"/>
                <a:ea typeface="微软雅黑" pitchFamily="34" charset="-122"/>
              </a:rPr>
              <a:t>多年以</a:t>
            </a:r>
            <a:r>
              <a:rPr kumimoji="1" lang="zh-CN" altLang="en-US" sz="1600" b="1">
                <a:solidFill>
                  <a:srgbClr val="FF3300"/>
                </a:solidFill>
                <a:latin typeface="微软雅黑" pitchFamily="34" charset="-122"/>
                <a:ea typeface="微软雅黑" pitchFamily="34" charset="-122"/>
              </a:rPr>
              <a:t>土地、牲畜、简单的劳动工具</a:t>
            </a:r>
            <a:r>
              <a:rPr kumimoji="1" lang="zh-CN" altLang="en-US" sz="1600" b="1">
                <a:solidFill>
                  <a:srgbClr val="000066"/>
                </a:solidFill>
                <a:latin typeface="微软雅黑" pitchFamily="34" charset="-122"/>
                <a:ea typeface="微软雅黑" pitchFamily="34" charset="-122"/>
              </a:rPr>
              <a:t>为主要资源的农业经济。</a:t>
            </a:r>
          </a:p>
        </p:txBody>
      </p:sp>
      <p:sp>
        <p:nvSpPr>
          <p:cNvPr id="14" name="Rectangle 14"/>
          <p:cNvSpPr>
            <a:spLocks noChangeArrowheads="1"/>
          </p:cNvSpPr>
          <p:nvPr/>
        </p:nvSpPr>
        <p:spPr bwMode="auto">
          <a:xfrm>
            <a:off x="1916370" y="2662387"/>
            <a:ext cx="1711325" cy="3275012"/>
          </a:xfrm>
          <a:prstGeom prst="rect">
            <a:avLst/>
          </a:prstGeom>
          <a:solidFill>
            <a:srgbClr val="CCFFFF">
              <a:alpha val="41176"/>
            </a:srgbClr>
          </a:solidFill>
          <a:ln w="12700" algn="ctr">
            <a:solidFill>
              <a:schemeClr val="tx1"/>
            </a:solidFill>
            <a:miter lim="800000"/>
            <a:headEnd/>
            <a:tailEnd/>
          </a:ln>
        </p:spPr>
        <p:txBody>
          <a:bodyPr lIns="92075" tIns="46038" rIns="92075" bIns="46038"/>
          <a:lstStyle/>
          <a:p>
            <a:pPr algn="ctr" eaLnBrk="0" hangingPunct="0"/>
            <a:endParaRPr kumimoji="1" lang="zh-CN" altLang="en-US" sz="1600" b="1">
              <a:latin typeface="微软雅黑" pitchFamily="34" charset="-122"/>
              <a:ea typeface="微软雅黑" pitchFamily="34" charset="-122"/>
            </a:endParaRPr>
          </a:p>
          <a:p>
            <a:pPr algn="ctr" eaLnBrk="0" hangingPunct="0"/>
            <a:r>
              <a:rPr kumimoji="1" lang="zh-CN" altLang="en-US" sz="1600" b="1">
                <a:latin typeface="微软雅黑" pitchFamily="34" charset="-122"/>
                <a:ea typeface="微软雅黑" pitchFamily="34" charset="-122"/>
              </a:rPr>
              <a:t>  </a:t>
            </a:r>
            <a:r>
              <a:rPr kumimoji="1" lang="zh-CN" altLang="en-US" sz="1600" b="1">
                <a:solidFill>
                  <a:srgbClr val="000066"/>
                </a:solidFill>
                <a:latin typeface="微软雅黑" pitchFamily="34" charset="-122"/>
                <a:ea typeface="微软雅黑" pitchFamily="34" charset="-122"/>
              </a:rPr>
              <a:t>工业革命开创了</a:t>
            </a:r>
            <a:r>
              <a:rPr kumimoji="1" lang="en-US" altLang="zh-CN" sz="1600" b="1">
                <a:solidFill>
                  <a:srgbClr val="000066"/>
                </a:solidFill>
                <a:latin typeface="微软雅黑" pitchFamily="34" charset="-122"/>
                <a:ea typeface="微软雅黑" pitchFamily="34" charset="-122"/>
              </a:rPr>
              <a:t>300</a:t>
            </a:r>
            <a:r>
              <a:rPr kumimoji="1" lang="zh-CN" altLang="en-US" sz="1600" b="1">
                <a:solidFill>
                  <a:srgbClr val="000066"/>
                </a:solidFill>
                <a:latin typeface="微软雅黑" pitchFamily="34" charset="-122"/>
                <a:ea typeface="微软雅黑" pitchFamily="34" charset="-122"/>
              </a:rPr>
              <a:t>年以</a:t>
            </a:r>
            <a:r>
              <a:rPr kumimoji="1" lang="zh-CN" altLang="en-US" sz="1600" b="1">
                <a:solidFill>
                  <a:srgbClr val="FF3300"/>
                </a:solidFill>
                <a:latin typeface="微软雅黑" pitchFamily="34" charset="-122"/>
                <a:ea typeface="微软雅黑" pitchFamily="34" charset="-122"/>
              </a:rPr>
              <a:t>材料、能源和机器</a:t>
            </a:r>
            <a:r>
              <a:rPr kumimoji="1" lang="zh-CN" altLang="en-US" sz="1600" b="1">
                <a:solidFill>
                  <a:srgbClr val="000066"/>
                </a:solidFill>
                <a:latin typeface="微软雅黑" pitchFamily="34" charset="-122"/>
                <a:ea typeface="微软雅黑" pitchFamily="34" charset="-122"/>
              </a:rPr>
              <a:t>为主要资源的工业经济。工业经济时代的管理重点是生产，制造业是工业经济时代的主体产业，刚性的生产方式关注的是劳动生产率的提升。</a:t>
            </a:r>
          </a:p>
        </p:txBody>
      </p:sp>
      <p:sp>
        <p:nvSpPr>
          <p:cNvPr id="15" name="Rectangle 15"/>
          <p:cNvSpPr>
            <a:spLocks noChangeArrowheads="1"/>
          </p:cNvSpPr>
          <p:nvPr/>
        </p:nvSpPr>
        <p:spPr bwMode="auto">
          <a:xfrm>
            <a:off x="6953507" y="2648099"/>
            <a:ext cx="2103438" cy="3275013"/>
          </a:xfrm>
          <a:prstGeom prst="rect">
            <a:avLst/>
          </a:prstGeom>
          <a:solidFill>
            <a:srgbClr val="FF99CC">
              <a:alpha val="39999"/>
            </a:srgbClr>
          </a:solidFill>
          <a:ln w="12700" algn="ctr">
            <a:solidFill>
              <a:schemeClr val="tx1"/>
            </a:solidFill>
            <a:miter lim="800000"/>
            <a:headEnd/>
            <a:tailEnd/>
          </a:ln>
        </p:spPr>
        <p:txBody>
          <a:bodyPr lIns="92075" tIns="46038" rIns="92075" bIns="46038"/>
          <a:lstStyle/>
          <a:p>
            <a:pPr eaLnBrk="0" hangingPunct="0"/>
            <a:endParaRPr kumimoji="1" lang="zh-CN" altLang="en-US" sz="1600" b="1">
              <a:latin typeface="微软雅黑" pitchFamily="34" charset="-122"/>
              <a:ea typeface="微软雅黑" pitchFamily="34" charset="-122"/>
            </a:endParaRPr>
          </a:p>
          <a:p>
            <a:pPr eaLnBrk="0" hangingPunct="0"/>
            <a:endParaRPr kumimoji="1" lang="zh-CN" altLang="en-US" sz="1600" b="1">
              <a:latin typeface="微软雅黑" pitchFamily="34" charset="-122"/>
              <a:ea typeface="微软雅黑" pitchFamily="34" charset="-122"/>
            </a:endParaRPr>
          </a:p>
          <a:p>
            <a:pPr eaLnBrk="0" hangingPunct="0"/>
            <a:r>
              <a:rPr kumimoji="1" lang="zh-CN" altLang="en-US" sz="1600" b="1">
                <a:solidFill>
                  <a:srgbClr val="000066"/>
                </a:solidFill>
                <a:latin typeface="微软雅黑" pitchFamily="34" charset="-122"/>
                <a:ea typeface="微软雅黑" pitchFamily="34" charset="-122"/>
              </a:rPr>
              <a:t>基于新一轮</a:t>
            </a:r>
            <a:r>
              <a:rPr kumimoji="1" lang="en-US" altLang="zh-CN" sz="1600" b="1">
                <a:solidFill>
                  <a:srgbClr val="000066"/>
                </a:solidFill>
                <a:latin typeface="微软雅黑" pitchFamily="34" charset="-122"/>
                <a:ea typeface="微软雅黑" pitchFamily="34" charset="-122"/>
              </a:rPr>
              <a:t>IT</a:t>
            </a:r>
            <a:r>
              <a:rPr kumimoji="1" lang="zh-CN" altLang="en-US" sz="1600" b="1">
                <a:solidFill>
                  <a:srgbClr val="000066"/>
                </a:solidFill>
                <a:latin typeface="微软雅黑" pitchFamily="34" charset="-122"/>
                <a:ea typeface="微软雅黑" pitchFamily="34" charset="-122"/>
              </a:rPr>
              <a:t>创新变革和知识经济的深入发展，构建城市发展的智慧环境，形成基于海量信息和智能过滤处理的新的生活、产业发展、社会管理等模式，面向未来构建</a:t>
            </a:r>
            <a:r>
              <a:rPr kumimoji="1" lang="zh-CN" altLang="en-US" sz="1600" b="1">
                <a:solidFill>
                  <a:srgbClr val="FF3300"/>
                </a:solidFill>
                <a:latin typeface="微软雅黑" pitchFamily="34" charset="-122"/>
                <a:ea typeface="微软雅黑" pitchFamily="34" charset="-122"/>
              </a:rPr>
              <a:t>一种更新的城市形态</a:t>
            </a:r>
            <a:r>
              <a:rPr kumimoji="1" lang="zh-CN" altLang="en-US" sz="1600" b="1">
                <a:latin typeface="微软雅黑" pitchFamily="34" charset="-122"/>
                <a:ea typeface="微软雅黑" pitchFamily="34" charset="-122"/>
              </a:rPr>
              <a:t>。 </a:t>
            </a:r>
            <a:endParaRPr kumimoji="1" lang="en-US" altLang="zh-CN" sz="1600" b="1">
              <a:latin typeface="微软雅黑" pitchFamily="34" charset="-122"/>
              <a:ea typeface="微软雅黑" pitchFamily="34" charset="-122"/>
            </a:endParaRPr>
          </a:p>
        </p:txBody>
      </p:sp>
      <p:sp>
        <p:nvSpPr>
          <p:cNvPr id="16" name="Text Box 16"/>
          <p:cNvSpPr txBox="1">
            <a:spLocks noChangeArrowheads="1"/>
          </p:cNvSpPr>
          <p:nvPr/>
        </p:nvSpPr>
        <p:spPr bwMode="auto">
          <a:xfrm>
            <a:off x="1259145" y="1979762"/>
            <a:ext cx="6738937" cy="461962"/>
          </a:xfrm>
          <a:prstGeom prst="rect">
            <a:avLst/>
          </a:prstGeom>
          <a:noFill/>
          <a:ln w="12700" algn="ctr">
            <a:noFill/>
            <a:prstDash val="dash"/>
            <a:miter lim="800000"/>
            <a:headEnd/>
            <a:tailEnd/>
          </a:ln>
        </p:spPr>
        <p:txBody>
          <a:bodyPr lIns="92075" tIns="46038" rIns="92075" bIns="46038">
            <a:spAutoFit/>
          </a:bodyPr>
          <a:lstStyle/>
          <a:p>
            <a:pPr algn="ctr" eaLnBrk="0" hangingPunct="0"/>
            <a:r>
              <a:rPr lang="zh-CN" altLang="en-US" sz="2400" b="1">
                <a:solidFill>
                  <a:srgbClr val="000000"/>
                </a:solidFill>
                <a:latin typeface="微软雅黑" pitchFamily="34" charset="-122"/>
                <a:ea typeface="微软雅黑" pitchFamily="34" charset="-122"/>
              </a:rPr>
              <a:t>信息资源日益成为重要生产要素的表现</a:t>
            </a:r>
          </a:p>
        </p:txBody>
      </p:sp>
    </p:spTree>
    <p:extLst>
      <p:ext uri="{BB962C8B-B14F-4D97-AF65-F5344CB8AC3E}">
        <p14:creationId xmlns:p14="http://schemas.microsoft.com/office/powerpoint/2010/main" val="100502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373" y="371128"/>
            <a:ext cx="4290341" cy="609600"/>
          </a:xfrm>
          <a:prstGeom prst="rect">
            <a:avLst/>
          </a:prstGeom>
        </p:spPr>
        <p:txBody>
          <a:bodyPr lIns="0" tIns="0" rIns="0" bIns="0" anchor="t"/>
          <a:lstStyle/>
          <a:p>
            <a:pPr algn="l">
              <a:defRPr/>
            </a:pPr>
            <a:r>
              <a:rPr lang="zh-CN" altLang="en-US" sz="2800" b="1" dirty="0" smtClean="0">
                <a:solidFill>
                  <a:srgbClr val="0070C0"/>
                </a:solidFill>
                <a:latin typeface="黑体" pitchFamily="49" charset="-122"/>
                <a:ea typeface="黑体" pitchFamily="49" charset="-122"/>
                <a:sym typeface="Arial" pitchFamily="34" charset="0"/>
              </a:rPr>
              <a:t>一期网络部署架构</a:t>
            </a:r>
            <a:endParaRPr lang="zh-CN" sz="2800" b="1" dirty="0" smtClean="0">
              <a:solidFill>
                <a:srgbClr val="0070C0"/>
              </a:solidFill>
              <a:latin typeface="黑体" pitchFamily="49" charset="-122"/>
              <a:ea typeface="黑体" pitchFamily="49" charset="-122"/>
              <a:sym typeface="Arial" pitchFamily="34" charset="0"/>
            </a:endParaRPr>
          </a:p>
        </p:txBody>
      </p:sp>
      <p:pic>
        <p:nvPicPr>
          <p:cNvPr id="3" name="Picture 1" descr="C:\Documents and Settings\pengyuanzhi\Application Data\Tencent\Users\8587979\QQ\WinTemp\RichOle\`QFNCE1XEG5R66DMTDN9O{L.jpg"/>
          <p:cNvPicPr>
            <a:picLocks noChangeAspect="1" noChangeArrowheads="1"/>
          </p:cNvPicPr>
          <p:nvPr/>
        </p:nvPicPr>
        <p:blipFill>
          <a:blip r:embed="rId3"/>
          <a:srcRect/>
          <a:stretch>
            <a:fillRect/>
          </a:stretch>
        </p:blipFill>
        <p:spPr bwMode="auto">
          <a:xfrm>
            <a:off x="827584" y="937531"/>
            <a:ext cx="7324809" cy="4075645"/>
          </a:xfrm>
          <a:prstGeom prst="rect">
            <a:avLst/>
          </a:prstGeom>
          <a:noFill/>
        </p:spPr>
      </p:pic>
      <p:sp>
        <p:nvSpPr>
          <p:cNvPr id="4" name="矩形 3"/>
          <p:cNvSpPr/>
          <p:nvPr/>
        </p:nvSpPr>
        <p:spPr>
          <a:xfrm>
            <a:off x="395536" y="5053533"/>
            <a:ext cx="8568952" cy="1615827"/>
          </a:xfrm>
          <a:prstGeom prst="rect">
            <a:avLst/>
          </a:prstGeom>
        </p:spPr>
        <p:txBody>
          <a:bodyPr wrap="square">
            <a:spAutoFit/>
          </a:bodyPr>
          <a:lstStyle/>
          <a:p>
            <a:pPr lvl="0">
              <a:lnSpc>
                <a:spcPct val="150000"/>
              </a:lnSpc>
            </a:pPr>
            <a:r>
              <a:rPr lang="zh-CN" altLang="en-US" sz="2200" dirty="0" smtClean="0"/>
              <a:t>        </a:t>
            </a:r>
            <a:r>
              <a:rPr lang="zh-CN" altLang="en-US" sz="2200" dirty="0" smtClean="0">
                <a:latin typeface="微软雅黑" pitchFamily="34" charset="-122"/>
                <a:ea typeface="微软雅黑" pitchFamily="34" charset="-122"/>
              </a:rPr>
              <a:t>电子</a:t>
            </a:r>
            <a:r>
              <a:rPr lang="zh-CN" altLang="en-US" sz="2200" dirty="0">
                <a:latin typeface="微软雅黑" pitchFamily="34" charset="-122"/>
                <a:ea typeface="微软雅黑" pitchFamily="34" charset="-122"/>
              </a:rPr>
              <a:t>政务办有</a:t>
            </a:r>
            <a:r>
              <a:rPr lang="zh-CN" altLang="en-US" sz="2200" b="1" dirty="0">
                <a:solidFill>
                  <a:srgbClr val="FF0000"/>
                </a:solidFill>
                <a:latin typeface="微软雅黑" pitchFamily="34" charset="-122"/>
                <a:ea typeface="微软雅黑" pitchFamily="34" charset="-122"/>
              </a:rPr>
              <a:t>两个机房</a:t>
            </a:r>
            <a:r>
              <a:rPr lang="zh-CN" altLang="en-US" sz="2200" dirty="0">
                <a:latin typeface="微软雅黑" pitchFamily="34" charset="-122"/>
                <a:ea typeface="微软雅黑" pitchFamily="34" charset="-122"/>
              </a:rPr>
              <a:t>，分别为位于</a:t>
            </a:r>
            <a:r>
              <a:rPr lang="zh-CN" altLang="en-US" sz="2200" b="1" dirty="0">
                <a:latin typeface="微软雅黑" pitchFamily="34" charset="-122"/>
                <a:ea typeface="微软雅黑" pitchFamily="34" charset="-122"/>
              </a:rPr>
              <a:t>市政府</a:t>
            </a:r>
            <a:r>
              <a:rPr lang="zh-CN" altLang="en-US" sz="2200" dirty="0">
                <a:latin typeface="微软雅黑" pitchFamily="34" charset="-122"/>
                <a:ea typeface="微软雅黑" pitchFamily="34" charset="-122"/>
              </a:rPr>
              <a:t>的中心机房和位于</a:t>
            </a:r>
            <a:r>
              <a:rPr lang="zh-CN" altLang="en-US" sz="2200" b="1" dirty="0">
                <a:solidFill>
                  <a:srgbClr val="FF0000"/>
                </a:solidFill>
                <a:latin typeface="微软雅黑" pitchFamily="34" charset="-122"/>
                <a:ea typeface="微软雅黑" pitchFamily="34" charset="-122"/>
              </a:rPr>
              <a:t>大朗</a:t>
            </a:r>
            <a:r>
              <a:rPr lang="zh-CN" altLang="en-US" sz="2200" dirty="0">
                <a:latin typeface="微软雅黑" pitchFamily="34" charset="-122"/>
                <a:ea typeface="微软雅黑" pitchFamily="34" charset="-122"/>
              </a:rPr>
              <a:t>的灾备机房。四框刀片服务器中灾备机房</a:t>
            </a:r>
            <a:r>
              <a:rPr lang="zh-CN" altLang="en-US" sz="2200">
                <a:latin typeface="微软雅黑" pitchFamily="34" charset="-122"/>
                <a:ea typeface="微软雅黑" pitchFamily="34" charset="-122"/>
              </a:rPr>
              <a:t>部署</a:t>
            </a:r>
            <a:r>
              <a:rPr lang="zh-CN" altLang="en-US" sz="2200" smtClean="0">
                <a:latin typeface="微软雅黑" pitchFamily="34" charset="-122"/>
                <a:ea typeface="微软雅黑" pitchFamily="34" charset="-122"/>
              </a:rPr>
              <a:t>一框刀片</a:t>
            </a:r>
            <a:r>
              <a:rPr lang="zh-CN" altLang="en-US" sz="2200" dirty="0">
                <a:latin typeface="微软雅黑" pitchFamily="34" charset="-122"/>
                <a:ea typeface="微软雅黑" pitchFamily="34" charset="-122"/>
              </a:rPr>
              <a:t>服务器作为备份节点，另三框刀片服务器和</a:t>
            </a:r>
            <a:r>
              <a:rPr lang="en-US" altLang="zh-CN" sz="2200" dirty="0">
                <a:latin typeface="微软雅黑" pitchFamily="34" charset="-122"/>
                <a:ea typeface="微软雅黑" pitchFamily="34" charset="-122"/>
              </a:rPr>
              <a:t>2</a:t>
            </a:r>
            <a:r>
              <a:rPr lang="zh-CN" altLang="en-US" sz="2200" dirty="0">
                <a:latin typeface="微软雅黑" pitchFamily="34" charset="-122"/>
                <a:ea typeface="微软雅黑" pitchFamily="34" charset="-122"/>
              </a:rPr>
              <a:t>个存储设备都部署到</a:t>
            </a:r>
            <a:r>
              <a:rPr lang="zh-CN" altLang="en-US" sz="2200">
                <a:latin typeface="微软雅黑" pitchFamily="34" charset="-122"/>
                <a:ea typeface="微软雅黑" pitchFamily="34" charset="-122"/>
              </a:rPr>
              <a:t>中心</a:t>
            </a:r>
            <a:r>
              <a:rPr lang="zh-CN" altLang="en-US" sz="2200" smtClean="0">
                <a:latin typeface="微软雅黑" pitchFamily="34" charset="-122"/>
                <a:ea typeface="微软雅黑" pitchFamily="34" charset="-122"/>
              </a:rPr>
              <a:t>机房。</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284204031"/>
      </p:ext>
    </p:extLst>
  </p:cSld>
  <p:clrMapOvr>
    <a:masterClrMapping/>
  </p:clrMapOvr>
  <p:transition spd="slow">
    <p:wedg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373" y="371128"/>
            <a:ext cx="4290341" cy="609600"/>
          </a:xfrm>
          <a:prstGeom prst="rect">
            <a:avLst/>
          </a:prstGeom>
        </p:spPr>
        <p:txBody>
          <a:bodyPr lIns="0" tIns="0" rIns="0" bIns="0" anchor="t"/>
          <a:lstStyle/>
          <a:p>
            <a:pPr algn="l">
              <a:defRPr/>
            </a:pPr>
            <a:r>
              <a:rPr lang="zh-CN" altLang="en-US" sz="2800" b="1" dirty="0" smtClean="0">
                <a:solidFill>
                  <a:srgbClr val="0070C0"/>
                </a:solidFill>
                <a:latin typeface="黑体" pitchFamily="49" charset="-122"/>
                <a:ea typeface="黑体" pitchFamily="49" charset="-122"/>
                <a:sym typeface="Arial" pitchFamily="34" charset="0"/>
              </a:rPr>
              <a:t>二期网络部署架构</a:t>
            </a:r>
            <a:endParaRPr lang="zh-CN" sz="2800" b="1" dirty="0" smtClean="0">
              <a:solidFill>
                <a:srgbClr val="0070C0"/>
              </a:solidFill>
              <a:latin typeface="黑体" pitchFamily="49" charset="-122"/>
              <a:ea typeface="黑体" pitchFamily="49" charset="-122"/>
              <a:sym typeface="Arial" pitchFamily="34" charset="0"/>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nvPr>
        </p:nvGraphicFramePr>
        <p:xfrm>
          <a:off x="107504" y="980728"/>
          <a:ext cx="8208912" cy="5200650"/>
        </p:xfrm>
        <a:graphic>
          <a:graphicData uri="http://schemas.openxmlformats.org/presentationml/2006/ole">
            <mc:AlternateContent xmlns:mc="http://schemas.openxmlformats.org/markup-compatibility/2006">
              <mc:Choice xmlns:v="urn:schemas-microsoft-com:vml" Requires="v">
                <p:oleObj spid="_x0000_s847893" name="Visio" r:id="rId4" imgW="12496832" imgH="12344333" progId="Visio.Drawing.11">
                  <p:embed/>
                </p:oleObj>
              </mc:Choice>
              <mc:Fallback>
                <p:oleObj name="Visio" r:id="rId4" imgW="12496832" imgH="1234433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980728"/>
                        <a:ext cx="8208912" cy="520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5148064" y="5445224"/>
            <a:ext cx="3960440" cy="1323439"/>
          </a:xfrm>
          <a:prstGeom prst="rect">
            <a:avLst/>
          </a:prstGeom>
        </p:spPr>
        <p:txBody>
          <a:bodyPr wrap="square">
            <a:spAutoFit/>
          </a:bodyPr>
          <a:lstStyle/>
          <a:p>
            <a:r>
              <a:rPr lang="en-US" altLang="zh-CN" sz="1600" smtClean="0">
                <a:latin typeface="微软雅黑" pitchFamily="34" charset="-122"/>
                <a:ea typeface="微软雅黑" pitchFamily="34" charset="-122"/>
              </a:rPr>
              <a:t>       </a:t>
            </a:r>
            <a:r>
              <a:rPr lang="zh-CN" altLang="zh-CN" sz="1600" smtClean="0">
                <a:latin typeface="微软雅黑" pitchFamily="34" charset="-122"/>
                <a:ea typeface="微软雅黑" pitchFamily="34" charset="-122"/>
              </a:rPr>
              <a:t>二</a:t>
            </a:r>
            <a:r>
              <a:rPr lang="zh-CN" altLang="zh-CN" sz="1600">
                <a:latin typeface="微软雅黑" pitchFamily="34" charset="-122"/>
                <a:ea typeface="微软雅黑" pitchFamily="34" charset="-122"/>
              </a:rPr>
              <a:t>期</a:t>
            </a:r>
            <a:r>
              <a:rPr lang="en-US" altLang="zh-CN" sz="1600">
                <a:latin typeface="微软雅黑" pitchFamily="34" charset="-122"/>
                <a:ea typeface="微软雅黑" pitchFamily="34" charset="-122"/>
              </a:rPr>
              <a:t>G-cloud</a:t>
            </a:r>
            <a:r>
              <a:rPr lang="zh-CN" altLang="zh-CN" sz="1600">
                <a:latin typeface="微软雅黑" pitchFamily="34" charset="-122"/>
                <a:ea typeface="微软雅黑" pitchFamily="34" charset="-122"/>
              </a:rPr>
              <a:t>网络主要包括</a:t>
            </a:r>
            <a:r>
              <a:rPr lang="en-US" altLang="zh-CN" sz="1600">
                <a:latin typeface="微软雅黑" pitchFamily="34" charset="-122"/>
                <a:ea typeface="微软雅黑" pitchFamily="34" charset="-122"/>
              </a:rPr>
              <a:t>DMZ</a:t>
            </a:r>
            <a:r>
              <a:rPr lang="zh-CN" altLang="zh-CN" sz="1600">
                <a:latin typeface="微软雅黑" pitchFamily="34" charset="-122"/>
                <a:ea typeface="微软雅黑" pitchFamily="34" charset="-122"/>
              </a:rPr>
              <a:t>区、服务器区、电子政务网、存储网等四个部分。其中关键设备，如核心交换机、汇聚交换机等均采用冗余设计，用以保证网络连接持续性和稳定性。</a:t>
            </a:r>
            <a:endParaRPr lang="zh-CN" altLang="en-US" sz="1600">
              <a:latin typeface="微软雅黑" pitchFamily="34" charset="-122"/>
              <a:ea typeface="微软雅黑" pitchFamily="34" charset="-122"/>
            </a:endParaRPr>
          </a:p>
        </p:txBody>
      </p:sp>
    </p:spTree>
    <p:extLst>
      <p:ext uri="{BB962C8B-B14F-4D97-AF65-F5344CB8AC3E}">
        <p14:creationId xmlns:p14="http://schemas.microsoft.com/office/powerpoint/2010/main" val="2229735749"/>
      </p:ext>
    </p:extLst>
  </p:cSld>
  <p:clrMapOvr>
    <a:masterClrMapping/>
  </p:clrMapOvr>
  <p:transition spd="slow">
    <p:wedg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a:xfrm>
            <a:off x="179512" y="1468202"/>
            <a:ext cx="8712968" cy="4049030"/>
            <a:chOff x="0" y="306899"/>
            <a:chExt cx="8229600" cy="2709000"/>
          </a:xfrm>
          <a:noFill/>
        </p:grpSpPr>
        <p:sp>
          <p:nvSpPr>
            <p:cNvPr id="14" name="矩形 13"/>
            <p:cNvSpPr/>
            <p:nvPr/>
          </p:nvSpPr>
          <p:spPr>
            <a:xfrm>
              <a:off x="0" y="306899"/>
              <a:ext cx="8229600" cy="2709000"/>
            </a:xfrm>
            <a:prstGeom prst="rect">
              <a:avLst/>
            </a:prstGeom>
            <a:grpFill/>
            <a:ln w="9525" cap="flat" cmpd="sng" algn="ctr">
              <a:solidFill>
                <a:srgbClr val="00B050"/>
              </a:solidFill>
              <a:prstDash val="solid"/>
            </a:ln>
            <a:effectLst/>
          </p:spPr>
        </p:sp>
        <p:sp>
          <p:nvSpPr>
            <p:cNvPr id="15" name="矩形 14"/>
            <p:cNvSpPr/>
            <p:nvPr/>
          </p:nvSpPr>
          <p:spPr>
            <a:xfrm>
              <a:off x="0" y="306899"/>
              <a:ext cx="8229600" cy="2709000"/>
            </a:xfrm>
            <a:prstGeom prst="rect">
              <a:avLst/>
            </a:prstGeom>
            <a:grpFill/>
            <a:ln>
              <a:solidFill>
                <a:srgbClr val="00B050"/>
              </a:solidFill>
            </a:ln>
            <a:effectLst/>
          </p:spPr>
          <p:txBody>
            <a:bodyPr spcFirstLastPara="0" vert="horz" wrap="square" lIns="638708" tIns="416560" rIns="638708" bIns="142240" numCol="1" spcCol="1270" anchor="t" anchorCtr="0">
              <a:noAutofit/>
            </a:bodyPr>
            <a:lstStyle/>
            <a:p>
              <a:pPr marL="228600" marR="0" lvl="1" indent="-228600" algn="l" defTabSz="889000" rtl="0" eaLnBrk="1" fontAlgn="auto" latinLnBrk="0" hangingPunct="1">
                <a:lnSpc>
                  <a:spcPct val="90000"/>
                </a:lnSpc>
                <a:spcBef>
                  <a:spcPct val="0"/>
                </a:spcBef>
                <a:spcAft>
                  <a:spcPct val="15000"/>
                </a:spcAft>
                <a:buClrTx/>
                <a:buSzTx/>
                <a:buFontTx/>
                <a:buChar char="••"/>
                <a:tabLst/>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黑体"/>
                <a:ea typeface="黑体"/>
                <a:cs typeface="黑体"/>
              </a:endParaRPr>
            </a:p>
          </p:txBody>
        </p:sp>
      </p:grpSp>
      <p:grpSp>
        <p:nvGrpSpPr>
          <p:cNvPr id="3" name="组合 15"/>
          <p:cNvGrpSpPr/>
          <p:nvPr/>
        </p:nvGrpSpPr>
        <p:grpSpPr>
          <a:xfrm>
            <a:off x="2264323" y="1166208"/>
            <a:ext cx="4107877" cy="678616"/>
            <a:chOff x="411480" y="11699"/>
            <a:chExt cx="5760720" cy="590400"/>
          </a:xfrm>
          <a:solidFill>
            <a:srgbClr val="00B050"/>
          </a:solidFill>
        </p:grpSpPr>
        <p:sp>
          <p:nvSpPr>
            <p:cNvPr id="17" name="圆角矩形 16"/>
            <p:cNvSpPr/>
            <p:nvPr/>
          </p:nvSpPr>
          <p:spPr>
            <a:xfrm>
              <a:off x="411480" y="11699"/>
              <a:ext cx="5760720" cy="590400"/>
            </a:xfrm>
            <a:prstGeom prst="roundRect">
              <a:avLst/>
            </a:prstGeom>
            <a:grpFill/>
            <a:ln>
              <a:noFill/>
            </a:ln>
            <a:effectLst>
              <a:outerShdw blurRad="40000" dist="23000" dir="5400000" rotWithShape="0">
                <a:srgbClr val="000000">
                  <a:alpha val="35000"/>
                </a:srgbClr>
              </a:outerShdw>
            </a:effectLst>
          </p:spPr>
        </p:sp>
        <p:sp>
          <p:nvSpPr>
            <p:cNvPr id="18" name="圆角矩形 6"/>
            <p:cNvSpPr/>
            <p:nvPr/>
          </p:nvSpPr>
          <p:spPr>
            <a:xfrm>
              <a:off x="440301" y="40520"/>
              <a:ext cx="5703078" cy="532758"/>
            </a:xfrm>
            <a:prstGeom prst="rect">
              <a:avLst/>
            </a:prstGeom>
            <a:grpFill/>
            <a:ln>
              <a:noFill/>
            </a:ln>
            <a:effectLst/>
          </p:spPr>
          <p:txBody>
            <a:bodyPr spcFirstLastPara="0" vert="horz" wrap="square" lIns="217742" tIns="0" rIns="217742" bIns="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smtClean="0">
                  <a:ln>
                    <a:noFill/>
                  </a:ln>
                  <a:solidFill>
                    <a:sysClr val="window" lastClr="FFFFFF"/>
                  </a:solidFill>
                  <a:effectLst/>
                  <a:uLnTx/>
                  <a:uFillTx/>
                  <a:latin typeface="微软雅黑" pitchFamily="34" charset="-122"/>
                  <a:ea typeface="微软雅黑" pitchFamily="34" charset="-122"/>
                  <a:cs typeface="黑体"/>
                </a:rPr>
                <a:t>东莞电子政务云规模</a:t>
              </a:r>
              <a:endParaRPr kumimoji="0" lang="zh-CN" altLang="en-US" sz="2000" b="1" i="0" u="none" strike="noStrike" kern="1200" cap="none" spc="0" normalizeH="0" baseline="0" noProof="0">
                <a:ln>
                  <a:noFill/>
                </a:ln>
                <a:solidFill>
                  <a:srgbClr val="FF0000"/>
                </a:solidFill>
                <a:effectLst/>
                <a:uLnTx/>
                <a:uFillTx/>
                <a:latin typeface="微软雅黑" pitchFamily="34" charset="-122"/>
                <a:ea typeface="微软雅黑" pitchFamily="34" charset="-122"/>
                <a:cs typeface="黑体"/>
              </a:endParaRPr>
            </a:p>
          </p:txBody>
        </p:sp>
      </p:grpSp>
      <p:sp>
        <p:nvSpPr>
          <p:cNvPr id="8" name="Rectangle 2"/>
          <p:cNvSpPr txBox="1">
            <a:spLocks noChangeArrowheads="1"/>
          </p:cNvSpPr>
          <p:nvPr/>
        </p:nvSpPr>
        <p:spPr>
          <a:xfrm>
            <a:off x="65635" y="371128"/>
            <a:ext cx="5262449" cy="609600"/>
          </a:xfrm>
          <a:prstGeom prst="rect">
            <a:avLst/>
          </a:prstGeom>
        </p:spPr>
        <p:txBody>
          <a:bodyPr lIns="0" tIns="0" rIns="0" bIns="0" anchor="t"/>
          <a:lstStyle>
            <a:lvl1pPr algn="ctr" rtl="0" eaLnBrk="0" fontAlgn="base" hangingPunct="0">
              <a:spcBef>
                <a:spcPct val="0"/>
              </a:spcBef>
              <a:spcAft>
                <a:spcPct val="0"/>
              </a:spcAft>
              <a:defRPr sz="4400">
                <a:solidFill>
                  <a:schemeClr val="tx1"/>
                </a:solidFill>
                <a:latin typeface="+mj-lt"/>
                <a:ea typeface="+mj-ea"/>
                <a:cs typeface="宋体" charset="0"/>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5pPr>
            <a:lvl6pPr marL="457145"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29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435"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581"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2800" b="1" dirty="0" smtClean="0">
                <a:solidFill>
                  <a:srgbClr val="0070C0"/>
                </a:solidFill>
                <a:latin typeface="黑体" pitchFamily="49" charset="-122"/>
                <a:ea typeface="黑体" pitchFamily="49" charset="-122"/>
                <a:sym typeface="Arial" pitchFamily="34" charset="0"/>
              </a:rPr>
              <a:t>东莞市电子政务云规模</a:t>
            </a:r>
            <a:endParaRPr lang="zh-CN" sz="2800" b="1" dirty="0" smtClean="0">
              <a:solidFill>
                <a:srgbClr val="0070C0"/>
              </a:solidFill>
              <a:latin typeface="黑体" pitchFamily="49" charset="-122"/>
              <a:ea typeface="黑体" pitchFamily="49" charset="-122"/>
              <a:sym typeface="Arial" pitchFamily="34" charset="0"/>
            </a:endParaRP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81" y="2168860"/>
            <a:ext cx="8431213" cy="310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3374026"/>
      </p:ext>
    </p:extLst>
  </p:cSld>
  <p:clrMapOvr>
    <a:masterClrMapping/>
  </p:clrMapOvr>
  <p:transition spd="slow">
    <p:wedg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a:xfrm>
            <a:off x="179512" y="1246718"/>
            <a:ext cx="8712968" cy="5539274"/>
            <a:chOff x="0" y="306899"/>
            <a:chExt cx="8229600" cy="2709000"/>
          </a:xfrm>
          <a:noFill/>
        </p:grpSpPr>
        <p:sp>
          <p:nvSpPr>
            <p:cNvPr id="14" name="矩形 13"/>
            <p:cNvSpPr/>
            <p:nvPr/>
          </p:nvSpPr>
          <p:spPr>
            <a:xfrm>
              <a:off x="0" y="306899"/>
              <a:ext cx="8229600" cy="2709000"/>
            </a:xfrm>
            <a:prstGeom prst="rect">
              <a:avLst/>
            </a:prstGeom>
            <a:grpFill/>
            <a:ln w="9525" cap="flat" cmpd="sng" algn="ctr">
              <a:solidFill>
                <a:srgbClr val="00B050"/>
              </a:solidFill>
              <a:prstDash val="solid"/>
            </a:ln>
            <a:effectLst/>
          </p:spPr>
        </p:sp>
        <p:sp>
          <p:nvSpPr>
            <p:cNvPr id="15" name="矩形 14"/>
            <p:cNvSpPr/>
            <p:nvPr/>
          </p:nvSpPr>
          <p:spPr>
            <a:xfrm>
              <a:off x="0" y="306899"/>
              <a:ext cx="8229600" cy="2709000"/>
            </a:xfrm>
            <a:prstGeom prst="rect">
              <a:avLst/>
            </a:prstGeom>
            <a:grpFill/>
            <a:ln>
              <a:solidFill>
                <a:srgbClr val="00B050"/>
              </a:solidFill>
            </a:ln>
            <a:effectLst/>
          </p:spPr>
          <p:txBody>
            <a:bodyPr spcFirstLastPara="0" vert="horz" wrap="square" lIns="638708" tIns="416560" rIns="638708" bIns="142240" numCol="1" spcCol="1270" anchor="t" anchorCtr="0">
              <a:noAutofit/>
            </a:bodyPr>
            <a:lstStyle/>
            <a:p>
              <a:pPr marL="228600" marR="0" lvl="1" indent="-228600" algn="l" defTabSz="889000" rtl="0" eaLnBrk="1" fontAlgn="auto" latinLnBrk="0" hangingPunct="1">
                <a:lnSpc>
                  <a:spcPct val="90000"/>
                </a:lnSpc>
                <a:spcBef>
                  <a:spcPct val="0"/>
                </a:spcBef>
                <a:spcAft>
                  <a:spcPct val="15000"/>
                </a:spcAft>
                <a:buClrTx/>
                <a:buSzTx/>
                <a:buFontTx/>
                <a:buChar char="••"/>
                <a:tabLst/>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黑体"/>
                <a:ea typeface="黑体"/>
                <a:cs typeface="黑体"/>
              </a:endParaRPr>
            </a:p>
          </p:txBody>
        </p:sp>
      </p:grpSp>
      <p:grpSp>
        <p:nvGrpSpPr>
          <p:cNvPr id="3" name="组合 15"/>
          <p:cNvGrpSpPr/>
          <p:nvPr/>
        </p:nvGrpSpPr>
        <p:grpSpPr>
          <a:xfrm>
            <a:off x="2264323" y="944724"/>
            <a:ext cx="4107877" cy="678616"/>
            <a:chOff x="411480" y="11699"/>
            <a:chExt cx="5760720" cy="590400"/>
          </a:xfrm>
          <a:solidFill>
            <a:srgbClr val="00B050"/>
          </a:solidFill>
        </p:grpSpPr>
        <p:sp>
          <p:nvSpPr>
            <p:cNvPr id="17" name="圆角矩形 16"/>
            <p:cNvSpPr/>
            <p:nvPr/>
          </p:nvSpPr>
          <p:spPr>
            <a:xfrm>
              <a:off x="411480" y="11699"/>
              <a:ext cx="5760720" cy="590400"/>
            </a:xfrm>
            <a:prstGeom prst="roundRect">
              <a:avLst/>
            </a:prstGeom>
            <a:grpFill/>
            <a:ln>
              <a:noFill/>
            </a:ln>
            <a:effectLst>
              <a:outerShdw blurRad="40000" dist="23000" dir="5400000" rotWithShape="0">
                <a:srgbClr val="000000">
                  <a:alpha val="35000"/>
                </a:srgbClr>
              </a:outerShdw>
            </a:effectLst>
          </p:spPr>
        </p:sp>
        <p:sp>
          <p:nvSpPr>
            <p:cNvPr id="18" name="圆角矩形 6"/>
            <p:cNvSpPr/>
            <p:nvPr/>
          </p:nvSpPr>
          <p:spPr>
            <a:xfrm>
              <a:off x="440301" y="40520"/>
              <a:ext cx="5703078" cy="532758"/>
            </a:xfrm>
            <a:prstGeom prst="rect">
              <a:avLst/>
            </a:prstGeom>
            <a:grpFill/>
            <a:ln>
              <a:noFill/>
            </a:ln>
            <a:effectLst/>
          </p:spPr>
          <p:txBody>
            <a:bodyPr spcFirstLastPara="0" vert="horz" wrap="square" lIns="217742" tIns="0" rIns="217742" bIns="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dirty="0" smtClean="0">
                  <a:ln>
                    <a:noFill/>
                  </a:ln>
                  <a:solidFill>
                    <a:sysClr val="window" lastClr="FFFFFF"/>
                  </a:solidFill>
                  <a:effectLst/>
                  <a:uLnTx/>
                  <a:uFillTx/>
                  <a:latin typeface="微软雅黑" pitchFamily="34" charset="-122"/>
                  <a:ea typeface="微软雅黑" pitchFamily="34" charset="-122"/>
                  <a:cs typeface="黑体"/>
                </a:rPr>
                <a:t>东莞电子政务云应用部署</a:t>
              </a:r>
              <a:r>
                <a:rPr lang="zh-CN" altLang="en-US" sz="2000" dirty="0" smtClean="0">
                  <a:solidFill>
                    <a:schemeClr val="bg1"/>
                  </a:solidFill>
                  <a:latin typeface="微软雅黑" pitchFamily="34" charset="-122"/>
                  <a:ea typeface="微软雅黑" pitchFamily="34" charset="-122"/>
                  <a:cs typeface="黑体"/>
                </a:rPr>
                <a:t>情况</a:t>
              </a:r>
              <a:endParaRPr kumimoji="0" lang="zh-CN" altLang="en-US" sz="200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grpSp>
      <p:sp>
        <p:nvSpPr>
          <p:cNvPr id="8" name="Rectangle 2"/>
          <p:cNvSpPr txBox="1">
            <a:spLocks noChangeArrowheads="1"/>
          </p:cNvSpPr>
          <p:nvPr/>
        </p:nvSpPr>
        <p:spPr>
          <a:xfrm>
            <a:off x="65635" y="371128"/>
            <a:ext cx="5262449" cy="609600"/>
          </a:xfrm>
          <a:prstGeom prst="rect">
            <a:avLst/>
          </a:prstGeom>
        </p:spPr>
        <p:txBody>
          <a:bodyPr lIns="0" tIns="0" rIns="0" bIns="0" anchor="t"/>
          <a:lstStyle>
            <a:lvl1pPr algn="ctr" rtl="0" eaLnBrk="0" fontAlgn="base" hangingPunct="0">
              <a:spcBef>
                <a:spcPct val="0"/>
              </a:spcBef>
              <a:spcAft>
                <a:spcPct val="0"/>
              </a:spcAft>
              <a:defRPr sz="4400">
                <a:solidFill>
                  <a:schemeClr val="tx1"/>
                </a:solidFill>
                <a:latin typeface="+mj-lt"/>
                <a:ea typeface="+mj-ea"/>
                <a:cs typeface="宋体" charset="0"/>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cs typeface="宋体" charset="0"/>
                <a:sym typeface="Calibri" pitchFamily="34" charset="0"/>
              </a:defRPr>
            </a:lvl5pPr>
            <a:lvl6pPr marL="457145"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29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435"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581"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2800" b="1" dirty="0" smtClean="0">
                <a:solidFill>
                  <a:srgbClr val="0070C0"/>
                </a:solidFill>
                <a:latin typeface="黑体" pitchFamily="49" charset="-122"/>
                <a:ea typeface="黑体" pitchFamily="49" charset="-122"/>
                <a:sym typeface="Arial" pitchFamily="34" charset="0"/>
              </a:rPr>
              <a:t>东莞电子政务云应用部署情况</a:t>
            </a:r>
            <a:endParaRPr lang="zh-CN" sz="2800" b="1" dirty="0" smtClean="0">
              <a:solidFill>
                <a:srgbClr val="0070C0"/>
              </a:solidFill>
              <a:latin typeface="黑体" pitchFamily="49" charset="-122"/>
              <a:ea typeface="黑体" pitchFamily="49" charset="-122"/>
              <a:sym typeface="Arial" pitchFamily="34" charset="0"/>
            </a:endParaRPr>
          </a:p>
        </p:txBody>
      </p:sp>
      <p:sp>
        <p:nvSpPr>
          <p:cNvPr id="10" name="矩形 9"/>
          <p:cNvSpPr/>
          <p:nvPr/>
        </p:nvSpPr>
        <p:spPr>
          <a:xfrm>
            <a:off x="395536" y="1708739"/>
            <a:ext cx="8352928" cy="646331"/>
          </a:xfrm>
          <a:prstGeom prst="rect">
            <a:avLst/>
          </a:prstGeom>
        </p:spPr>
        <p:txBody>
          <a:bodyPr wrap="square">
            <a:spAutoFit/>
          </a:bodyPr>
          <a:lstStyle/>
          <a:p>
            <a:pPr>
              <a:lnSpc>
                <a:spcPct val="150000"/>
              </a:lnSpc>
            </a:pPr>
            <a:r>
              <a:rPr lang="en-US" altLang="zh-CN" sz="1200" smtClean="0">
                <a:latin typeface="微软雅黑" pitchFamily="34" charset="-122"/>
                <a:ea typeface="微软雅黑" pitchFamily="34" charset="-122"/>
                <a:cs typeface="宋体.宋"/>
              </a:rPr>
              <a:t>       </a:t>
            </a:r>
            <a:r>
              <a:rPr lang="zh-CN" altLang="zh-CN" sz="1200" smtClean="0">
                <a:latin typeface="微软雅黑" pitchFamily="34" charset="-122"/>
                <a:ea typeface="微软雅黑" pitchFamily="34" charset="-122"/>
                <a:cs typeface="宋体.宋"/>
              </a:rPr>
              <a:t>东莞市电子</a:t>
            </a:r>
            <a:r>
              <a:rPr lang="zh-CN" altLang="zh-CN" sz="1200">
                <a:latin typeface="微软雅黑" pitchFamily="34" charset="-122"/>
                <a:ea typeface="微软雅黑" pitchFamily="34" charset="-122"/>
                <a:cs typeface="宋体.宋"/>
              </a:rPr>
              <a:t>政务云</a:t>
            </a:r>
            <a:r>
              <a:rPr lang="zh-CN" altLang="zh-CN" sz="1200" smtClean="0">
                <a:latin typeface="微软雅黑" pitchFamily="34" charset="-122"/>
                <a:ea typeface="微软雅黑" pitchFamily="34" charset="-122"/>
                <a:cs typeface="宋体.宋"/>
              </a:rPr>
              <a:t>平台承载</a:t>
            </a:r>
            <a:r>
              <a:rPr lang="zh-CN" altLang="zh-CN" sz="1200">
                <a:latin typeface="微软雅黑" pitchFamily="34" charset="-122"/>
                <a:ea typeface="微软雅黑" pitchFamily="34" charset="-122"/>
                <a:cs typeface="宋体.宋"/>
              </a:rPr>
              <a:t>近</a:t>
            </a:r>
            <a:r>
              <a:rPr lang="en-US" altLang="zh-CN" sz="1200" b="1">
                <a:solidFill>
                  <a:srgbClr val="FF0000"/>
                </a:solidFill>
                <a:latin typeface="微软雅黑" pitchFamily="34" charset="-122"/>
                <a:ea typeface="微软雅黑" pitchFamily="34" charset="-122"/>
                <a:cs typeface="宋体.宋"/>
              </a:rPr>
              <a:t>500</a:t>
            </a:r>
            <a:r>
              <a:rPr lang="zh-CN" altLang="zh-CN" sz="1200" b="1">
                <a:solidFill>
                  <a:srgbClr val="FF0000"/>
                </a:solidFill>
                <a:latin typeface="微软雅黑" pitchFamily="34" charset="-122"/>
                <a:ea typeface="微软雅黑" pitchFamily="34" charset="-122"/>
                <a:cs typeface="宋体.宋"/>
              </a:rPr>
              <a:t>个电子政务业务</a:t>
            </a:r>
            <a:r>
              <a:rPr lang="zh-CN" altLang="zh-CN" sz="1200" b="1" smtClean="0">
                <a:solidFill>
                  <a:srgbClr val="FF0000"/>
                </a:solidFill>
                <a:latin typeface="微软雅黑" pitchFamily="34" charset="-122"/>
                <a:ea typeface="微软雅黑" pitchFamily="34" charset="-122"/>
                <a:cs typeface="宋体.宋"/>
              </a:rPr>
              <a:t>应用</a:t>
            </a:r>
            <a:r>
              <a:rPr lang="zh-CN" altLang="zh-CN" sz="1200" smtClean="0"/>
              <a:t>。</a:t>
            </a:r>
            <a:r>
              <a:rPr lang="zh-CN" altLang="en-US" sz="1200" smtClean="0">
                <a:latin typeface="微软雅黑" pitchFamily="34" charset="-122"/>
                <a:ea typeface="微软雅黑" pitchFamily="34" charset="-122"/>
                <a:cs typeface="宋体.宋"/>
              </a:rPr>
              <a:t>政务</a:t>
            </a:r>
            <a:r>
              <a:rPr lang="zh-CN" altLang="zh-CN" sz="1200" smtClean="0">
                <a:latin typeface="微软雅黑" pitchFamily="34" charset="-122"/>
                <a:ea typeface="微软雅黑" pitchFamily="34" charset="-122"/>
                <a:cs typeface="宋体.宋"/>
              </a:rPr>
              <a:t>为</a:t>
            </a:r>
            <a:r>
              <a:rPr lang="zh-CN" altLang="zh-CN" sz="1200">
                <a:latin typeface="微软雅黑" pitchFamily="34" charset="-122"/>
                <a:ea typeface="微软雅黑" pitchFamily="34" charset="-122"/>
                <a:cs typeface="宋体.宋"/>
              </a:rPr>
              <a:t>东莞市</a:t>
            </a:r>
            <a:r>
              <a:rPr lang="en-US" altLang="zh-CN" sz="1200" b="1">
                <a:solidFill>
                  <a:srgbClr val="FF0000"/>
                </a:solidFill>
                <a:latin typeface="微软雅黑" pitchFamily="34" charset="-122"/>
                <a:ea typeface="微软雅黑" pitchFamily="34" charset="-122"/>
                <a:cs typeface="宋体.宋"/>
              </a:rPr>
              <a:t>32</a:t>
            </a:r>
            <a:r>
              <a:rPr lang="zh-CN" altLang="zh-CN" sz="1200" b="1">
                <a:solidFill>
                  <a:srgbClr val="FF0000"/>
                </a:solidFill>
                <a:latin typeface="微软雅黑" pitchFamily="34" charset="-122"/>
                <a:ea typeface="微软雅黑" pitchFamily="34" charset="-122"/>
                <a:cs typeface="宋体.宋"/>
              </a:rPr>
              <a:t>个镇</a:t>
            </a:r>
            <a:r>
              <a:rPr lang="en-US" altLang="zh-CN" sz="1200" b="1">
                <a:solidFill>
                  <a:srgbClr val="FF0000"/>
                </a:solidFill>
                <a:latin typeface="微软雅黑" pitchFamily="34" charset="-122"/>
                <a:ea typeface="微软雅黑" pitchFamily="34" charset="-122"/>
                <a:cs typeface="宋体.宋"/>
              </a:rPr>
              <a:t>/</a:t>
            </a:r>
            <a:r>
              <a:rPr lang="zh-CN" altLang="zh-CN" sz="1200" b="1">
                <a:solidFill>
                  <a:srgbClr val="FF0000"/>
                </a:solidFill>
                <a:latin typeface="微软雅黑" pitchFamily="34" charset="-122"/>
                <a:ea typeface="微软雅黑" pitchFamily="34" charset="-122"/>
                <a:cs typeface="宋体.宋"/>
              </a:rPr>
              <a:t>区和近</a:t>
            </a:r>
            <a:r>
              <a:rPr lang="en-US" altLang="zh-CN" sz="1200" b="1">
                <a:solidFill>
                  <a:srgbClr val="FF0000"/>
                </a:solidFill>
                <a:latin typeface="微软雅黑" pitchFamily="34" charset="-122"/>
                <a:ea typeface="微软雅黑" pitchFamily="34" charset="-122"/>
                <a:cs typeface="宋体.宋"/>
              </a:rPr>
              <a:t>80</a:t>
            </a:r>
            <a:r>
              <a:rPr lang="zh-CN" altLang="zh-CN" sz="1200" b="1">
                <a:solidFill>
                  <a:srgbClr val="FF0000"/>
                </a:solidFill>
                <a:latin typeface="微软雅黑" pitchFamily="34" charset="-122"/>
                <a:ea typeface="微软雅黑" pitchFamily="34" charset="-122"/>
                <a:cs typeface="宋体.宋"/>
              </a:rPr>
              <a:t>个市属单位</a:t>
            </a:r>
            <a:r>
              <a:rPr lang="zh-CN" altLang="zh-CN" sz="1200">
                <a:latin typeface="微软雅黑" pitchFamily="34" charset="-122"/>
                <a:ea typeface="微软雅黑" pitchFamily="34" charset="-122"/>
                <a:cs typeface="宋体.宋"/>
              </a:rPr>
              <a:t>的用户提供统一的</a:t>
            </a:r>
            <a:r>
              <a:rPr lang="en-US" altLang="zh-CN" sz="1200">
                <a:latin typeface="微软雅黑" pitchFamily="34" charset="-122"/>
                <a:ea typeface="微软雅黑" pitchFamily="34" charset="-122"/>
                <a:cs typeface="宋体.宋"/>
              </a:rPr>
              <a:t>IT</a:t>
            </a:r>
            <a:r>
              <a:rPr lang="zh-CN" altLang="zh-CN" sz="1200">
                <a:latin typeface="微软雅黑" pitchFamily="34" charset="-122"/>
                <a:ea typeface="微软雅黑" pitchFamily="34" charset="-122"/>
                <a:cs typeface="宋体.宋"/>
              </a:rPr>
              <a:t>资源服务</a:t>
            </a:r>
            <a:r>
              <a:rPr lang="zh-CN" altLang="zh-CN" sz="1200" smtClean="0">
                <a:latin typeface="微软雅黑" pitchFamily="34" charset="-122"/>
                <a:ea typeface="微软雅黑" pitchFamily="34" charset="-122"/>
                <a:cs typeface="宋体.宋"/>
              </a:rPr>
              <a:t>。</a:t>
            </a:r>
            <a:endParaRPr lang="zh-CN" altLang="en-US" sz="1200">
              <a:latin typeface="微软雅黑" pitchFamily="34" charset="-122"/>
              <a:ea typeface="微软雅黑" pitchFamily="34" charset="-122"/>
            </a:endParaRP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346" y="2322790"/>
            <a:ext cx="725805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748" y="2499606"/>
            <a:ext cx="6444716" cy="413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表格 11"/>
          <p:cNvGraphicFramePr>
            <a:graphicFrameLocks noGrp="1"/>
          </p:cNvGraphicFramePr>
          <p:nvPr>
            <p:extLst/>
          </p:nvPr>
        </p:nvGraphicFramePr>
        <p:xfrm>
          <a:off x="4580432" y="3280541"/>
          <a:ext cx="3984625" cy="3355975"/>
        </p:xfrm>
        <a:graphic>
          <a:graphicData uri="http://schemas.openxmlformats.org/drawingml/2006/table">
            <a:tbl>
              <a:tblPr>
                <a:tableStyleId>{3C2FFA5D-87B4-456A-9821-1D502468CF0F}</a:tableStyleId>
              </a:tblPr>
              <a:tblGrid>
                <a:gridCol w="582612"/>
                <a:gridCol w="2220913"/>
                <a:gridCol w="1181100"/>
              </a:tblGrid>
              <a:tr h="47942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400" b="1" u="none" strike="noStrike" cap="none" normalizeH="0" baseline="0" smtClean="0">
                          <a:ln>
                            <a:noFill/>
                          </a:ln>
                          <a:effectLst/>
                          <a:latin typeface="微软雅黑" pitchFamily="34" charset="-122"/>
                          <a:ea typeface="微软雅黑" pitchFamily="34" charset="-122"/>
                        </a:rPr>
                        <a:t>编号</a:t>
                      </a:r>
                      <a:endParaRPr kumimoji="0" lang="zh-CN" altLang="en-US" sz="1400" b="1" i="0" u="none" strike="noStrike" cap="none" normalizeH="0" baseline="0" smtClean="0">
                        <a:ln>
                          <a:noFill/>
                        </a:ln>
                        <a:solidFill>
                          <a:schemeClr val="tx1"/>
                        </a:solidFill>
                        <a:effectLst/>
                        <a:latin typeface="微软雅黑" pitchFamily="34" charset="-122"/>
                        <a:ea typeface="微软雅黑" pitchFamily="34"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400" b="1" u="none" strike="noStrike" cap="none" normalizeH="0" baseline="0" smtClean="0">
                          <a:ln>
                            <a:noFill/>
                          </a:ln>
                          <a:effectLst/>
                          <a:latin typeface="微软雅黑" pitchFamily="34" charset="-122"/>
                          <a:ea typeface="微软雅黑" pitchFamily="34" charset="-122"/>
                        </a:rPr>
                        <a:t>应用分类</a:t>
                      </a:r>
                      <a:endParaRPr kumimoji="0" lang="zh-CN" altLang="en-US" sz="1400" b="1" i="0" u="none" strike="noStrike" cap="none" normalizeH="0" baseline="0" smtClean="0">
                        <a:ln>
                          <a:noFill/>
                        </a:ln>
                        <a:solidFill>
                          <a:schemeClr val="tx1"/>
                        </a:solidFill>
                        <a:effectLst/>
                        <a:latin typeface="微软雅黑" pitchFamily="34" charset="-122"/>
                        <a:ea typeface="微软雅黑" pitchFamily="34"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u="none" strike="noStrike" cap="none" normalizeH="0" baseline="0" smtClean="0">
                          <a:ln>
                            <a:noFill/>
                          </a:ln>
                          <a:effectLst/>
                          <a:latin typeface="微软雅黑" pitchFamily="34" charset="-122"/>
                          <a:ea typeface="微软雅黑" pitchFamily="34" charset="-122"/>
                        </a:rPr>
                        <a:t>VM</a:t>
                      </a:r>
                      <a:r>
                        <a:rPr kumimoji="0" lang="zh-CN" altLang="en-US" sz="1400" b="1" u="none" strike="noStrike" cap="none" normalizeH="0" baseline="0" smtClean="0">
                          <a:ln>
                            <a:noFill/>
                          </a:ln>
                          <a:effectLst/>
                          <a:latin typeface="微软雅黑" pitchFamily="34" charset="-122"/>
                          <a:ea typeface="微软雅黑" pitchFamily="34" charset="-122"/>
                        </a:rPr>
                        <a:t>数量</a:t>
                      </a:r>
                      <a:endParaRPr kumimoji="0" lang="zh-CN" altLang="en-US" sz="1400" b="1" i="0" u="none" strike="noStrike" cap="none" normalizeH="0" baseline="0" smtClean="0">
                        <a:ln>
                          <a:noFill/>
                        </a:ln>
                        <a:solidFill>
                          <a:schemeClr val="tx1"/>
                        </a:solidFill>
                        <a:effectLst/>
                        <a:latin typeface="微软雅黑" pitchFamily="34" charset="-122"/>
                        <a:ea typeface="微软雅黑" pitchFamily="34" charset="-122"/>
                      </a:endParaRPr>
                    </a:p>
                  </a:txBody>
                  <a:tcPr marL="9525" marR="9525" marT="9525" marB="0" anchor="ctr" horzOverflow="overflow"/>
                </a:tc>
              </a:tr>
              <a:tr h="47942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OA</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21</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r>
              <a:tr h="47942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smtClean="0">
                          <a:ln>
                            <a:noFill/>
                          </a:ln>
                          <a:effectLst/>
                        </a:rPr>
                        <a:t>门户</a:t>
                      </a:r>
                      <a:endParaRPr kumimoji="0" lang="zh-CN" altLang="en-US"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92</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r>
              <a:tr h="47942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3</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smtClean="0">
                          <a:ln>
                            <a:noFill/>
                          </a:ln>
                          <a:effectLst/>
                        </a:rPr>
                        <a:t>数据库</a:t>
                      </a:r>
                      <a:endParaRPr kumimoji="0" lang="zh-CN" altLang="en-US"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75</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r>
              <a:tr h="47942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4</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smtClean="0">
                          <a:ln>
                            <a:noFill/>
                          </a:ln>
                          <a:effectLst/>
                        </a:rPr>
                        <a:t>应用系统</a:t>
                      </a:r>
                      <a:endParaRPr kumimoji="0" lang="zh-CN" altLang="en-US"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239</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r>
              <a:tr h="47942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smtClean="0">
                          <a:ln>
                            <a:noFill/>
                          </a:ln>
                          <a:effectLst/>
                        </a:rPr>
                        <a:t>邮件</a:t>
                      </a:r>
                      <a:endParaRPr kumimoji="0" lang="zh-CN" altLang="en-US"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r>
              <a:tr h="47942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400" u="none" strike="noStrike" cap="none" normalizeH="0" baseline="0" smtClean="0">
                          <a:ln>
                            <a:noFill/>
                          </a:ln>
                          <a:effectLst/>
                        </a:rPr>
                        <a:t>运维系统</a:t>
                      </a:r>
                      <a:endParaRPr kumimoji="0" lang="zh-CN" altLang="en-US"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39</a:t>
                      </a:r>
                      <a:endParaRPr kumimoji="0" lang="en-US" altLang="zh-CN" sz="1400" b="0" i="0" u="none" strike="noStrike" cap="none" normalizeH="0" baseline="0" smtClean="0">
                        <a:ln>
                          <a:noFill/>
                        </a:ln>
                        <a:solidFill>
                          <a:schemeClr val="tx1"/>
                        </a:solidFill>
                        <a:effectLst/>
                        <a:latin typeface="华文仿宋" pitchFamily="2" charset="-122"/>
                        <a:ea typeface="华文仿宋" pitchFamily="2" charset="-122"/>
                      </a:endParaRPr>
                    </a:p>
                  </a:txBody>
                  <a:tcPr marL="9525" marR="9525" marT="9525" marB="0" anchor="ctr" horzOverflow="overflow"/>
                </a:tc>
              </a:tr>
            </a:tbl>
          </a:graphicData>
        </a:graphic>
      </p:graphicFrame>
    </p:spTree>
    <p:extLst>
      <p:ext uri="{BB962C8B-B14F-4D97-AF65-F5344CB8AC3E}">
        <p14:creationId xmlns:p14="http://schemas.microsoft.com/office/powerpoint/2010/main" val="1177081680"/>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p:cTn id="7" dur="1000" fill="hold"/>
                                        <p:tgtEl>
                                          <p:spTgt spid="26628"/>
                                        </p:tgtEl>
                                        <p:attrNameLst>
                                          <p:attrName>ppt_w</p:attrName>
                                        </p:attrNameLst>
                                      </p:cBhvr>
                                      <p:tavLst>
                                        <p:tav tm="0">
                                          <p:val>
                                            <p:fltVal val="0"/>
                                          </p:val>
                                        </p:tav>
                                        <p:tav tm="100000">
                                          <p:val>
                                            <p:strVal val="#ppt_w"/>
                                          </p:val>
                                        </p:tav>
                                      </p:tavLst>
                                    </p:anim>
                                    <p:anim calcmode="lin" valueType="num">
                                      <p:cBhvr>
                                        <p:cTn id="8" dur="1000" fill="hold"/>
                                        <p:tgtEl>
                                          <p:spTgt spid="26628"/>
                                        </p:tgtEl>
                                        <p:attrNameLst>
                                          <p:attrName>ppt_h</p:attrName>
                                        </p:attrNameLst>
                                      </p:cBhvr>
                                      <p:tavLst>
                                        <p:tav tm="0">
                                          <p:val>
                                            <p:fltVal val="0"/>
                                          </p:val>
                                        </p:tav>
                                        <p:tav tm="100000">
                                          <p:val>
                                            <p:strVal val="#ppt_h"/>
                                          </p:val>
                                        </p:tav>
                                      </p:tavLst>
                                    </p:anim>
                                    <p:anim calcmode="lin" valueType="num">
                                      <p:cBhvr>
                                        <p:cTn id="9" dur="1000" fill="hold"/>
                                        <p:tgtEl>
                                          <p:spTgt spid="26628"/>
                                        </p:tgtEl>
                                        <p:attrNameLst>
                                          <p:attrName>style.rotation</p:attrName>
                                        </p:attrNameLst>
                                      </p:cBhvr>
                                      <p:tavLst>
                                        <p:tav tm="0">
                                          <p:val>
                                            <p:fltVal val="90"/>
                                          </p:val>
                                        </p:tav>
                                        <p:tav tm="100000">
                                          <p:val>
                                            <p:fltVal val="0"/>
                                          </p:val>
                                        </p:tav>
                                      </p:tavLst>
                                    </p:anim>
                                    <p:animEffect transition="in" filter="fade">
                                      <p:cBhvr>
                                        <p:cTn id="10" dur="1000"/>
                                        <p:tgtEl>
                                          <p:spTgt spid="2662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5"/>
          <p:cNvSpPr>
            <a:spLocks noChangeArrowheads="1"/>
          </p:cNvSpPr>
          <p:nvPr/>
        </p:nvSpPr>
        <p:spPr bwMode="auto">
          <a:xfrm>
            <a:off x="87313" y="0"/>
            <a:ext cx="2954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2400" b="1" dirty="0">
                <a:solidFill>
                  <a:srgbClr val="0070C0"/>
                </a:solidFill>
                <a:latin typeface="微软雅黑" panose="020B0503020204020204" pitchFamily="34" charset="-122"/>
                <a:ea typeface="微软雅黑" panose="020B0503020204020204" pitchFamily="34" charset="-122"/>
                <a:sym typeface="Calibri" panose="020F0502020204030204" pitchFamily="34" charset="0"/>
              </a:rPr>
              <a:t>电子政务云平台案例</a:t>
            </a:r>
          </a:p>
        </p:txBody>
      </p:sp>
      <p:graphicFrame>
        <p:nvGraphicFramePr>
          <p:cNvPr id="3" name="表格 2"/>
          <p:cNvGraphicFramePr>
            <a:graphicFrameLocks noGrp="1"/>
          </p:cNvGraphicFramePr>
          <p:nvPr/>
        </p:nvGraphicFramePr>
        <p:xfrm>
          <a:off x="215900" y="1016000"/>
          <a:ext cx="8748712" cy="5249865"/>
        </p:xfrm>
        <a:graphic>
          <a:graphicData uri="http://schemas.openxmlformats.org/drawingml/2006/table">
            <a:tbl>
              <a:tblPr firstRow="1" bandRow="1">
                <a:tableStyleId>{5C22544A-7EE6-4342-B048-85BDC9FD1C3A}</a:tableStyleId>
              </a:tblPr>
              <a:tblGrid>
                <a:gridCol w="878413"/>
                <a:gridCol w="2253935"/>
                <a:gridCol w="2340260"/>
                <a:gridCol w="3276104"/>
              </a:tblGrid>
              <a:tr h="494124">
                <a:tc>
                  <a:txBody>
                    <a:bodyPr/>
                    <a:lstStyle/>
                    <a:p>
                      <a:r>
                        <a:rPr lang="zh-CN" altLang="en-US" sz="1800" b="0" dirty="0" smtClean="0">
                          <a:latin typeface="黑体" pitchFamily="49" charset="-122"/>
                          <a:ea typeface="黑体" pitchFamily="49" charset="-122"/>
                        </a:rPr>
                        <a:t>序号</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客户名称</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投资</a:t>
                      </a:r>
                      <a:r>
                        <a:rPr lang="en-US" altLang="zh-CN" sz="1800" b="0" dirty="0" smtClean="0">
                          <a:latin typeface="黑体" pitchFamily="49" charset="-122"/>
                          <a:ea typeface="黑体" pitchFamily="49" charset="-122"/>
                        </a:rPr>
                        <a:t>/</a:t>
                      </a:r>
                      <a:r>
                        <a:rPr lang="zh-CN" altLang="en-US" sz="1800" b="0" dirty="0" smtClean="0">
                          <a:latin typeface="黑体" pitchFamily="49" charset="-122"/>
                          <a:ea typeface="黑体" pitchFamily="49" charset="-122"/>
                        </a:rPr>
                        <a:t>规模</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客户价值</a:t>
                      </a:r>
                      <a:endParaRPr lang="zh-CN" altLang="en-US" sz="1800" b="0" dirty="0">
                        <a:latin typeface="黑体" pitchFamily="49" charset="-122"/>
                        <a:ea typeface="黑体" pitchFamily="49" charset="-122"/>
                      </a:endParaRPr>
                    </a:p>
                  </a:txBody>
                  <a:tcPr marT="45728" marB="45728"/>
                </a:tc>
              </a:tr>
              <a:tr h="914565">
                <a:tc>
                  <a:txBody>
                    <a:bodyPr/>
                    <a:lstStyle/>
                    <a:p>
                      <a:r>
                        <a:rPr lang="en-US" altLang="zh-CN" sz="1800" b="0" dirty="0" smtClean="0">
                          <a:latin typeface="黑体" pitchFamily="49" charset="-122"/>
                          <a:ea typeface="黑体" pitchFamily="49" charset="-122"/>
                        </a:rPr>
                        <a:t>1</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solidFill>
                            <a:schemeClr val="tx1">
                              <a:lumMod val="95000"/>
                              <a:lumOff val="5000"/>
                            </a:schemeClr>
                          </a:solidFill>
                          <a:latin typeface="黑体" pitchFamily="49" charset="-122"/>
                          <a:ea typeface="黑体" pitchFamily="49" charset="-122"/>
                          <a:sym typeface="Calibri" pitchFamily="34" charset="0"/>
                        </a:rPr>
                        <a:t>东莞电子政务云</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一期投入</a:t>
                      </a:r>
                      <a:r>
                        <a:rPr lang="en-US" altLang="zh-CN" sz="1800" b="0" dirty="0" smtClean="0">
                          <a:latin typeface="黑体" pitchFamily="49" charset="-122"/>
                          <a:ea typeface="黑体" pitchFamily="49" charset="-122"/>
                        </a:rPr>
                        <a:t>1600</a:t>
                      </a:r>
                      <a:r>
                        <a:rPr lang="zh-CN" altLang="en-US" sz="1800" b="0" dirty="0" smtClean="0">
                          <a:latin typeface="黑体" pitchFamily="49" charset="-122"/>
                          <a:ea typeface="黑体" pitchFamily="49" charset="-122"/>
                        </a:rPr>
                        <a:t>万，管理</a:t>
                      </a:r>
                      <a:r>
                        <a:rPr lang="en-US" altLang="zh-CN" sz="1800" b="0" dirty="0" smtClean="0">
                          <a:latin typeface="黑体" pitchFamily="49" charset="-122"/>
                          <a:ea typeface="黑体" pitchFamily="49" charset="-122"/>
                        </a:rPr>
                        <a:t>600</a:t>
                      </a:r>
                      <a:r>
                        <a:rPr lang="zh-CN" altLang="en-US" sz="1800" b="0" dirty="0" smtClean="0">
                          <a:latin typeface="黑体" pitchFamily="49" charset="-122"/>
                          <a:ea typeface="黑体" pitchFamily="49" charset="-122"/>
                        </a:rPr>
                        <a:t>台服务器</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资金投入降低</a:t>
                      </a:r>
                      <a:r>
                        <a:rPr lang="en-US" altLang="zh-CN" sz="1800" b="0" dirty="0" smtClean="0">
                          <a:latin typeface="黑体" pitchFamily="49" charset="-122"/>
                          <a:ea typeface="黑体" pitchFamily="49" charset="-122"/>
                        </a:rPr>
                        <a:t>30%</a:t>
                      </a:r>
                      <a:r>
                        <a:rPr lang="zh-CN" altLang="en-US" sz="1800" b="0" dirty="0" smtClean="0">
                          <a:latin typeface="黑体" pitchFamily="49" charset="-122"/>
                          <a:ea typeface="黑体" pitchFamily="49" charset="-122"/>
                        </a:rPr>
                        <a:t>，能耗降低</a:t>
                      </a:r>
                      <a:r>
                        <a:rPr lang="en-US" altLang="zh-CN" sz="1800" b="0" dirty="0" smtClean="0">
                          <a:latin typeface="黑体" pitchFamily="49" charset="-122"/>
                          <a:ea typeface="黑体" pitchFamily="49" charset="-122"/>
                        </a:rPr>
                        <a:t>50%</a:t>
                      </a:r>
                      <a:r>
                        <a:rPr lang="zh-CN" altLang="en-US" sz="1800" b="0" dirty="0" smtClean="0">
                          <a:latin typeface="黑体" pitchFamily="49" charset="-122"/>
                          <a:ea typeface="黑体" pitchFamily="49" charset="-122"/>
                        </a:rPr>
                        <a:t>，资源利用率提高</a:t>
                      </a:r>
                      <a:r>
                        <a:rPr lang="en-US" altLang="zh-CN" sz="1800" b="0" dirty="0" smtClean="0">
                          <a:latin typeface="黑体" pitchFamily="49" charset="-122"/>
                          <a:ea typeface="黑体" pitchFamily="49" charset="-122"/>
                        </a:rPr>
                        <a:t>50%</a:t>
                      </a:r>
                      <a:r>
                        <a:rPr lang="zh-CN" altLang="en-US" sz="1800" b="0" dirty="0" smtClean="0">
                          <a:latin typeface="黑体" pitchFamily="49" charset="-122"/>
                          <a:ea typeface="黑体" pitchFamily="49" charset="-122"/>
                        </a:rPr>
                        <a:t>，利旧率</a:t>
                      </a:r>
                      <a:r>
                        <a:rPr lang="en-US" altLang="zh-CN" sz="1800" b="0" dirty="0" smtClean="0">
                          <a:latin typeface="黑体" pitchFamily="49" charset="-122"/>
                          <a:ea typeface="黑体" pitchFamily="49" charset="-122"/>
                        </a:rPr>
                        <a:t>80%</a:t>
                      </a:r>
                      <a:endParaRPr lang="zh-CN" altLang="en-US" sz="1800" b="0" dirty="0">
                        <a:latin typeface="黑体" pitchFamily="49" charset="-122"/>
                        <a:ea typeface="黑体" pitchFamily="49" charset="-122"/>
                      </a:endParaRPr>
                    </a:p>
                  </a:txBody>
                  <a:tcPr marT="45728" marB="45728"/>
                </a:tc>
              </a:tr>
              <a:tr h="640196">
                <a:tc>
                  <a:txBody>
                    <a:bodyPr/>
                    <a:lstStyle/>
                    <a:p>
                      <a:r>
                        <a:rPr lang="en-US" altLang="zh-CN" sz="1800" b="0" dirty="0" smtClean="0">
                          <a:latin typeface="黑体" pitchFamily="49" charset="-122"/>
                          <a:ea typeface="黑体" pitchFamily="49" charset="-122"/>
                        </a:rPr>
                        <a:t>2</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广州海珠区</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投入</a:t>
                      </a:r>
                      <a:r>
                        <a:rPr lang="en-US" altLang="zh-CN" sz="1800" b="0" dirty="0" smtClean="0">
                          <a:latin typeface="黑体" pitchFamily="49" charset="-122"/>
                          <a:ea typeface="黑体" pitchFamily="49" charset="-122"/>
                        </a:rPr>
                        <a:t>200</a:t>
                      </a:r>
                      <a:r>
                        <a:rPr lang="zh-CN" altLang="en-US" sz="1800" b="0" dirty="0" smtClean="0">
                          <a:latin typeface="黑体" pitchFamily="49" charset="-122"/>
                          <a:ea typeface="黑体" pitchFamily="49" charset="-122"/>
                        </a:rPr>
                        <a:t>万，管理</a:t>
                      </a:r>
                      <a:r>
                        <a:rPr lang="en-US" altLang="zh-CN" sz="1800" b="0" dirty="0" smtClean="0">
                          <a:latin typeface="黑体" pitchFamily="49" charset="-122"/>
                          <a:ea typeface="黑体" pitchFamily="49" charset="-122"/>
                        </a:rPr>
                        <a:t>100</a:t>
                      </a:r>
                      <a:r>
                        <a:rPr lang="zh-CN" altLang="en-US" sz="1800" b="0" dirty="0" smtClean="0">
                          <a:latin typeface="黑体" pitchFamily="49" charset="-122"/>
                          <a:ea typeface="黑体" pitchFamily="49" charset="-122"/>
                        </a:rPr>
                        <a:t>台服务器</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降低管理成本</a:t>
                      </a:r>
                      <a:r>
                        <a:rPr lang="en-US" altLang="zh-CN" sz="1800" b="0" dirty="0" smtClean="0">
                          <a:latin typeface="黑体" pitchFamily="49" charset="-122"/>
                          <a:ea typeface="黑体" pitchFamily="49" charset="-122"/>
                        </a:rPr>
                        <a:t>50%</a:t>
                      </a:r>
                      <a:r>
                        <a:rPr lang="zh-CN" altLang="en-US" sz="1800" b="0" dirty="0" smtClean="0">
                          <a:latin typeface="黑体" pitchFamily="49" charset="-122"/>
                          <a:ea typeface="黑体" pitchFamily="49" charset="-122"/>
                        </a:rPr>
                        <a:t>，系统故障时间降低</a:t>
                      </a:r>
                      <a:r>
                        <a:rPr lang="en-US" altLang="zh-CN" sz="1800" b="0" dirty="0" smtClean="0">
                          <a:latin typeface="黑体" pitchFamily="49" charset="-122"/>
                          <a:ea typeface="黑体" pitchFamily="49" charset="-122"/>
                        </a:rPr>
                        <a:t>35%</a:t>
                      </a:r>
                      <a:r>
                        <a:rPr lang="zh-CN" altLang="en-US" sz="1800" b="0" dirty="0" smtClean="0">
                          <a:latin typeface="黑体" pitchFamily="49" charset="-122"/>
                          <a:ea typeface="黑体" pitchFamily="49" charset="-122"/>
                        </a:rPr>
                        <a:t>，利旧率</a:t>
                      </a:r>
                      <a:r>
                        <a:rPr lang="en-US" altLang="zh-CN" sz="1800" b="0" dirty="0" smtClean="0">
                          <a:latin typeface="黑体" pitchFamily="49" charset="-122"/>
                          <a:ea typeface="黑体" pitchFamily="49" charset="-122"/>
                        </a:rPr>
                        <a:t>90%</a:t>
                      </a:r>
                      <a:endParaRPr lang="zh-CN" altLang="en-US" sz="1800" b="0" dirty="0">
                        <a:latin typeface="黑体" pitchFamily="49" charset="-122"/>
                        <a:ea typeface="黑体" pitchFamily="49" charset="-122"/>
                      </a:endParaRPr>
                    </a:p>
                  </a:txBody>
                  <a:tcPr marT="45728" marB="45728"/>
                </a:tc>
              </a:tr>
              <a:tr h="640196">
                <a:tc>
                  <a:txBody>
                    <a:bodyPr/>
                    <a:lstStyle/>
                    <a:p>
                      <a:r>
                        <a:rPr lang="en-US" altLang="zh-CN" sz="1800" b="0" dirty="0" smtClean="0">
                          <a:latin typeface="黑体" pitchFamily="49" charset="-122"/>
                          <a:ea typeface="黑体" pitchFamily="49" charset="-122"/>
                        </a:rPr>
                        <a:t>3</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成都市政府</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采用</a:t>
                      </a:r>
                      <a:r>
                        <a:rPr lang="en-US" altLang="zh-CN" sz="1800" b="0" dirty="0" smtClean="0">
                          <a:latin typeface="黑体" pitchFamily="49" charset="-122"/>
                          <a:ea typeface="黑体" pitchFamily="49" charset="-122"/>
                        </a:rPr>
                        <a:t>BT</a:t>
                      </a:r>
                      <a:r>
                        <a:rPr lang="zh-CN" altLang="en-US" sz="1800" b="0" dirty="0" smtClean="0">
                          <a:latin typeface="黑体" pitchFamily="49" charset="-122"/>
                          <a:ea typeface="黑体" pitchFamily="49" charset="-122"/>
                        </a:rPr>
                        <a:t>模式建设，管理</a:t>
                      </a:r>
                      <a:r>
                        <a:rPr lang="en-US" altLang="zh-CN" sz="1800" b="0" dirty="0" smtClean="0">
                          <a:latin typeface="黑体" pitchFamily="49" charset="-122"/>
                          <a:ea typeface="黑体" pitchFamily="49" charset="-122"/>
                        </a:rPr>
                        <a:t>1000</a:t>
                      </a:r>
                      <a:r>
                        <a:rPr lang="zh-CN" altLang="en-US" sz="1800" b="0" dirty="0" smtClean="0">
                          <a:latin typeface="黑体" pitchFamily="49" charset="-122"/>
                          <a:ea typeface="黑体" pitchFamily="49" charset="-122"/>
                        </a:rPr>
                        <a:t>台服务器</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管理人员减少</a:t>
                      </a:r>
                      <a:r>
                        <a:rPr lang="en-US" altLang="zh-CN" sz="1800" b="0" dirty="0" smtClean="0">
                          <a:latin typeface="黑体" pitchFamily="49" charset="-122"/>
                          <a:ea typeface="黑体" pitchFamily="49" charset="-122"/>
                        </a:rPr>
                        <a:t>40%</a:t>
                      </a:r>
                      <a:r>
                        <a:rPr lang="zh-CN" altLang="en-US" sz="1800" b="0" dirty="0" smtClean="0">
                          <a:latin typeface="黑体" pitchFamily="49" charset="-122"/>
                          <a:ea typeface="黑体" pitchFamily="49" charset="-122"/>
                        </a:rPr>
                        <a:t>，服务器当机时间减少</a:t>
                      </a:r>
                      <a:r>
                        <a:rPr lang="en-US" altLang="zh-CN" sz="1800" b="0" dirty="0" smtClean="0">
                          <a:latin typeface="黑体" pitchFamily="49" charset="-122"/>
                          <a:ea typeface="黑体" pitchFamily="49" charset="-122"/>
                        </a:rPr>
                        <a:t>30%</a:t>
                      </a:r>
                      <a:endParaRPr lang="zh-CN" altLang="en-US" sz="1800" b="0" dirty="0">
                        <a:latin typeface="黑体" pitchFamily="49" charset="-122"/>
                        <a:ea typeface="黑体" pitchFamily="49" charset="-122"/>
                      </a:endParaRPr>
                    </a:p>
                  </a:txBody>
                  <a:tcPr marT="45728" marB="45728"/>
                </a:tc>
              </a:tr>
              <a:tr h="640196">
                <a:tc>
                  <a:txBody>
                    <a:bodyPr/>
                    <a:lstStyle/>
                    <a:p>
                      <a:r>
                        <a:rPr lang="en-US" altLang="zh-CN" sz="1800" b="0" dirty="0" smtClean="0">
                          <a:latin typeface="黑体" pitchFamily="49" charset="-122"/>
                          <a:ea typeface="黑体" pitchFamily="49" charset="-122"/>
                        </a:rPr>
                        <a:t>4</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北京市信息中心</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管理</a:t>
                      </a:r>
                      <a:r>
                        <a:rPr lang="en-US" altLang="zh-CN" sz="1800" b="0" dirty="0" smtClean="0">
                          <a:latin typeface="黑体" pitchFamily="49" charset="-122"/>
                          <a:ea typeface="黑体" pitchFamily="49" charset="-122"/>
                        </a:rPr>
                        <a:t>150</a:t>
                      </a:r>
                      <a:r>
                        <a:rPr lang="zh-CN" altLang="en-US" sz="1800" b="0" dirty="0" smtClean="0">
                          <a:latin typeface="黑体" pitchFamily="49" charset="-122"/>
                          <a:ea typeface="黑体" pitchFamily="49" charset="-122"/>
                        </a:rPr>
                        <a:t>台服务器</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平台网络有效隔离，可评估安全风险减少</a:t>
                      </a:r>
                      <a:r>
                        <a:rPr lang="en-US" altLang="zh-CN" sz="1800" b="0" dirty="0" smtClean="0">
                          <a:latin typeface="黑体" pitchFamily="49" charset="-122"/>
                          <a:ea typeface="黑体" pitchFamily="49" charset="-122"/>
                        </a:rPr>
                        <a:t>50%</a:t>
                      </a:r>
                      <a:endParaRPr lang="zh-CN" altLang="en-US" sz="1800" b="0" dirty="0">
                        <a:latin typeface="黑体" pitchFamily="49" charset="-122"/>
                        <a:ea typeface="黑体" pitchFamily="49" charset="-122"/>
                      </a:endParaRPr>
                    </a:p>
                  </a:txBody>
                  <a:tcPr marT="45728" marB="45728"/>
                </a:tc>
              </a:tr>
              <a:tr h="640196">
                <a:tc>
                  <a:txBody>
                    <a:bodyPr/>
                    <a:lstStyle/>
                    <a:p>
                      <a:r>
                        <a:rPr lang="en-US" altLang="zh-CN" sz="1800" b="0" dirty="0" smtClean="0">
                          <a:latin typeface="黑体" pitchFamily="49" charset="-122"/>
                          <a:ea typeface="黑体" pitchFamily="49" charset="-122"/>
                        </a:rPr>
                        <a:t>5</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国家发改委</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一期投入</a:t>
                      </a:r>
                      <a:r>
                        <a:rPr lang="en-US" altLang="zh-CN" sz="1800" b="0" dirty="0" smtClean="0">
                          <a:latin typeface="黑体" pitchFamily="49" charset="-122"/>
                          <a:ea typeface="黑体" pitchFamily="49" charset="-122"/>
                        </a:rPr>
                        <a:t>500</a:t>
                      </a:r>
                      <a:r>
                        <a:rPr lang="zh-CN" altLang="en-US" sz="1800" b="0" dirty="0" smtClean="0">
                          <a:latin typeface="黑体" pitchFamily="49" charset="-122"/>
                          <a:ea typeface="黑体" pitchFamily="49" charset="-122"/>
                        </a:rPr>
                        <a:t>元，管理</a:t>
                      </a:r>
                      <a:r>
                        <a:rPr lang="en-US" altLang="zh-CN" sz="1800" b="0" dirty="0" smtClean="0">
                          <a:latin typeface="黑体" pitchFamily="49" charset="-122"/>
                          <a:ea typeface="黑体" pitchFamily="49" charset="-122"/>
                        </a:rPr>
                        <a:t>50</a:t>
                      </a:r>
                      <a:r>
                        <a:rPr lang="zh-CN" altLang="en-US" sz="1800" b="0" dirty="0" smtClean="0">
                          <a:latin typeface="黑体" pitchFamily="49" charset="-122"/>
                          <a:ea typeface="黑体" pitchFamily="49" charset="-122"/>
                        </a:rPr>
                        <a:t>台服务器</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降低维护的复杂性，提高正常运行时间</a:t>
                      </a:r>
                      <a:r>
                        <a:rPr lang="en-US" altLang="zh-CN" sz="1800" b="0" dirty="0" smtClean="0">
                          <a:latin typeface="黑体" pitchFamily="49" charset="-122"/>
                          <a:ea typeface="黑体" pitchFamily="49" charset="-122"/>
                        </a:rPr>
                        <a:t>30%</a:t>
                      </a:r>
                      <a:endParaRPr lang="zh-CN" altLang="en-US" sz="1800" b="0" dirty="0">
                        <a:latin typeface="黑体" pitchFamily="49" charset="-122"/>
                        <a:ea typeface="黑体" pitchFamily="49" charset="-122"/>
                      </a:endParaRPr>
                    </a:p>
                  </a:txBody>
                  <a:tcPr marT="45728" marB="45728"/>
                </a:tc>
              </a:tr>
              <a:tr h="640196">
                <a:tc>
                  <a:txBody>
                    <a:bodyPr/>
                    <a:lstStyle/>
                    <a:p>
                      <a:r>
                        <a:rPr lang="en-US" altLang="zh-CN" sz="1800" b="0" dirty="0" smtClean="0">
                          <a:latin typeface="黑体" pitchFamily="49" charset="-122"/>
                          <a:ea typeface="黑体" pitchFamily="49" charset="-122"/>
                        </a:rPr>
                        <a:t>6</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哈尔滨动漫产业基地</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一期投入</a:t>
                      </a:r>
                      <a:r>
                        <a:rPr lang="en-US" altLang="zh-CN" sz="1800" b="0" dirty="0" smtClean="0">
                          <a:latin typeface="黑体" pitchFamily="49" charset="-122"/>
                          <a:ea typeface="黑体" pitchFamily="49" charset="-122"/>
                        </a:rPr>
                        <a:t>2000</a:t>
                      </a:r>
                      <a:r>
                        <a:rPr lang="zh-CN" altLang="en-US" sz="1800" b="0" dirty="0" smtClean="0">
                          <a:latin typeface="黑体" pitchFamily="49" charset="-122"/>
                          <a:ea typeface="黑体" pitchFamily="49" charset="-122"/>
                        </a:rPr>
                        <a:t>万元，管理</a:t>
                      </a:r>
                      <a:r>
                        <a:rPr lang="en-US" altLang="zh-CN" sz="1800" b="0" dirty="0" smtClean="0">
                          <a:latin typeface="黑体" pitchFamily="49" charset="-122"/>
                          <a:ea typeface="黑体" pitchFamily="49" charset="-122"/>
                        </a:rPr>
                        <a:t>2000</a:t>
                      </a:r>
                      <a:r>
                        <a:rPr lang="zh-CN" altLang="en-US" sz="1800" b="0" dirty="0" smtClean="0">
                          <a:latin typeface="黑体" pitchFamily="49" charset="-122"/>
                          <a:ea typeface="黑体" pitchFamily="49" charset="-122"/>
                        </a:rPr>
                        <a:t>台服务器</a:t>
                      </a:r>
                      <a:endParaRPr lang="zh-CN" altLang="en-US" sz="1800" b="0" dirty="0">
                        <a:latin typeface="黑体" pitchFamily="49" charset="-122"/>
                        <a:ea typeface="黑体" pitchFamily="49" charset="-122"/>
                      </a:endParaRPr>
                    </a:p>
                  </a:txBody>
                  <a:tcPr marT="45728" marB="45728"/>
                </a:tc>
                <a:tc>
                  <a:txBody>
                    <a:bodyPr/>
                    <a:lstStyle/>
                    <a:p>
                      <a:r>
                        <a:rPr lang="en-US" altLang="zh-CN" sz="1800" b="0" dirty="0" smtClean="0">
                          <a:latin typeface="黑体" pitchFamily="49" charset="-122"/>
                          <a:ea typeface="黑体" pitchFamily="49" charset="-122"/>
                        </a:rPr>
                        <a:t>3D</a:t>
                      </a:r>
                      <a:r>
                        <a:rPr lang="zh-CN" altLang="en-US" sz="1800" b="0" dirty="0" smtClean="0">
                          <a:latin typeface="黑体" pitchFamily="49" charset="-122"/>
                          <a:ea typeface="黑体" pitchFamily="49" charset="-122"/>
                        </a:rPr>
                        <a:t>应用移植成功率</a:t>
                      </a:r>
                      <a:r>
                        <a:rPr lang="en-US" altLang="zh-CN" sz="1800" b="0" dirty="0" smtClean="0">
                          <a:latin typeface="黑体" pitchFamily="49" charset="-122"/>
                          <a:ea typeface="黑体" pitchFamily="49" charset="-122"/>
                        </a:rPr>
                        <a:t>100%</a:t>
                      </a:r>
                      <a:r>
                        <a:rPr lang="zh-CN" altLang="en-US" sz="1800" b="0" dirty="0" smtClean="0">
                          <a:latin typeface="黑体" pitchFamily="49" charset="-122"/>
                          <a:ea typeface="黑体" pitchFamily="49" charset="-122"/>
                        </a:rPr>
                        <a:t>，有效支持动漫基础设施云化</a:t>
                      </a:r>
                      <a:endParaRPr lang="zh-CN" altLang="en-US" sz="1800" b="0" dirty="0">
                        <a:latin typeface="黑体" pitchFamily="49" charset="-122"/>
                        <a:ea typeface="黑体" pitchFamily="49" charset="-122"/>
                      </a:endParaRPr>
                    </a:p>
                  </a:txBody>
                  <a:tcPr marT="45728" marB="45728"/>
                </a:tc>
              </a:tr>
              <a:tr h="640196">
                <a:tc>
                  <a:txBody>
                    <a:bodyPr/>
                    <a:lstStyle/>
                    <a:p>
                      <a:r>
                        <a:rPr lang="en-US" altLang="zh-CN" sz="1800" b="0" dirty="0" smtClean="0">
                          <a:latin typeface="黑体" pitchFamily="49" charset="-122"/>
                          <a:ea typeface="黑体" pitchFamily="49" charset="-122"/>
                        </a:rPr>
                        <a:t>7</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海南生态软件园</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一期投入</a:t>
                      </a:r>
                      <a:r>
                        <a:rPr lang="en-US" altLang="zh-CN" sz="1800" b="0" dirty="0" smtClean="0">
                          <a:latin typeface="黑体" pitchFamily="49" charset="-122"/>
                          <a:ea typeface="黑体" pitchFamily="49" charset="-122"/>
                        </a:rPr>
                        <a:t>1800</a:t>
                      </a:r>
                      <a:r>
                        <a:rPr lang="zh-CN" altLang="en-US" sz="1800" b="0" dirty="0" smtClean="0">
                          <a:latin typeface="黑体" pitchFamily="49" charset="-122"/>
                          <a:ea typeface="黑体" pitchFamily="49" charset="-122"/>
                        </a:rPr>
                        <a:t>万元，管理服务器</a:t>
                      </a:r>
                      <a:r>
                        <a:rPr lang="en-US" altLang="zh-CN" sz="1800" b="0" dirty="0" smtClean="0">
                          <a:latin typeface="黑体" pitchFamily="49" charset="-122"/>
                          <a:ea typeface="黑体" pitchFamily="49" charset="-122"/>
                        </a:rPr>
                        <a:t>150</a:t>
                      </a:r>
                      <a:r>
                        <a:rPr lang="zh-CN" altLang="en-US" sz="1800" b="0" dirty="0" smtClean="0">
                          <a:latin typeface="黑体" pitchFamily="49" charset="-122"/>
                          <a:ea typeface="黑体" pitchFamily="49" charset="-122"/>
                        </a:rPr>
                        <a:t>台</a:t>
                      </a:r>
                      <a:endParaRPr lang="zh-CN" altLang="en-US" sz="1800" b="0" dirty="0">
                        <a:latin typeface="黑体" pitchFamily="49" charset="-122"/>
                        <a:ea typeface="黑体" pitchFamily="49" charset="-122"/>
                      </a:endParaRPr>
                    </a:p>
                  </a:txBody>
                  <a:tcPr marT="45728" marB="45728"/>
                </a:tc>
                <a:tc>
                  <a:txBody>
                    <a:bodyPr/>
                    <a:lstStyle/>
                    <a:p>
                      <a:r>
                        <a:rPr lang="zh-CN" altLang="en-US" sz="1800" b="0" dirty="0" smtClean="0">
                          <a:latin typeface="黑体" pitchFamily="49" charset="-122"/>
                          <a:ea typeface="黑体" pitchFamily="49" charset="-122"/>
                        </a:rPr>
                        <a:t>提供完全的虚拟化解决方案，支持园区企业</a:t>
                      </a:r>
                      <a:r>
                        <a:rPr lang="en-US" altLang="zh-CN" sz="1800" b="0" dirty="0" smtClean="0">
                          <a:latin typeface="黑体" pitchFamily="49" charset="-122"/>
                          <a:ea typeface="黑体" pitchFamily="49" charset="-122"/>
                        </a:rPr>
                        <a:t>500</a:t>
                      </a:r>
                      <a:r>
                        <a:rPr lang="zh-CN" altLang="en-US" sz="1800" b="0" dirty="0" smtClean="0">
                          <a:latin typeface="黑体" pitchFamily="49" charset="-122"/>
                          <a:ea typeface="黑体" pitchFamily="49" charset="-122"/>
                        </a:rPr>
                        <a:t>家</a:t>
                      </a:r>
                      <a:endParaRPr lang="zh-CN" altLang="en-US" sz="1800" b="0" dirty="0">
                        <a:latin typeface="黑体" pitchFamily="49" charset="-122"/>
                        <a:ea typeface="黑体" pitchFamily="49" charset="-122"/>
                      </a:endParaRPr>
                    </a:p>
                  </a:txBody>
                  <a:tcPr marT="45728" marB="45728"/>
                </a:tc>
              </a:tr>
            </a:tbl>
          </a:graphicData>
        </a:graphic>
      </p:graphicFrame>
    </p:spTree>
    <p:extLst>
      <p:ext uri="{BB962C8B-B14F-4D97-AF65-F5344CB8AC3E}">
        <p14:creationId xmlns:p14="http://schemas.microsoft.com/office/powerpoint/2010/main" val="21633563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p:cNvSpPr txBox="1">
            <a:spLocks/>
          </p:cNvSpPr>
          <p:nvPr/>
        </p:nvSpPr>
        <p:spPr bwMode="gray">
          <a:xfrm>
            <a:off x="381000" y="981075"/>
            <a:ext cx="4478338"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buClr>
                <a:srgbClr val="C00000"/>
              </a:buClr>
              <a:buFont typeface="Wingdings" panose="05000000000000000000" pitchFamily="2" charset="2"/>
              <a:buChar char="n"/>
            </a:pPr>
            <a:r>
              <a:rPr lang="zh-CN" altLang="en-US" sz="1800">
                <a:latin typeface="微软雅黑" panose="020B0503020204020204" pitchFamily="34" charset="-122"/>
                <a:ea typeface="微软雅黑" panose="020B0503020204020204" pitchFamily="34" charset="-122"/>
              </a:rPr>
              <a:t>用户：东莞市中小学、学生、家长；</a:t>
            </a:r>
            <a:endParaRPr lang="en-US" altLang="zh-CN" sz="1800">
              <a:latin typeface="微软雅黑" panose="020B0503020204020204" pitchFamily="34" charset="-122"/>
              <a:ea typeface="微软雅黑" panose="020B0503020204020204" pitchFamily="34" charset="-122"/>
            </a:endParaRPr>
          </a:p>
          <a:p>
            <a:pPr>
              <a:lnSpc>
                <a:spcPct val="150000"/>
              </a:lnSpc>
              <a:buClr>
                <a:srgbClr val="C00000"/>
              </a:buClr>
              <a:buFont typeface="Wingdings" panose="05000000000000000000" pitchFamily="2" charset="2"/>
              <a:buChar char="n"/>
            </a:pPr>
            <a:r>
              <a:rPr lang="zh-CN" altLang="en-US" sz="1800">
                <a:latin typeface="微软雅黑" panose="020B0503020204020204" pitchFamily="34" charset="-122"/>
                <a:ea typeface="微软雅黑" panose="020B0503020204020204" pitchFamily="34" charset="-122"/>
              </a:rPr>
              <a:t>产品</a:t>
            </a:r>
            <a:r>
              <a:rPr lang="en-US" altLang="zh-CN" sz="1800">
                <a:latin typeface="微软雅黑" panose="020B0503020204020204" pitchFamily="34" charset="-122"/>
                <a:ea typeface="微软雅黑" panose="020B0503020204020204" pitchFamily="34" charset="-122"/>
              </a:rPr>
              <a:t>&amp;</a:t>
            </a:r>
            <a:r>
              <a:rPr lang="zh-CN" altLang="en-US" sz="1800">
                <a:latin typeface="微软雅黑" panose="020B0503020204020204" pitchFamily="34" charset="-122"/>
                <a:ea typeface="微软雅黑" panose="020B0503020204020204" pitchFamily="34" charset="-122"/>
              </a:rPr>
              <a:t>服务：</a:t>
            </a:r>
            <a:r>
              <a:rPr lang="en-US" altLang="zh-CN" sz="1800">
                <a:latin typeface="微软雅黑" panose="020B0503020204020204" pitchFamily="34" charset="-122"/>
                <a:ea typeface="微软雅黑" panose="020B0503020204020204" pitchFamily="34" charset="-122"/>
              </a:rPr>
              <a:t>G-Cloud</a:t>
            </a:r>
            <a:r>
              <a:rPr lang="zh-CN" altLang="en-US" sz="1800">
                <a:latin typeface="微软雅黑" panose="020B0503020204020204" pitchFamily="34" charset="-122"/>
                <a:ea typeface="微软雅黑" panose="020B0503020204020204" pitchFamily="34" charset="-122"/>
              </a:rPr>
              <a:t>云操作系统、教育云在线平台、国云中间件</a:t>
            </a:r>
            <a:endParaRPr lang="en-US" altLang="zh-CN" sz="1800">
              <a:latin typeface="微软雅黑" panose="020B0503020204020204" pitchFamily="34" charset="-122"/>
              <a:ea typeface="微软雅黑" panose="020B0503020204020204" pitchFamily="34" charset="-122"/>
            </a:endParaRPr>
          </a:p>
          <a:p>
            <a:pPr>
              <a:lnSpc>
                <a:spcPct val="150000"/>
              </a:lnSpc>
              <a:buClr>
                <a:srgbClr val="C00000"/>
              </a:buClr>
              <a:buFont typeface="Wingdings" panose="05000000000000000000" pitchFamily="2" charset="2"/>
              <a:buChar char="n"/>
            </a:pPr>
            <a:r>
              <a:rPr lang="zh-CN" altLang="en-US" sz="1800">
                <a:latin typeface="微软雅黑" panose="020B0503020204020204" pitchFamily="34" charset="-122"/>
                <a:ea typeface="微软雅黑" panose="020B0503020204020204" pitchFamily="34" charset="-122"/>
              </a:rPr>
              <a:t>服务东莞</a:t>
            </a:r>
            <a:r>
              <a:rPr lang="en-US" altLang="zh-CN" sz="1800">
                <a:latin typeface="微软雅黑" panose="020B0503020204020204" pitchFamily="34" charset="-122"/>
                <a:ea typeface="微软雅黑" panose="020B0503020204020204" pitchFamily="34" charset="-122"/>
              </a:rPr>
              <a:t>200</a:t>
            </a:r>
            <a:r>
              <a:rPr lang="zh-CN" altLang="en-US" sz="1800">
                <a:latin typeface="微软雅黑" panose="020B0503020204020204" pitchFamily="34" charset="-122"/>
                <a:ea typeface="微软雅黑" panose="020B0503020204020204" pitchFamily="34" charset="-122"/>
              </a:rPr>
              <a:t>万学生，</a:t>
            </a:r>
            <a:r>
              <a:rPr lang="en-US" altLang="zh-CN" sz="1800">
                <a:latin typeface="微软雅黑" panose="020B0503020204020204" pitchFamily="34" charset="-122"/>
                <a:ea typeface="微软雅黑" panose="020B0503020204020204" pitchFamily="34" charset="-122"/>
              </a:rPr>
              <a:t>10</a:t>
            </a:r>
            <a:r>
              <a:rPr lang="zh-CN" altLang="en-US" sz="1800">
                <a:latin typeface="微软雅黑" panose="020B0503020204020204" pitchFamily="34" charset="-122"/>
                <a:ea typeface="微软雅黑" panose="020B0503020204020204" pitchFamily="34" charset="-122"/>
              </a:rPr>
              <a:t>万教师</a:t>
            </a:r>
            <a:endParaRPr lang="en-US" altLang="zh-CN" sz="1800">
              <a:latin typeface="微软雅黑" panose="020B0503020204020204" pitchFamily="34" charset="-122"/>
              <a:ea typeface="微软雅黑" panose="020B0503020204020204" pitchFamily="34" charset="-122"/>
            </a:endParaRPr>
          </a:p>
        </p:txBody>
      </p:sp>
      <p:pic>
        <p:nvPicPr>
          <p:cNvPr id="440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3" y="2924175"/>
            <a:ext cx="46482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矩形 7"/>
          <p:cNvSpPr>
            <a:spLocks noChangeArrowheads="1"/>
          </p:cNvSpPr>
          <p:nvPr/>
        </p:nvSpPr>
        <p:spPr bwMode="auto">
          <a:xfrm>
            <a:off x="468313" y="3105150"/>
            <a:ext cx="4041775"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8000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endParaRPr lang="zh-CN" altLang="en-US" sz="1400">
              <a:solidFill>
                <a:srgbClr val="C00000"/>
              </a:solidFill>
              <a:latin typeface="微软雅黑" panose="020B0503020204020204" pitchFamily="34" charset="-122"/>
              <a:ea typeface="微软雅黑" panose="020B0503020204020204" pitchFamily="34" charset="-122"/>
            </a:endParaRPr>
          </a:p>
        </p:txBody>
      </p:sp>
      <p:pic>
        <p:nvPicPr>
          <p:cNvPr id="44037" name="图片 9" descr="C:\Users\Administrator\AppData\Roaming\Tencent\Users\147305344\QQ\WinTemp\RichOle\T(S_`ZK)GVZ2G%TWEG06W1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966788"/>
            <a:ext cx="4357687" cy="315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内容占位符 2"/>
          <p:cNvSpPr txBox="1">
            <a:spLocks/>
          </p:cNvSpPr>
          <p:nvPr/>
        </p:nvSpPr>
        <p:spPr bwMode="gray">
          <a:xfrm>
            <a:off x="5002213" y="4257675"/>
            <a:ext cx="4132262"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buClr>
                <a:srgbClr val="C00000"/>
              </a:buClr>
              <a:buFont typeface="Wingdings" panose="05000000000000000000" pitchFamily="2" charset="2"/>
              <a:buChar char="ü"/>
            </a:pPr>
            <a:r>
              <a:rPr lang="zh-CN" altLang="zh-CN" sz="1600" b="1">
                <a:solidFill>
                  <a:srgbClr val="C00000"/>
                </a:solidFill>
                <a:latin typeface="微软雅黑" panose="020B0503020204020204" pitchFamily="34" charset="-122"/>
                <a:ea typeface="微软雅黑" panose="020B0503020204020204" pitchFamily="34" charset="-122"/>
              </a:rPr>
              <a:t>可靠和安全的数据存储中心</a:t>
            </a:r>
            <a:r>
              <a:rPr lang="zh-CN" altLang="en-US" sz="1600" b="1">
                <a:solidFill>
                  <a:srgbClr val="C00000"/>
                </a:solidFill>
                <a:latin typeface="微软雅黑" panose="020B0503020204020204" pitchFamily="34" charset="-122"/>
                <a:ea typeface="微软雅黑" panose="020B0503020204020204" pitchFamily="34" charset="-122"/>
              </a:rPr>
              <a:t>，降低成本</a:t>
            </a:r>
            <a:r>
              <a:rPr lang="en-US" altLang="zh-CN" sz="1600" b="1">
                <a:solidFill>
                  <a:srgbClr val="C00000"/>
                </a:solidFill>
                <a:latin typeface="微软雅黑" panose="020B0503020204020204" pitchFamily="34" charset="-122"/>
                <a:ea typeface="微软雅黑" panose="020B0503020204020204" pitchFamily="34" charset="-122"/>
              </a:rPr>
              <a:t>3.4</a:t>
            </a:r>
            <a:r>
              <a:rPr lang="zh-CN" altLang="en-US" sz="1600" b="1">
                <a:solidFill>
                  <a:srgbClr val="C00000"/>
                </a:solidFill>
                <a:latin typeface="微软雅黑" panose="020B0503020204020204" pitchFamily="34" charset="-122"/>
                <a:ea typeface="微软雅黑" panose="020B0503020204020204" pitchFamily="34" charset="-122"/>
              </a:rPr>
              <a:t>亿元</a:t>
            </a:r>
            <a:endParaRPr lang="zh-CN" altLang="zh-CN" sz="1600" b="1">
              <a:solidFill>
                <a:srgbClr val="C00000"/>
              </a:solidFill>
              <a:latin typeface="微软雅黑" panose="020B0503020204020204" pitchFamily="34" charset="-122"/>
              <a:ea typeface="微软雅黑" panose="020B0503020204020204" pitchFamily="34" charset="-122"/>
            </a:endParaRPr>
          </a:p>
          <a:p>
            <a:pPr>
              <a:lnSpc>
                <a:spcPct val="150000"/>
              </a:lnSpc>
              <a:buClr>
                <a:srgbClr val="C00000"/>
              </a:buClr>
              <a:buFont typeface="Wingdings" panose="05000000000000000000" pitchFamily="2" charset="2"/>
              <a:buChar char="ü"/>
            </a:pPr>
            <a:r>
              <a:rPr lang="zh-CN" altLang="en-US" sz="1600" b="1">
                <a:solidFill>
                  <a:srgbClr val="C00000"/>
                </a:solidFill>
                <a:latin typeface="微软雅黑" panose="020B0503020204020204" pitchFamily="34" charset="-122"/>
                <a:ea typeface="微软雅黑" panose="020B0503020204020204" pitchFamily="34" charset="-122"/>
              </a:rPr>
              <a:t>按需</a:t>
            </a:r>
            <a:r>
              <a:rPr lang="zh-CN" altLang="zh-CN" sz="1600" b="1">
                <a:solidFill>
                  <a:srgbClr val="C00000"/>
                </a:solidFill>
                <a:latin typeface="微软雅黑" panose="020B0503020204020204" pitchFamily="34" charset="-122"/>
                <a:ea typeface="微软雅黑" panose="020B0503020204020204" pitchFamily="34" charset="-122"/>
              </a:rPr>
              <a:t>提供信息化建设定制方案</a:t>
            </a:r>
            <a:r>
              <a:rPr lang="zh-CN" altLang="en-US" sz="1600" b="1">
                <a:solidFill>
                  <a:srgbClr val="C00000"/>
                </a:solidFill>
                <a:latin typeface="微软雅黑" panose="020B0503020204020204" pitchFamily="34" charset="-122"/>
                <a:ea typeface="微软雅黑" panose="020B0503020204020204" pitchFamily="34" charset="-122"/>
              </a:rPr>
              <a:t>；</a:t>
            </a:r>
            <a:endParaRPr lang="zh-CN" altLang="zh-CN" sz="1600" b="1">
              <a:solidFill>
                <a:srgbClr val="C00000"/>
              </a:solidFill>
              <a:latin typeface="微软雅黑" panose="020B0503020204020204" pitchFamily="34" charset="-122"/>
              <a:ea typeface="微软雅黑" panose="020B0503020204020204" pitchFamily="34" charset="-122"/>
            </a:endParaRPr>
          </a:p>
          <a:p>
            <a:pPr>
              <a:lnSpc>
                <a:spcPct val="150000"/>
              </a:lnSpc>
              <a:buClr>
                <a:srgbClr val="C00000"/>
              </a:buClr>
              <a:buFont typeface="Wingdings" panose="05000000000000000000" pitchFamily="2" charset="2"/>
              <a:buChar char="ü"/>
            </a:pPr>
            <a:r>
              <a:rPr lang="zh-CN" altLang="zh-CN" sz="1600" b="1">
                <a:solidFill>
                  <a:srgbClr val="C00000"/>
                </a:solidFill>
                <a:latin typeface="微软雅黑" panose="020B0503020204020204" pitchFamily="34" charset="-122"/>
                <a:ea typeface="微软雅黑" panose="020B0503020204020204" pitchFamily="34" charset="-122"/>
              </a:rPr>
              <a:t>提供可定制的网络学习平台；</a:t>
            </a:r>
          </a:p>
          <a:p>
            <a:pPr>
              <a:lnSpc>
                <a:spcPct val="150000"/>
              </a:lnSpc>
              <a:buClr>
                <a:srgbClr val="C00000"/>
              </a:buClr>
              <a:buFont typeface="Wingdings" panose="05000000000000000000" pitchFamily="2" charset="2"/>
              <a:buChar char="ü"/>
            </a:pPr>
            <a:r>
              <a:rPr lang="zh-CN" altLang="zh-CN" sz="1600" b="1">
                <a:solidFill>
                  <a:srgbClr val="C00000"/>
                </a:solidFill>
                <a:latin typeface="微软雅黑" panose="020B0503020204020204" pitchFamily="34" charset="-122"/>
                <a:ea typeface="微软雅黑" panose="020B0503020204020204" pitchFamily="34" charset="-122"/>
              </a:rPr>
              <a:t>提供移动办公、学习的支持</a:t>
            </a:r>
            <a:r>
              <a:rPr lang="zh-CN" altLang="en-US" sz="1600" b="1">
                <a:solidFill>
                  <a:srgbClr val="C00000"/>
                </a:solidFill>
                <a:latin typeface="微软雅黑" panose="020B0503020204020204" pitchFamily="34" charset="-122"/>
                <a:ea typeface="微软雅黑" panose="020B0503020204020204" pitchFamily="34" charset="-122"/>
              </a:rPr>
              <a:t>。</a:t>
            </a:r>
            <a:endParaRPr lang="zh-CN" altLang="zh-CN" sz="1400">
              <a:latin typeface="微软雅黑" panose="020B0503020204020204" pitchFamily="34" charset="-122"/>
              <a:ea typeface="微软雅黑" panose="020B0503020204020204" pitchFamily="34" charset="-122"/>
            </a:endParaRPr>
          </a:p>
        </p:txBody>
      </p:sp>
      <p:sp>
        <p:nvSpPr>
          <p:cNvPr id="9" name="标题 1"/>
          <p:cNvSpPr txBox="1">
            <a:spLocks/>
          </p:cNvSpPr>
          <p:nvPr/>
        </p:nvSpPr>
        <p:spPr>
          <a:xfrm>
            <a:off x="379154" y="0"/>
            <a:ext cx="2646878" cy="46166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defRPr/>
            </a:pPr>
            <a:r>
              <a:rPr lang="zh-CN" altLang="en-US" sz="2400" b="1" dirty="0" smtClean="0">
                <a:solidFill>
                  <a:srgbClr val="0070C0"/>
                </a:solidFill>
                <a:latin typeface="微软雅黑" pitchFamily="34" charset="-122"/>
                <a:ea typeface="微软雅黑" pitchFamily="34" charset="-122"/>
                <a:cs typeface="+mn-cs"/>
              </a:rPr>
              <a:t>典型案例：教育云</a:t>
            </a:r>
            <a:endParaRPr lang="zh-CN" altLang="en-US" sz="2400" b="1" dirty="0">
              <a:solidFill>
                <a:srgbClr val="0070C0"/>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3134107527"/>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3"/>
          <p:cNvSpPr>
            <a:spLocks noChangeArrowheads="1"/>
          </p:cNvSpPr>
          <p:nvPr/>
        </p:nvSpPr>
        <p:spPr bwMode="auto">
          <a:xfrm>
            <a:off x="1020206" y="4445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2400" b="1" dirty="0" smtClean="0">
                <a:solidFill>
                  <a:srgbClr val="0070C0"/>
                </a:solidFill>
                <a:latin typeface="微软雅黑" panose="020B0503020204020204" pitchFamily="34" charset="-122"/>
                <a:ea typeface="微软雅黑" panose="020B0503020204020204" pitchFamily="34" charset="-122"/>
                <a:sym typeface="Calibri" panose="020F0502020204030204" pitchFamily="34" charset="0"/>
              </a:rPr>
              <a:t>教育</a:t>
            </a:r>
            <a:r>
              <a:rPr lang="zh-CN" altLang="en-US" sz="2400" b="1" dirty="0">
                <a:solidFill>
                  <a:srgbClr val="0070C0"/>
                </a:solidFill>
                <a:latin typeface="微软雅黑" panose="020B0503020204020204" pitchFamily="34" charset="-122"/>
                <a:ea typeface="微软雅黑" panose="020B0503020204020204" pitchFamily="34" charset="-122"/>
                <a:sym typeface="Calibri" panose="020F0502020204030204" pitchFamily="34" charset="0"/>
              </a:rPr>
              <a:t>云平台</a:t>
            </a:r>
          </a:p>
        </p:txBody>
      </p:sp>
      <p:graphicFrame>
        <p:nvGraphicFramePr>
          <p:cNvPr id="6" name="表格 5"/>
          <p:cNvGraphicFramePr>
            <a:graphicFrameLocks noGrp="1"/>
          </p:cNvGraphicFramePr>
          <p:nvPr/>
        </p:nvGraphicFramePr>
        <p:xfrm>
          <a:off x="107950" y="1304925"/>
          <a:ext cx="8748712" cy="4791101"/>
        </p:xfrm>
        <a:graphic>
          <a:graphicData uri="http://schemas.openxmlformats.org/drawingml/2006/table">
            <a:tbl>
              <a:tblPr firstRow="1" bandRow="1">
                <a:tableStyleId>{5C22544A-7EE6-4342-B048-85BDC9FD1C3A}</a:tableStyleId>
              </a:tblPr>
              <a:tblGrid>
                <a:gridCol w="878413"/>
                <a:gridCol w="1785883"/>
                <a:gridCol w="2808312"/>
                <a:gridCol w="3276104"/>
              </a:tblGrid>
              <a:tr h="493711">
                <a:tc>
                  <a:txBody>
                    <a:bodyPr/>
                    <a:lstStyle/>
                    <a:p>
                      <a:r>
                        <a:rPr lang="zh-CN" altLang="en-US" sz="1800" b="0" dirty="0" smtClean="0">
                          <a:latin typeface="黑体" pitchFamily="49" charset="-122"/>
                          <a:ea typeface="黑体" pitchFamily="49" charset="-122"/>
                        </a:rPr>
                        <a:t>序号</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客户名称</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投资</a:t>
                      </a:r>
                      <a:r>
                        <a:rPr lang="en-US" altLang="zh-CN" sz="1800" b="0" dirty="0" smtClean="0">
                          <a:latin typeface="黑体" pitchFamily="49" charset="-122"/>
                          <a:ea typeface="黑体" pitchFamily="49" charset="-122"/>
                        </a:rPr>
                        <a:t>/</a:t>
                      </a:r>
                      <a:r>
                        <a:rPr lang="zh-CN" altLang="en-US" sz="1800" b="0" dirty="0" smtClean="0">
                          <a:latin typeface="黑体" pitchFamily="49" charset="-122"/>
                          <a:ea typeface="黑体" pitchFamily="49" charset="-122"/>
                        </a:rPr>
                        <a:t>规模</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客户价值</a:t>
                      </a:r>
                      <a:endParaRPr lang="zh-CN" altLang="en-US" sz="1800" b="0" dirty="0">
                        <a:latin typeface="黑体" pitchFamily="49" charset="-122"/>
                        <a:ea typeface="黑体" pitchFamily="49" charset="-122"/>
                      </a:endParaRPr>
                    </a:p>
                  </a:txBody>
                  <a:tcPr marT="45691" marB="45691"/>
                </a:tc>
              </a:tr>
              <a:tr h="914336">
                <a:tc>
                  <a:txBody>
                    <a:bodyPr/>
                    <a:lstStyle/>
                    <a:p>
                      <a:r>
                        <a:rPr lang="en-US" altLang="zh-CN" sz="1800" b="0" dirty="0" smtClean="0">
                          <a:latin typeface="黑体" pitchFamily="49" charset="-122"/>
                          <a:ea typeface="黑体" pitchFamily="49" charset="-122"/>
                        </a:rPr>
                        <a:t>1</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solidFill>
                            <a:schemeClr val="tx1">
                              <a:lumMod val="95000"/>
                              <a:lumOff val="5000"/>
                            </a:schemeClr>
                          </a:solidFill>
                          <a:latin typeface="黑体" pitchFamily="49" charset="-122"/>
                          <a:ea typeface="黑体" pitchFamily="49" charset="-122"/>
                          <a:sym typeface="Calibri" pitchFamily="34" charset="0"/>
                        </a:rPr>
                        <a:t>东莞教育云平台</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一期投入</a:t>
                      </a:r>
                      <a:r>
                        <a:rPr lang="en-US" altLang="zh-CN" sz="1800" b="0" dirty="0" smtClean="0">
                          <a:latin typeface="黑体" pitchFamily="49" charset="-122"/>
                          <a:ea typeface="黑体" pitchFamily="49" charset="-122"/>
                        </a:rPr>
                        <a:t>1994</a:t>
                      </a:r>
                      <a:r>
                        <a:rPr lang="zh-CN" altLang="en-US" sz="1800" b="0" dirty="0" smtClean="0">
                          <a:latin typeface="黑体" pitchFamily="49" charset="-122"/>
                          <a:ea typeface="黑体" pitchFamily="49" charset="-122"/>
                        </a:rPr>
                        <a:t>万，租用中科院</a:t>
                      </a:r>
                      <a:r>
                        <a:rPr lang="en-US" altLang="zh-CN" sz="1800" b="0" dirty="0" smtClean="0">
                          <a:latin typeface="黑体" pitchFamily="49" charset="-122"/>
                          <a:ea typeface="黑体" pitchFamily="49" charset="-122"/>
                        </a:rPr>
                        <a:t>IDC</a:t>
                      </a:r>
                      <a:r>
                        <a:rPr lang="zh-CN" altLang="en-US" sz="1800" b="0" dirty="0" smtClean="0">
                          <a:latin typeface="黑体" pitchFamily="49" charset="-122"/>
                          <a:ea typeface="黑体" pitchFamily="49" charset="-122"/>
                        </a:rPr>
                        <a:t>数据中心</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全国第一个城市级教育云平台，支持</a:t>
                      </a:r>
                      <a:r>
                        <a:rPr lang="en-US" altLang="zh-CN" sz="1800" b="0" dirty="0" smtClean="0">
                          <a:latin typeface="黑体" pitchFamily="49" charset="-122"/>
                          <a:ea typeface="黑体" pitchFamily="49" charset="-122"/>
                        </a:rPr>
                        <a:t>100</a:t>
                      </a:r>
                      <a:r>
                        <a:rPr lang="zh-CN" altLang="en-US" sz="1800" b="0" dirty="0" smtClean="0">
                          <a:latin typeface="黑体" pitchFamily="49" charset="-122"/>
                          <a:ea typeface="黑体" pitchFamily="49" charset="-122"/>
                        </a:rPr>
                        <a:t>万用户，</a:t>
                      </a:r>
                      <a:r>
                        <a:rPr lang="en-US" altLang="zh-CN" sz="1800" b="0" dirty="0" smtClean="0">
                          <a:latin typeface="黑体" pitchFamily="49" charset="-122"/>
                          <a:ea typeface="黑体" pitchFamily="49" charset="-122"/>
                        </a:rPr>
                        <a:t>10</a:t>
                      </a:r>
                      <a:r>
                        <a:rPr lang="zh-CN" altLang="en-US" sz="1800" b="0" dirty="0" smtClean="0">
                          <a:latin typeface="黑体" pitchFamily="49" charset="-122"/>
                          <a:ea typeface="黑体" pitchFamily="49" charset="-122"/>
                        </a:rPr>
                        <a:t>万人在线，</a:t>
                      </a:r>
                      <a:r>
                        <a:rPr lang="en-US" altLang="zh-CN" sz="1800" b="0" dirty="0" smtClean="0">
                          <a:latin typeface="黑体" pitchFamily="49" charset="-122"/>
                          <a:ea typeface="黑体" pitchFamily="49" charset="-122"/>
                        </a:rPr>
                        <a:t>2</a:t>
                      </a:r>
                      <a:r>
                        <a:rPr lang="zh-CN" altLang="en-US" sz="1800" b="0" dirty="0" smtClean="0">
                          <a:latin typeface="黑体" pitchFamily="49" charset="-122"/>
                          <a:ea typeface="黑体" pitchFamily="49" charset="-122"/>
                        </a:rPr>
                        <a:t>万人并发</a:t>
                      </a:r>
                      <a:endParaRPr lang="zh-CN" altLang="en-US" sz="1800" b="0" dirty="0">
                        <a:latin typeface="黑体" pitchFamily="49" charset="-122"/>
                        <a:ea typeface="黑体" pitchFamily="49" charset="-122"/>
                      </a:endParaRPr>
                    </a:p>
                  </a:txBody>
                  <a:tcPr marT="45691" marB="45691"/>
                </a:tc>
              </a:tr>
              <a:tr h="914336">
                <a:tc>
                  <a:txBody>
                    <a:bodyPr/>
                    <a:lstStyle/>
                    <a:p>
                      <a:r>
                        <a:rPr lang="en-US" altLang="zh-CN" sz="1800" b="0" dirty="0" smtClean="0">
                          <a:latin typeface="黑体" pitchFamily="49" charset="-122"/>
                          <a:ea typeface="黑体" pitchFamily="49" charset="-122"/>
                        </a:rPr>
                        <a:t>2</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广东粤教育云平台</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总体投入</a:t>
                      </a:r>
                      <a:r>
                        <a:rPr lang="en-US" altLang="zh-CN" sz="1800" b="0" dirty="0" smtClean="0">
                          <a:latin typeface="黑体" pitchFamily="49" charset="-122"/>
                          <a:ea typeface="黑体" pitchFamily="49" charset="-122"/>
                        </a:rPr>
                        <a:t>4000</a:t>
                      </a:r>
                      <a:r>
                        <a:rPr lang="zh-CN" altLang="en-US" sz="1800" b="0" dirty="0" smtClean="0">
                          <a:latin typeface="黑体" pitchFamily="49" charset="-122"/>
                          <a:ea typeface="黑体" pitchFamily="49" charset="-122"/>
                        </a:rPr>
                        <a:t>万</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提供开放的接入平台，提供可用资源</a:t>
                      </a:r>
                      <a:r>
                        <a:rPr lang="en-US" altLang="zh-CN" sz="1800" b="0" dirty="0" smtClean="0">
                          <a:latin typeface="黑体" pitchFamily="49" charset="-122"/>
                          <a:ea typeface="黑体" pitchFamily="49" charset="-122"/>
                        </a:rPr>
                        <a:t>2PB</a:t>
                      </a:r>
                      <a:r>
                        <a:rPr lang="zh-CN" altLang="en-US" sz="1800" b="0" dirty="0" smtClean="0">
                          <a:latin typeface="黑体" pitchFamily="49" charset="-122"/>
                          <a:ea typeface="黑体" pitchFamily="49" charset="-122"/>
                        </a:rPr>
                        <a:t>，实现省市教育云的资源平台对接</a:t>
                      </a:r>
                      <a:endParaRPr lang="zh-CN" altLang="en-US" sz="1800" b="0" dirty="0">
                        <a:latin typeface="黑体" pitchFamily="49" charset="-122"/>
                        <a:ea typeface="黑体" pitchFamily="49" charset="-122"/>
                      </a:endParaRPr>
                    </a:p>
                  </a:txBody>
                  <a:tcPr marT="45691" marB="45691"/>
                </a:tc>
              </a:tr>
              <a:tr h="914336">
                <a:tc>
                  <a:txBody>
                    <a:bodyPr/>
                    <a:lstStyle/>
                    <a:p>
                      <a:r>
                        <a:rPr lang="en-US" altLang="zh-CN" sz="1800" b="0" dirty="0" smtClean="0">
                          <a:latin typeface="黑体" pitchFamily="49" charset="-122"/>
                          <a:ea typeface="黑体" pitchFamily="49" charset="-122"/>
                        </a:rPr>
                        <a:t>3</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贵州省教育资源云平台</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采用</a:t>
                      </a:r>
                      <a:r>
                        <a:rPr lang="en-US" altLang="zh-CN" sz="1800" b="0" dirty="0" smtClean="0">
                          <a:latin typeface="黑体" pitchFamily="49" charset="-122"/>
                          <a:ea typeface="黑体" pitchFamily="49" charset="-122"/>
                        </a:rPr>
                        <a:t>BT</a:t>
                      </a:r>
                      <a:r>
                        <a:rPr lang="zh-CN" altLang="en-US" sz="1800" b="0" dirty="0" smtClean="0">
                          <a:latin typeface="黑体" pitchFamily="49" charset="-122"/>
                          <a:ea typeface="黑体" pitchFamily="49" charset="-122"/>
                        </a:rPr>
                        <a:t>模式建设，管理服务器</a:t>
                      </a:r>
                      <a:r>
                        <a:rPr lang="en-US" altLang="zh-CN" sz="1800" b="0" dirty="0" smtClean="0">
                          <a:latin typeface="黑体" pitchFamily="49" charset="-122"/>
                          <a:ea typeface="黑体" pitchFamily="49" charset="-122"/>
                        </a:rPr>
                        <a:t>500</a:t>
                      </a:r>
                      <a:r>
                        <a:rPr lang="zh-CN" altLang="en-US" sz="1800" b="0" dirty="0" smtClean="0">
                          <a:latin typeface="黑体" pitchFamily="49" charset="-122"/>
                          <a:ea typeface="黑体" pitchFamily="49" charset="-122"/>
                        </a:rPr>
                        <a:t>台，存储</a:t>
                      </a:r>
                      <a:r>
                        <a:rPr lang="en-US" altLang="zh-CN" sz="1800" b="0" dirty="0" smtClean="0">
                          <a:latin typeface="黑体" pitchFamily="49" charset="-122"/>
                          <a:ea typeface="黑体" pitchFamily="49" charset="-122"/>
                        </a:rPr>
                        <a:t>10PB</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提供班班通资源支持平台，支持学校</a:t>
                      </a:r>
                      <a:r>
                        <a:rPr lang="en-US" altLang="zh-CN" sz="1800" b="0" dirty="0" smtClean="0">
                          <a:latin typeface="黑体" pitchFamily="49" charset="-122"/>
                          <a:ea typeface="黑体" pitchFamily="49" charset="-122"/>
                        </a:rPr>
                        <a:t>676</a:t>
                      </a:r>
                      <a:r>
                        <a:rPr lang="zh-CN" altLang="en-US" sz="1800" b="0" dirty="0" smtClean="0">
                          <a:latin typeface="黑体" pitchFamily="49" charset="-122"/>
                          <a:ea typeface="黑体" pitchFamily="49" charset="-122"/>
                        </a:rPr>
                        <a:t>所，实现教育部资源班班通的建设目标。</a:t>
                      </a:r>
                      <a:endParaRPr lang="zh-CN" altLang="en-US" sz="1800" b="0" dirty="0">
                        <a:latin typeface="黑体" pitchFamily="49" charset="-122"/>
                        <a:ea typeface="黑体" pitchFamily="49" charset="-122"/>
                      </a:endParaRPr>
                    </a:p>
                  </a:txBody>
                  <a:tcPr marT="45691" marB="45691"/>
                </a:tc>
              </a:tr>
              <a:tr h="640018">
                <a:tc>
                  <a:txBody>
                    <a:bodyPr/>
                    <a:lstStyle/>
                    <a:p>
                      <a:r>
                        <a:rPr lang="en-US" altLang="zh-CN" sz="1800" b="0" dirty="0" smtClean="0">
                          <a:latin typeface="黑体" pitchFamily="49" charset="-122"/>
                          <a:ea typeface="黑体" pitchFamily="49" charset="-122"/>
                        </a:rPr>
                        <a:t>4</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毕节市扶贫教育云平台</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总体拟投入</a:t>
                      </a:r>
                      <a:r>
                        <a:rPr lang="en-US" altLang="zh-CN" sz="1800" b="0" dirty="0" smtClean="0">
                          <a:latin typeface="黑体" pitchFamily="49" charset="-122"/>
                          <a:ea typeface="黑体" pitchFamily="49" charset="-122"/>
                        </a:rPr>
                        <a:t>1.2</a:t>
                      </a:r>
                      <a:r>
                        <a:rPr lang="zh-CN" altLang="en-US" sz="1800" b="0" dirty="0" smtClean="0">
                          <a:latin typeface="黑体" pitchFamily="49" charset="-122"/>
                          <a:ea typeface="黑体" pitchFamily="49" charset="-122"/>
                        </a:rPr>
                        <a:t>亿</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提供整体解决方案，包括</a:t>
                      </a:r>
                      <a:r>
                        <a:rPr lang="zh-CN" altLang="en-US" sz="1800" b="0" baseline="0" dirty="0" smtClean="0">
                          <a:latin typeface="黑体" pitchFamily="49" charset="-122"/>
                          <a:ea typeface="黑体" pitchFamily="49" charset="-122"/>
                        </a:rPr>
                        <a:t>数据中心及三通两平台解决方案</a:t>
                      </a:r>
                      <a:endParaRPr lang="zh-CN" altLang="en-US" sz="1800" b="0" dirty="0">
                        <a:latin typeface="黑体" pitchFamily="49" charset="-122"/>
                        <a:ea typeface="黑体" pitchFamily="49" charset="-122"/>
                      </a:endParaRPr>
                    </a:p>
                  </a:txBody>
                  <a:tcPr marT="45691" marB="45691"/>
                </a:tc>
              </a:tr>
              <a:tr h="914336">
                <a:tc>
                  <a:txBody>
                    <a:bodyPr/>
                    <a:lstStyle/>
                    <a:p>
                      <a:r>
                        <a:rPr lang="en-US" altLang="zh-CN" sz="1800" b="0" dirty="0" smtClean="0">
                          <a:latin typeface="黑体" pitchFamily="49" charset="-122"/>
                          <a:ea typeface="黑体" pitchFamily="49" charset="-122"/>
                        </a:rPr>
                        <a:t>5</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山东世纪金榜电子出版内容平台</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一期投入</a:t>
                      </a:r>
                      <a:r>
                        <a:rPr lang="en-US" altLang="zh-CN" sz="1800" b="0" dirty="0" smtClean="0">
                          <a:latin typeface="黑体" pitchFamily="49" charset="-122"/>
                          <a:ea typeface="黑体" pitchFamily="49" charset="-122"/>
                        </a:rPr>
                        <a:t>5000</a:t>
                      </a:r>
                      <a:r>
                        <a:rPr lang="zh-CN" altLang="en-US" sz="1800" b="0" dirty="0" smtClean="0">
                          <a:latin typeface="黑体" pitchFamily="49" charset="-122"/>
                          <a:ea typeface="黑体" pitchFamily="49" charset="-122"/>
                        </a:rPr>
                        <a:t>万元，管理</a:t>
                      </a:r>
                      <a:r>
                        <a:rPr lang="en-US" altLang="zh-CN" sz="1800" b="0" dirty="0" smtClean="0">
                          <a:latin typeface="黑体" pitchFamily="49" charset="-122"/>
                          <a:ea typeface="黑体" pitchFamily="49" charset="-122"/>
                        </a:rPr>
                        <a:t>200</a:t>
                      </a:r>
                      <a:r>
                        <a:rPr lang="zh-CN" altLang="en-US" sz="1800" b="0" dirty="0" smtClean="0">
                          <a:latin typeface="黑体" pitchFamily="49" charset="-122"/>
                          <a:ea typeface="黑体" pitchFamily="49" charset="-122"/>
                        </a:rPr>
                        <a:t>台服务器，</a:t>
                      </a:r>
                      <a:r>
                        <a:rPr lang="en-US" altLang="zh-CN" sz="1800" b="0" dirty="0" smtClean="0">
                          <a:latin typeface="黑体" pitchFamily="49" charset="-122"/>
                          <a:ea typeface="黑体" pitchFamily="49" charset="-122"/>
                        </a:rPr>
                        <a:t>20PB</a:t>
                      </a:r>
                      <a:r>
                        <a:rPr lang="zh-CN" altLang="en-US" sz="1800" b="0" dirty="0" smtClean="0">
                          <a:latin typeface="黑体" pitchFamily="49" charset="-122"/>
                          <a:ea typeface="黑体" pitchFamily="49" charset="-122"/>
                        </a:rPr>
                        <a:t>资源</a:t>
                      </a:r>
                      <a:endParaRPr lang="zh-CN" altLang="en-US" sz="1800" b="0" dirty="0">
                        <a:latin typeface="黑体" pitchFamily="49" charset="-122"/>
                        <a:ea typeface="黑体" pitchFamily="49" charset="-122"/>
                      </a:endParaRPr>
                    </a:p>
                  </a:txBody>
                  <a:tcPr marT="45691" marB="45691"/>
                </a:tc>
                <a:tc>
                  <a:txBody>
                    <a:bodyPr/>
                    <a:lstStyle/>
                    <a:p>
                      <a:r>
                        <a:rPr lang="zh-CN" altLang="en-US" sz="1800" b="0" dirty="0" smtClean="0">
                          <a:latin typeface="黑体" pitchFamily="49" charset="-122"/>
                          <a:ea typeface="黑体" pitchFamily="49" charset="-122"/>
                        </a:rPr>
                        <a:t>世纪金榜是中国最大的教辅材料提供商，平台支持</a:t>
                      </a:r>
                      <a:r>
                        <a:rPr lang="en-US" altLang="zh-CN" sz="1800" b="0" dirty="0" smtClean="0">
                          <a:latin typeface="黑体" pitchFamily="49" charset="-122"/>
                          <a:ea typeface="黑体" pitchFamily="49" charset="-122"/>
                        </a:rPr>
                        <a:t>500</a:t>
                      </a:r>
                      <a:r>
                        <a:rPr lang="zh-CN" altLang="en-US" sz="1800" b="0" dirty="0" smtClean="0">
                          <a:latin typeface="黑体" pitchFamily="49" charset="-122"/>
                          <a:ea typeface="黑体" pitchFamily="49" charset="-122"/>
                        </a:rPr>
                        <a:t>万用户，</a:t>
                      </a:r>
                      <a:r>
                        <a:rPr lang="en-US" altLang="zh-CN" sz="1800" b="0" dirty="0" smtClean="0">
                          <a:latin typeface="黑体" pitchFamily="49" charset="-122"/>
                          <a:ea typeface="黑体" pitchFamily="49" charset="-122"/>
                        </a:rPr>
                        <a:t>50</a:t>
                      </a:r>
                      <a:r>
                        <a:rPr lang="zh-CN" altLang="en-US" sz="1800" b="0" dirty="0" smtClean="0">
                          <a:latin typeface="黑体" pitchFamily="49" charset="-122"/>
                          <a:ea typeface="黑体" pitchFamily="49" charset="-122"/>
                        </a:rPr>
                        <a:t>万在线，</a:t>
                      </a:r>
                      <a:r>
                        <a:rPr lang="en-US" altLang="zh-CN" sz="1800" b="0" dirty="0" smtClean="0">
                          <a:latin typeface="黑体" pitchFamily="49" charset="-122"/>
                          <a:ea typeface="黑体" pitchFamily="49" charset="-122"/>
                        </a:rPr>
                        <a:t>5</a:t>
                      </a:r>
                      <a:r>
                        <a:rPr lang="zh-CN" altLang="en-US" sz="1800" b="0" dirty="0" smtClean="0">
                          <a:latin typeface="黑体" pitchFamily="49" charset="-122"/>
                          <a:ea typeface="黑体" pitchFamily="49" charset="-122"/>
                        </a:rPr>
                        <a:t>万人并发访问。</a:t>
                      </a:r>
                      <a:endParaRPr lang="zh-CN" altLang="en-US" sz="1800" b="0" dirty="0">
                        <a:latin typeface="黑体" pitchFamily="49" charset="-122"/>
                        <a:ea typeface="黑体" pitchFamily="49" charset="-122"/>
                      </a:endParaRPr>
                    </a:p>
                  </a:txBody>
                  <a:tcPr marT="45691" marB="45691"/>
                </a:tc>
              </a:tr>
            </a:tbl>
          </a:graphicData>
        </a:graphic>
      </p:graphicFrame>
    </p:spTree>
    <p:extLst>
      <p:ext uri="{BB962C8B-B14F-4D97-AF65-F5344CB8AC3E}">
        <p14:creationId xmlns:p14="http://schemas.microsoft.com/office/powerpoint/2010/main" val="13067815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74169"/>
            <a:ext cx="5416868" cy="46166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sz="2400" b="1" kern="1200" dirty="0" smtClean="0">
                <a:solidFill>
                  <a:srgbClr val="0070C0"/>
                </a:solidFill>
                <a:latin typeface="微软雅黑" pitchFamily="34" charset="-122"/>
                <a:ea typeface="微软雅黑" pitchFamily="34" charset="-122"/>
                <a:cs typeface="+mn-cs"/>
              </a:rPr>
              <a:t>云计算国防应用：军民融合云计算平台</a:t>
            </a:r>
            <a:endParaRPr lang="zh-CN" altLang="en-US" sz="2400" b="1" kern="1200" dirty="0">
              <a:solidFill>
                <a:srgbClr val="0070C0"/>
              </a:solidFill>
              <a:latin typeface="微软雅黑" pitchFamily="34" charset="-122"/>
              <a:ea typeface="微软雅黑" pitchFamily="34" charset="-122"/>
              <a:cs typeface="+mn-cs"/>
            </a:endParaRPr>
          </a:p>
        </p:txBody>
      </p:sp>
      <p:sp>
        <p:nvSpPr>
          <p:cNvPr id="4" name="矩形 3"/>
          <p:cNvSpPr/>
          <p:nvPr/>
        </p:nvSpPr>
        <p:spPr bwMode="auto">
          <a:xfrm>
            <a:off x="1079500" y="2124075"/>
            <a:ext cx="6707188" cy="414338"/>
          </a:xfrm>
          <a:prstGeom prst="rect">
            <a:avLst/>
          </a:prstGeom>
          <a:solidFill>
            <a:schemeClr val="accent5">
              <a:lumMod val="50000"/>
            </a:schemeClr>
          </a:solidFill>
          <a:ln>
            <a:noFill/>
          </a:ln>
          <a:effectLst/>
          <a:extLst/>
        </p:spPr>
        <p:txBody>
          <a:bodyPr/>
          <a:lstStyle/>
          <a:p>
            <a:pPr algn="ctr">
              <a:defRPr/>
            </a:pPr>
            <a:r>
              <a:rPr lang="zh-CN" altLang="en-US" sz="2000" dirty="0">
                <a:solidFill>
                  <a:schemeClr val="bg1"/>
                </a:solidFill>
                <a:latin typeface="黑体" pitchFamily="49" charset="-122"/>
                <a:ea typeface="黑体" pitchFamily="49" charset="-122"/>
              </a:rPr>
              <a:t> 军民融合云计算平台</a:t>
            </a:r>
          </a:p>
        </p:txBody>
      </p:sp>
      <p:pic>
        <p:nvPicPr>
          <p:cNvPr id="87042" name="Picture 2"/>
          <p:cNvPicPr>
            <a:picLocks noChangeAspect="1" noChangeArrowheads="1"/>
          </p:cNvPicPr>
          <p:nvPr/>
        </p:nvPicPr>
        <p:blipFill>
          <a:blip r:embed="rId3"/>
          <a:srcRect/>
          <a:stretch>
            <a:fillRect/>
          </a:stretch>
        </p:blipFill>
        <p:spPr bwMode="auto">
          <a:xfrm>
            <a:off x="2171700" y="4652963"/>
            <a:ext cx="2174875" cy="1101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3" name="Picture 3"/>
          <p:cNvPicPr>
            <a:picLocks noChangeAspect="1" noChangeArrowheads="1"/>
          </p:cNvPicPr>
          <p:nvPr/>
        </p:nvPicPr>
        <p:blipFill>
          <a:blip r:embed="rId4"/>
          <a:srcRect/>
          <a:stretch>
            <a:fillRect/>
          </a:stretch>
        </p:blipFill>
        <p:spPr bwMode="auto">
          <a:xfrm>
            <a:off x="4338638" y="4632325"/>
            <a:ext cx="1722437" cy="11430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4" name="Picture 4"/>
          <p:cNvPicPr>
            <a:picLocks noChangeAspect="1" noChangeArrowheads="1"/>
          </p:cNvPicPr>
          <p:nvPr/>
        </p:nvPicPr>
        <p:blipFill>
          <a:blip r:embed="rId5"/>
          <a:srcRect/>
          <a:stretch>
            <a:fillRect/>
          </a:stretch>
        </p:blipFill>
        <p:spPr bwMode="auto">
          <a:xfrm>
            <a:off x="5940425" y="4641850"/>
            <a:ext cx="1824038" cy="11461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bwMode="auto">
          <a:xfrm>
            <a:off x="2168525" y="2657475"/>
            <a:ext cx="2797175" cy="414338"/>
          </a:xfrm>
          <a:prstGeom prst="rect">
            <a:avLst/>
          </a:prstGeom>
          <a:solidFill>
            <a:schemeClr val="accent5">
              <a:lumMod val="50000"/>
            </a:schemeClr>
          </a:solidFill>
          <a:ln>
            <a:noFill/>
          </a:ln>
          <a:effectLst/>
          <a:extLst/>
        </p:spPr>
        <p:txBody>
          <a:bodyPr/>
          <a:lstStyle/>
          <a:p>
            <a:pPr algn="ctr">
              <a:defRPr/>
            </a:pPr>
            <a:r>
              <a:rPr lang="zh-CN" altLang="en-US" sz="2000" dirty="0">
                <a:solidFill>
                  <a:schemeClr val="bg1"/>
                </a:solidFill>
                <a:latin typeface="黑体" pitchFamily="49" charset="-122"/>
                <a:ea typeface="黑体" pitchFamily="49" charset="-122"/>
              </a:rPr>
              <a:t>资源聚合技术</a:t>
            </a:r>
          </a:p>
        </p:txBody>
      </p:sp>
      <p:sp>
        <p:nvSpPr>
          <p:cNvPr id="9" name="矩形 8"/>
          <p:cNvSpPr/>
          <p:nvPr/>
        </p:nvSpPr>
        <p:spPr bwMode="auto">
          <a:xfrm>
            <a:off x="5076825" y="2657475"/>
            <a:ext cx="2686050" cy="414338"/>
          </a:xfrm>
          <a:prstGeom prst="rect">
            <a:avLst/>
          </a:prstGeom>
          <a:solidFill>
            <a:schemeClr val="accent6">
              <a:lumMod val="50000"/>
            </a:schemeClr>
          </a:solidFill>
          <a:ln>
            <a:noFill/>
          </a:ln>
          <a:effectLst/>
          <a:extLst/>
        </p:spPr>
        <p:txBody>
          <a:bodyPr/>
          <a:lstStyle/>
          <a:p>
            <a:pPr algn="ctr">
              <a:defRPr/>
            </a:pPr>
            <a:r>
              <a:rPr lang="zh-CN" altLang="en-US" sz="2000" dirty="0">
                <a:solidFill>
                  <a:schemeClr val="bg1"/>
                </a:solidFill>
                <a:latin typeface="黑体" pitchFamily="49" charset="-122"/>
                <a:ea typeface="黑体" pitchFamily="49" charset="-122"/>
              </a:rPr>
              <a:t>资源协同技术</a:t>
            </a:r>
          </a:p>
        </p:txBody>
      </p:sp>
      <p:sp>
        <p:nvSpPr>
          <p:cNvPr id="13321" name="矩形 9"/>
          <p:cNvSpPr>
            <a:spLocks noChangeArrowheads="1"/>
          </p:cNvSpPr>
          <p:nvPr/>
        </p:nvSpPr>
        <p:spPr bwMode="auto">
          <a:xfrm>
            <a:off x="2171700" y="4005263"/>
            <a:ext cx="5592763" cy="49688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chemeClr val="bg1"/>
                </a:solidFill>
                <a:latin typeface="黑体" panose="02010609060101010101" pitchFamily="49" charset="-122"/>
                <a:ea typeface="黑体" panose="02010609060101010101" pitchFamily="49" charset="-122"/>
              </a:rPr>
              <a:t> </a:t>
            </a:r>
            <a:r>
              <a:rPr lang="zh-CN" altLang="en-US" sz="2000">
                <a:solidFill>
                  <a:schemeClr val="bg1"/>
                </a:solidFill>
                <a:latin typeface="黑体" panose="02010609060101010101" pitchFamily="49" charset="-122"/>
                <a:ea typeface="黑体" panose="02010609060101010101" pitchFamily="49" charset="-122"/>
              </a:rPr>
              <a:t>军民信息化基础设施的安全对接机制</a:t>
            </a:r>
          </a:p>
        </p:txBody>
      </p:sp>
      <p:sp>
        <p:nvSpPr>
          <p:cNvPr id="11" name="矩形 10"/>
          <p:cNvSpPr/>
          <p:nvPr/>
        </p:nvSpPr>
        <p:spPr bwMode="auto">
          <a:xfrm>
            <a:off x="2168525" y="3284538"/>
            <a:ext cx="5613400" cy="498475"/>
          </a:xfrm>
          <a:prstGeom prst="rect">
            <a:avLst/>
          </a:prstGeom>
          <a:solidFill>
            <a:schemeClr val="bg2">
              <a:lumMod val="25000"/>
            </a:schemeClr>
          </a:solidFill>
          <a:ln>
            <a:noFill/>
          </a:ln>
          <a:effectLst/>
          <a:extLst/>
        </p:spPr>
        <p:txBody>
          <a:bodyPr/>
          <a:lstStyle/>
          <a:p>
            <a:pPr algn="ctr">
              <a:defRPr/>
            </a:pPr>
            <a:r>
              <a:rPr lang="en-US" altLang="zh-CN" sz="2000" dirty="0">
                <a:solidFill>
                  <a:schemeClr val="bg1"/>
                </a:solidFill>
                <a:latin typeface="黑体" pitchFamily="49" charset="-122"/>
                <a:ea typeface="黑体" pitchFamily="49" charset="-122"/>
              </a:rPr>
              <a:t> </a:t>
            </a:r>
            <a:r>
              <a:rPr lang="zh-CN" altLang="en-US" sz="2000" dirty="0">
                <a:solidFill>
                  <a:schemeClr val="bg1"/>
                </a:solidFill>
                <a:latin typeface="黑体" pitchFamily="49" charset="-122"/>
                <a:ea typeface="黑体" pitchFamily="49" charset="-122"/>
              </a:rPr>
              <a:t>军民信息化基础设施的安全隔离方法</a:t>
            </a:r>
          </a:p>
        </p:txBody>
      </p:sp>
      <p:sp>
        <p:nvSpPr>
          <p:cNvPr id="13323" name="矩形 11"/>
          <p:cNvSpPr>
            <a:spLocks noChangeArrowheads="1"/>
          </p:cNvSpPr>
          <p:nvPr/>
        </p:nvSpPr>
        <p:spPr bwMode="auto">
          <a:xfrm>
            <a:off x="1079500" y="2657475"/>
            <a:ext cx="858838" cy="311785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000">
                <a:solidFill>
                  <a:schemeClr val="bg1"/>
                </a:solidFill>
                <a:latin typeface="黑体" panose="02010609060101010101" pitchFamily="49" charset="-122"/>
                <a:ea typeface="黑体" panose="02010609060101010101" pitchFamily="49" charset="-122"/>
              </a:rPr>
              <a:t>安全环境下信息化基础设施的动员和征用体系</a:t>
            </a:r>
            <a:endParaRPr lang="zh-CN" altLang="en-US" sz="2000">
              <a:solidFill>
                <a:schemeClr val="bg1"/>
              </a:solidFill>
              <a:latin typeface="黑体" panose="02010609060101010101" pitchFamily="49" charset="-122"/>
              <a:ea typeface="黑体" panose="02010609060101010101" pitchFamily="49" charset="-122"/>
            </a:endParaRPr>
          </a:p>
        </p:txBody>
      </p:sp>
      <p:pic>
        <p:nvPicPr>
          <p:cNvPr id="87045" name="Picture 5"/>
          <p:cNvPicPr>
            <a:picLocks noChangeAspect="1" noChangeArrowheads="1"/>
          </p:cNvPicPr>
          <p:nvPr/>
        </p:nvPicPr>
        <p:blipFill>
          <a:blip r:embed="rId6"/>
          <a:srcRect/>
          <a:stretch>
            <a:fillRect/>
          </a:stretch>
        </p:blipFill>
        <p:spPr bwMode="auto">
          <a:xfrm>
            <a:off x="1079500" y="1217613"/>
            <a:ext cx="1354138" cy="8302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6" name="Picture 6"/>
          <p:cNvPicPr>
            <a:picLocks noChangeAspect="1" noChangeArrowheads="1"/>
          </p:cNvPicPr>
          <p:nvPr/>
        </p:nvPicPr>
        <p:blipFill>
          <a:blip r:embed="rId7"/>
          <a:srcRect/>
          <a:stretch>
            <a:fillRect/>
          </a:stretch>
        </p:blipFill>
        <p:spPr bwMode="auto">
          <a:xfrm>
            <a:off x="2586038" y="1217613"/>
            <a:ext cx="1346200" cy="8302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7" name="Picture 7"/>
          <p:cNvPicPr>
            <a:picLocks noChangeAspect="1" noChangeArrowheads="1"/>
          </p:cNvPicPr>
          <p:nvPr/>
        </p:nvPicPr>
        <p:blipFill>
          <a:blip r:embed="rId8"/>
          <a:srcRect/>
          <a:stretch>
            <a:fillRect/>
          </a:stretch>
        </p:blipFill>
        <p:spPr bwMode="auto">
          <a:xfrm>
            <a:off x="4195763" y="1193800"/>
            <a:ext cx="1760537" cy="8778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8" name="Picture 8"/>
          <p:cNvPicPr>
            <a:picLocks noChangeAspect="1" noChangeArrowheads="1"/>
          </p:cNvPicPr>
          <p:nvPr/>
        </p:nvPicPr>
        <p:blipFill>
          <a:blip r:embed="rId9"/>
          <a:srcRect/>
          <a:stretch>
            <a:fillRect/>
          </a:stretch>
        </p:blipFill>
        <p:spPr bwMode="auto">
          <a:xfrm>
            <a:off x="6184900" y="1173163"/>
            <a:ext cx="1592263" cy="9191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28" name="TextBox 4"/>
          <p:cNvSpPr txBox="1">
            <a:spLocks noChangeArrowheads="1"/>
          </p:cNvSpPr>
          <p:nvPr/>
        </p:nvSpPr>
        <p:spPr bwMode="auto">
          <a:xfrm>
            <a:off x="2051050" y="5911850"/>
            <a:ext cx="364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黑体" panose="02010609060101010101" pitchFamily="49" charset="-122"/>
                <a:ea typeface="黑体" panose="02010609060101010101" pitchFamily="49" charset="-122"/>
              </a:rPr>
              <a:t>军用数据中心    信息化基础设施</a:t>
            </a:r>
          </a:p>
        </p:txBody>
      </p:sp>
      <p:sp>
        <p:nvSpPr>
          <p:cNvPr id="13329" name="TextBox 17"/>
          <p:cNvSpPr txBox="1">
            <a:spLocks noChangeArrowheads="1"/>
          </p:cNvSpPr>
          <p:nvPr/>
        </p:nvSpPr>
        <p:spPr bwMode="auto">
          <a:xfrm>
            <a:off x="6207125" y="5889625"/>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黑体" panose="02010609060101010101" pitchFamily="49" charset="-122"/>
                <a:ea typeface="黑体" panose="02010609060101010101" pitchFamily="49" charset="-122"/>
              </a:rPr>
              <a:t>民用数据中心</a:t>
            </a:r>
          </a:p>
        </p:txBody>
      </p:sp>
    </p:spTree>
    <p:extLst>
      <p:ext uri="{BB962C8B-B14F-4D97-AF65-F5344CB8AC3E}">
        <p14:creationId xmlns:p14="http://schemas.microsoft.com/office/powerpoint/2010/main" val="42900728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矩形 1"/>
          <p:cNvSpPr>
            <a:spLocks noChangeArrowheads="1"/>
          </p:cNvSpPr>
          <p:nvPr/>
        </p:nvSpPr>
        <p:spPr bwMode="auto">
          <a:xfrm>
            <a:off x="92075" y="6013152"/>
            <a:ext cx="8915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1200"/>
              </a:spcBef>
              <a:spcAft>
                <a:spcPts val="1200"/>
              </a:spcAft>
              <a:buFontTx/>
              <a:buNone/>
            </a:pPr>
            <a:r>
              <a:rPr lang="zh-CN" altLang="en-US" sz="1800" b="1">
                <a:latin typeface="微软雅黑" panose="020B0503020204020204" pitchFamily="34" charset="-122"/>
                <a:ea typeface="微软雅黑" panose="020B0503020204020204" pitchFamily="34" charset="-122"/>
              </a:rPr>
              <a:t>   </a:t>
            </a:r>
            <a:r>
              <a:rPr lang="zh-CN" altLang="en-US" sz="1400" b="1">
                <a:latin typeface="微软雅黑" panose="020B0503020204020204" pitchFamily="34" charset="-122"/>
                <a:ea typeface="微软雅黑" panose="020B0503020204020204" pitchFamily="34" charset="-122"/>
              </a:rPr>
              <a:t>智慧城市规划</a:t>
            </a:r>
            <a:r>
              <a:rPr lang="zh-CN" altLang="en-US" sz="1400" b="1">
                <a:solidFill>
                  <a:srgbClr val="FF0000"/>
                </a:solidFill>
                <a:latin typeface="微软雅黑" panose="020B0503020204020204" pitchFamily="34" charset="-122"/>
                <a:ea typeface="微软雅黑" panose="020B0503020204020204" pitchFamily="34" charset="-122"/>
              </a:rPr>
              <a:t>“一张网”、“一张图”、“一片云”、“一套库”、“一张表”</a:t>
            </a:r>
            <a:r>
              <a:rPr lang="en-US" altLang="zh-CN" sz="1400" b="1">
                <a:solidFill>
                  <a:srgbClr val="FF0000"/>
                </a:solidFill>
                <a:latin typeface="微软雅黑" panose="020B0503020204020204" pitchFamily="34" charset="-122"/>
                <a:ea typeface="微软雅黑" panose="020B0503020204020204" pitchFamily="34" charset="-122"/>
              </a:rPr>
              <a:t>5</a:t>
            </a:r>
            <a:r>
              <a:rPr lang="zh-CN" altLang="en-US" sz="1400" b="1">
                <a:latin typeface="微软雅黑" panose="020B0503020204020204" pitchFamily="34" charset="-122"/>
                <a:ea typeface="微软雅黑" panose="020B0503020204020204" pitchFamily="34" charset="-122"/>
              </a:rPr>
              <a:t>个统一的信息化建设，提升城市基础设施的集约化、系统化和承载能力；以互联互通和共享协同为主线，建设智慧城市。</a:t>
            </a:r>
          </a:p>
        </p:txBody>
      </p:sp>
      <p:grpSp>
        <p:nvGrpSpPr>
          <p:cNvPr id="69635" name="组合 148"/>
          <p:cNvGrpSpPr>
            <a:grpSpLocks/>
          </p:cNvGrpSpPr>
          <p:nvPr/>
        </p:nvGrpSpPr>
        <p:grpSpPr bwMode="auto">
          <a:xfrm>
            <a:off x="-9525" y="1730077"/>
            <a:ext cx="9067800" cy="4419600"/>
            <a:chOff x="0" y="1295400"/>
            <a:chExt cx="9067800" cy="4419600"/>
          </a:xfrm>
        </p:grpSpPr>
        <p:pic>
          <p:nvPicPr>
            <p:cNvPr id="6963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338935"/>
              <a:ext cx="4191000" cy="1112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751" y="4338935"/>
              <a:ext cx="425884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矩形 1"/>
            <p:cNvSpPr>
              <a:spLocks noChangeArrowheads="1"/>
            </p:cNvSpPr>
            <p:nvPr/>
          </p:nvSpPr>
          <p:spPr bwMode="auto">
            <a:xfrm>
              <a:off x="1447800" y="5253335"/>
              <a:ext cx="152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ts val="1200"/>
                </a:spcBef>
                <a:spcAft>
                  <a:spcPts val="1200"/>
                </a:spcAft>
                <a:buFontTx/>
                <a:buNone/>
              </a:pPr>
              <a:r>
                <a:rPr lang="zh-CN" altLang="en-US" sz="1600" b="1" dirty="0" smtClean="0">
                  <a:latin typeface="微软雅黑" panose="020B0503020204020204" pitchFamily="34" charset="-122"/>
                  <a:ea typeface="微软雅黑" panose="020B0503020204020204" pitchFamily="34" charset="-122"/>
                </a:rPr>
                <a:t>云数据中心</a:t>
              </a:r>
              <a:endParaRPr lang="zh-CN" altLang="en-US" sz="1600" b="1" dirty="0">
                <a:latin typeface="微软雅黑" panose="020B0503020204020204" pitchFamily="34" charset="-122"/>
                <a:ea typeface="微软雅黑" panose="020B0503020204020204" pitchFamily="34" charset="-122"/>
              </a:endParaRPr>
            </a:p>
          </p:txBody>
        </p:sp>
        <p:sp>
          <p:nvSpPr>
            <p:cNvPr id="69642" name="矩形 1"/>
            <p:cNvSpPr>
              <a:spLocks noChangeArrowheads="1"/>
            </p:cNvSpPr>
            <p:nvPr/>
          </p:nvSpPr>
          <p:spPr bwMode="auto">
            <a:xfrm>
              <a:off x="5334000" y="5253335"/>
              <a:ext cx="2971800"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ts val="1200"/>
                </a:spcBef>
                <a:spcAft>
                  <a:spcPts val="1200"/>
                </a:spcAft>
                <a:buFontTx/>
                <a:buNone/>
              </a:pPr>
              <a:r>
                <a:rPr lang="zh-CN" altLang="en-US" sz="1600" b="1" dirty="0" smtClean="0">
                  <a:latin typeface="微软雅黑" panose="020B0503020204020204" pitchFamily="34" charset="-122"/>
                  <a:ea typeface="微软雅黑" panose="020B0503020204020204" pitchFamily="34" charset="-122"/>
                </a:rPr>
                <a:t>运营</a:t>
              </a:r>
              <a:r>
                <a:rPr lang="zh-CN" altLang="en-US" sz="1600" b="1" dirty="0">
                  <a:latin typeface="微软雅黑" panose="020B0503020204020204" pitchFamily="34" charset="-122"/>
                  <a:ea typeface="微软雅黑" panose="020B0503020204020204" pitchFamily="34" charset="-122"/>
                </a:rPr>
                <a:t>商数据中心</a:t>
              </a:r>
            </a:p>
          </p:txBody>
        </p:sp>
        <p:grpSp>
          <p:nvGrpSpPr>
            <p:cNvPr id="69643" name="Group 19"/>
            <p:cNvGrpSpPr>
              <a:grpSpLocks/>
            </p:cNvGrpSpPr>
            <p:nvPr/>
          </p:nvGrpSpPr>
          <p:grpSpPr bwMode="auto">
            <a:xfrm>
              <a:off x="152400" y="3742035"/>
              <a:ext cx="8915400" cy="512762"/>
              <a:chOff x="1200" y="2813"/>
              <a:chExt cx="3360" cy="323"/>
            </a:xfrm>
          </p:grpSpPr>
          <p:grpSp>
            <p:nvGrpSpPr>
              <p:cNvPr id="69706" name="Group 20"/>
              <p:cNvGrpSpPr>
                <a:grpSpLocks/>
              </p:cNvGrpSpPr>
              <p:nvPr/>
            </p:nvGrpSpPr>
            <p:grpSpPr bwMode="auto">
              <a:xfrm>
                <a:off x="1200" y="2813"/>
                <a:ext cx="3360" cy="323"/>
                <a:chOff x="1543" y="1728"/>
                <a:chExt cx="3493" cy="323"/>
              </a:xfrm>
            </p:grpSpPr>
            <p:sp>
              <p:nvSpPr>
                <p:cNvPr id="69708" name="AutoShape 21"/>
                <p:cNvSpPr>
                  <a:spLocks noChangeArrowheads="1"/>
                </p:cNvSpPr>
                <p:nvPr/>
              </p:nvSpPr>
              <p:spPr bwMode="gray">
                <a:xfrm>
                  <a:off x="1543" y="1728"/>
                  <a:ext cx="3493" cy="323"/>
                </a:xfrm>
                <a:prstGeom prst="roundRect">
                  <a:avLst>
                    <a:gd name="adj" fmla="val 16667"/>
                  </a:avLst>
                </a:prstGeom>
                <a:gradFill rotWithShape="1">
                  <a:gsLst>
                    <a:gs pos="0">
                      <a:srgbClr val="80D4F2"/>
                    </a:gs>
                    <a:gs pos="100000">
                      <a:srgbClr val="3CA1E6"/>
                    </a:gs>
                  </a:gsLst>
                  <a:lin ang="5400000" scaled="1"/>
                </a:gradFill>
                <a:ln>
                  <a:noFill/>
                </a:ln>
                <a:effectLst>
                  <a:outerShdw dist="35921" dir="2700000" algn="ctr" rotWithShape="0">
                    <a:srgbClr val="B2B2B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709" name="AutoShape 22"/>
                <p:cNvSpPr>
                  <a:spLocks noChangeArrowheads="1"/>
                </p:cNvSpPr>
                <p:nvPr/>
              </p:nvSpPr>
              <p:spPr bwMode="gray">
                <a:xfrm>
                  <a:off x="1573" y="1965"/>
                  <a:ext cx="3443" cy="83"/>
                </a:xfrm>
                <a:prstGeom prst="roundRect">
                  <a:avLst>
                    <a:gd name="adj" fmla="val 50000"/>
                  </a:avLst>
                </a:prstGeom>
                <a:gradFill rotWithShape="1">
                  <a:gsLst>
                    <a:gs pos="0">
                      <a:srgbClr val="80D4F2">
                        <a:alpha val="0"/>
                      </a:srgbClr>
                    </a:gs>
                    <a:gs pos="100000">
                      <a:srgbClr val="8FD9F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710" name="AutoShape 23"/>
                <p:cNvSpPr>
                  <a:spLocks noChangeArrowheads="1"/>
                </p:cNvSpPr>
                <p:nvPr/>
              </p:nvSpPr>
              <p:spPr bwMode="gray">
                <a:xfrm>
                  <a:off x="1573" y="1735"/>
                  <a:ext cx="3443" cy="83"/>
                </a:xfrm>
                <a:prstGeom prst="roundRect">
                  <a:avLst>
                    <a:gd name="adj" fmla="val 50000"/>
                  </a:avLst>
                </a:prstGeom>
                <a:gradFill rotWithShape="1">
                  <a:gsLst>
                    <a:gs pos="0">
                      <a:srgbClr val="D5F1FB"/>
                    </a:gs>
                    <a:gs pos="100000">
                      <a:srgbClr val="80D4F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69707" name="Text Box 24"/>
              <p:cNvSpPr txBox="1">
                <a:spLocks noChangeArrowheads="1"/>
              </p:cNvSpPr>
              <p:nvPr/>
            </p:nvSpPr>
            <p:spPr bwMode="gray">
              <a:xfrm>
                <a:off x="1776" y="2814"/>
                <a:ext cx="26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2400" b="1">
                    <a:solidFill>
                      <a:srgbClr val="000000"/>
                    </a:solidFill>
                    <a:latin typeface="Arial" panose="020B0604020202020204" pitchFamily="34" charset="0"/>
                  </a:rPr>
                  <a:t>全市网络基础设施</a:t>
                </a:r>
                <a:r>
                  <a:rPr lang="zh-CN" altLang="en-US" sz="2400" b="1">
                    <a:solidFill>
                      <a:srgbClr val="FF0000"/>
                    </a:solidFill>
                    <a:latin typeface="Arial" panose="020B0604020202020204" pitchFamily="34" charset="0"/>
                  </a:rPr>
                  <a:t>（一张网）</a:t>
                </a:r>
                <a:endParaRPr lang="en-US" altLang="zh-CN" sz="2400" b="1">
                  <a:solidFill>
                    <a:srgbClr val="FF0000"/>
                  </a:solidFill>
                  <a:latin typeface="Arial" panose="020B0604020202020204" pitchFamily="34" charset="0"/>
                </a:endParaRPr>
              </a:p>
            </p:txBody>
          </p:sp>
        </p:grpSp>
        <p:pic>
          <p:nvPicPr>
            <p:cNvPr id="69644" name="Picture 2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586335"/>
              <a:ext cx="8305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5" name="Text Box 24"/>
            <p:cNvSpPr txBox="1">
              <a:spLocks noChangeArrowheads="1"/>
            </p:cNvSpPr>
            <p:nvPr/>
          </p:nvSpPr>
          <p:spPr bwMode="gray">
            <a:xfrm>
              <a:off x="1828800" y="2891135"/>
              <a:ext cx="525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2400" b="1">
                  <a:solidFill>
                    <a:srgbClr val="000000"/>
                  </a:solidFill>
                  <a:latin typeface="Arial" panose="020B0604020202020204" pitchFamily="34" charset="0"/>
                </a:rPr>
                <a:t>中国自主架构云计算平台</a:t>
              </a:r>
              <a:r>
                <a:rPr lang="zh-CN" altLang="en-US" sz="2400" b="1">
                  <a:solidFill>
                    <a:srgbClr val="FF0000"/>
                  </a:solidFill>
                  <a:latin typeface="Arial" panose="020B0604020202020204" pitchFamily="34" charset="0"/>
                </a:rPr>
                <a:t>（一片云）</a:t>
              </a:r>
              <a:endParaRPr lang="en-US" altLang="zh-CN" sz="2400" b="1">
                <a:solidFill>
                  <a:srgbClr val="FF0000"/>
                </a:solidFill>
                <a:latin typeface="Arial" panose="020B0604020202020204" pitchFamily="34" charset="0"/>
              </a:endParaRPr>
            </a:p>
          </p:txBody>
        </p:sp>
        <p:grpSp>
          <p:nvGrpSpPr>
            <p:cNvPr id="69646" name="Group 6"/>
            <p:cNvGrpSpPr>
              <a:grpSpLocks/>
            </p:cNvGrpSpPr>
            <p:nvPr/>
          </p:nvGrpSpPr>
          <p:grpSpPr bwMode="auto">
            <a:xfrm>
              <a:off x="0" y="1868488"/>
              <a:ext cx="2743200" cy="646112"/>
              <a:chOff x="1113" y="2332"/>
              <a:chExt cx="3456" cy="407"/>
            </a:xfrm>
          </p:grpSpPr>
          <p:grpSp>
            <p:nvGrpSpPr>
              <p:cNvPr id="69701" name="Group 7"/>
              <p:cNvGrpSpPr>
                <a:grpSpLocks/>
              </p:cNvGrpSpPr>
              <p:nvPr/>
            </p:nvGrpSpPr>
            <p:grpSpPr bwMode="auto">
              <a:xfrm>
                <a:off x="1209" y="2355"/>
                <a:ext cx="3360" cy="323"/>
                <a:chOff x="1543" y="1728"/>
                <a:chExt cx="3493" cy="323"/>
              </a:xfrm>
            </p:grpSpPr>
            <p:sp>
              <p:nvSpPr>
                <p:cNvPr id="69703" name="AutoShape 8"/>
                <p:cNvSpPr>
                  <a:spLocks noChangeArrowheads="1"/>
                </p:cNvSpPr>
                <p:nvPr/>
              </p:nvSpPr>
              <p:spPr bwMode="gray">
                <a:xfrm>
                  <a:off x="1543" y="1728"/>
                  <a:ext cx="3493" cy="323"/>
                </a:xfrm>
                <a:prstGeom prst="roundRect">
                  <a:avLst>
                    <a:gd name="adj" fmla="val 16667"/>
                  </a:avLst>
                </a:prstGeom>
                <a:gradFill rotWithShape="1">
                  <a:gsLst>
                    <a:gs pos="0">
                      <a:srgbClr val="48BE67"/>
                    </a:gs>
                    <a:gs pos="100000">
                      <a:srgbClr val="BCE7C8"/>
                    </a:gs>
                  </a:gsLst>
                  <a:lin ang="5400000" scaled="1"/>
                </a:gradFill>
                <a:ln>
                  <a:noFill/>
                </a:ln>
                <a:effectLst>
                  <a:outerShdw dist="35921" dir="2700000" algn="ctr" rotWithShape="0">
                    <a:srgbClr val="B2B2B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704" name="AutoShape 9"/>
                <p:cNvSpPr>
                  <a:spLocks noChangeArrowheads="1"/>
                </p:cNvSpPr>
                <p:nvPr/>
              </p:nvSpPr>
              <p:spPr bwMode="gray">
                <a:xfrm>
                  <a:off x="1573" y="1965"/>
                  <a:ext cx="3443" cy="83"/>
                </a:xfrm>
                <a:prstGeom prst="roundRect">
                  <a:avLst>
                    <a:gd name="adj" fmla="val 50000"/>
                  </a:avLst>
                </a:prstGeom>
                <a:gradFill rotWithShape="1">
                  <a:gsLst>
                    <a:gs pos="0">
                      <a:srgbClr val="82F094">
                        <a:alpha val="0"/>
                      </a:srgbClr>
                    </a:gs>
                    <a:gs pos="100000">
                      <a:srgbClr val="91F2A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705" name="AutoShape 10"/>
                <p:cNvSpPr>
                  <a:spLocks noChangeArrowheads="1"/>
                </p:cNvSpPr>
                <p:nvPr/>
              </p:nvSpPr>
              <p:spPr bwMode="gray">
                <a:xfrm>
                  <a:off x="1573" y="1735"/>
                  <a:ext cx="3443" cy="83"/>
                </a:xfrm>
                <a:prstGeom prst="roundRect">
                  <a:avLst>
                    <a:gd name="adj" fmla="val 50000"/>
                  </a:avLst>
                </a:prstGeom>
                <a:gradFill rotWithShape="1">
                  <a:gsLst>
                    <a:gs pos="0">
                      <a:srgbClr val="D5F1FB"/>
                    </a:gs>
                    <a:gs pos="100000">
                      <a:srgbClr val="80D4F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69702" name="Text Box 11"/>
              <p:cNvSpPr txBox="1">
                <a:spLocks noChangeArrowheads="1"/>
              </p:cNvSpPr>
              <p:nvPr/>
            </p:nvSpPr>
            <p:spPr bwMode="gray">
              <a:xfrm>
                <a:off x="1113" y="2332"/>
                <a:ext cx="33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solidFill>
                      <a:srgbClr val="000000"/>
                    </a:solidFill>
                    <a:latin typeface="Arial" panose="020B0604020202020204" pitchFamily="34" charset="0"/>
                  </a:rPr>
                  <a:t>全市统一地理信息系统</a:t>
                </a:r>
                <a:r>
                  <a:rPr lang="zh-CN" altLang="en-US" sz="1800" b="1">
                    <a:solidFill>
                      <a:srgbClr val="FF0000"/>
                    </a:solidFill>
                    <a:latin typeface="Arial" panose="020B0604020202020204" pitchFamily="34" charset="0"/>
                  </a:rPr>
                  <a:t>（一张图）</a:t>
                </a:r>
                <a:endParaRPr lang="en-US" altLang="zh-CN" sz="1800" b="1">
                  <a:solidFill>
                    <a:srgbClr val="FF0000"/>
                  </a:solidFill>
                  <a:latin typeface="Arial" panose="020B0604020202020204" pitchFamily="34" charset="0"/>
                </a:endParaRPr>
              </a:p>
            </p:txBody>
          </p:sp>
        </p:grpSp>
        <p:grpSp>
          <p:nvGrpSpPr>
            <p:cNvPr id="69647" name="Group 6"/>
            <p:cNvGrpSpPr>
              <a:grpSpLocks/>
            </p:cNvGrpSpPr>
            <p:nvPr/>
          </p:nvGrpSpPr>
          <p:grpSpPr bwMode="auto">
            <a:xfrm>
              <a:off x="2819400" y="1868494"/>
              <a:ext cx="3352800" cy="646113"/>
              <a:chOff x="1113" y="2332"/>
              <a:chExt cx="3456" cy="407"/>
            </a:xfrm>
          </p:grpSpPr>
          <p:grpSp>
            <p:nvGrpSpPr>
              <p:cNvPr id="69696" name="Group 7"/>
              <p:cNvGrpSpPr>
                <a:grpSpLocks/>
              </p:cNvGrpSpPr>
              <p:nvPr/>
            </p:nvGrpSpPr>
            <p:grpSpPr bwMode="auto">
              <a:xfrm>
                <a:off x="1209" y="2355"/>
                <a:ext cx="3360" cy="323"/>
                <a:chOff x="1543" y="1728"/>
                <a:chExt cx="3493" cy="323"/>
              </a:xfrm>
            </p:grpSpPr>
            <p:sp>
              <p:nvSpPr>
                <p:cNvPr id="69698" name="AutoShape 8"/>
                <p:cNvSpPr>
                  <a:spLocks noChangeArrowheads="1"/>
                </p:cNvSpPr>
                <p:nvPr/>
              </p:nvSpPr>
              <p:spPr bwMode="gray">
                <a:xfrm>
                  <a:off x="1543" y="1728"/>
                  <a:ext cx="3493" cy="323"/>
                </a:xfrm>
                <a:prstGeom prst="roundRect">
                  <a:avLst>
                    <a:gd name="adj" fmla="val 16667"/>
                  </a:avLst>
                </a:prstGeom>
                <a:gradFill rotWithShape="1">
                  <a:gsLst>
                    <a:gs pos="0">
                      <a:srgbClr val="48BE67"/>
                    </a:gs>
                    <a:gs pos="100000">
                      <a:srgbClr val="BCE7C8"/>
                    </a:gs>
                  </a:gsLst>
                  <a:lin ang="5400000" scaled="1"/>
                </a:gradFill>
                <a:ln>
                  <a:noFill/>
                </a:ln>
                <a:effectLst>
                  <a:outerShdw dist="35921" dir="2700000" algn="ctr" rotWithShape="0">
                    <a:srgbClr val="B2B2B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99" name="AutoShape 9"/>
                <p:cNvSpPr>
                  <a:spLocks noChangeArrowheads="1"/>
                </p:cNvSpPr>
                <p:nvPr/>
              </p:nvSpPr>
              <p:spPr bwMode="gray">
                <a:xfrm>
                  <a:off x="1573" y="1965"/>
                  <a:ext cx="3443" cy="83"/>
                </a:xfrm>
                <a:prstGeom prst="roundRect">
                  <a:avLst>
                    <a:gd name="adj" fmla="val 50000"/>
                  </a:avLst>
                </a:prstGeom>
                <a:gradFill rotWithShape="1">
                  <a:gsLst>
                    <a:gs pos="0">
                      <a:srgbClr val="82F094">
                        <a:alpha val="0"/>
                      </a:srgbClr>
                    </a:gs>
                    <a:gs pos="100000">
                      <a:srgbClr val="91F2A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700" name="AutoShape 10"/>
                <p:cNvSpPr>
                  <a:spLocks noChangeArrowheads="1"/>
                </p:cNvSpPr>
                <p:nvPr/>
              </p:nvSpPr>
              <p:spPr bwMode="gray">
                <a:xfrm>
                  <a:off x="1573" y="1735"/>
                  <a:ext cx="3443" cy="83"/>
                </a:xfrm>
                <a:prstGeom prst="roundRect">
                  <a:avLst>
                    <a:gd name="adj" fmla="val 50000"/>
                  </a:avLst>
                </a:prstGeom>
                <a:gradFill rotWithShape="1">
                  <a:gsLst>
                    <a:gs pos="0">
                      <a:srgbClr val="D5F1FB"/>
                    </a:gs>
                    <a:gs pos="100000">
                      <a:srgbClr val="80D4F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69697" name="Text Box 11"/>
              <p:cNvSpPr txBox="1">
                <a:spLocks noChangeArrowheads="1"/>
              </p:cNvSpPr>
              <p:nvPr/>
            </p:nvSpPr>
            <p:spPr bwMode="gray">
              <a:xfrm>
                <a:off x="1113" y="2332"/>
                <a:ext cx="33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solidFill>
                      <a:srgbClr val="000000"/>
                    </a:solidFill>
                    <a:latin typeface="Arial" panose="020B0604020202020204" pitchFamily="34" charset="0"/>
                  </a:rPr>
                  <a:t>全市统一基础信息数据库</a:t>
                </a:r>
                <a:endParaRPr lang="en-US" altLang="zh-CN" sz="1800" b="1">
                  <a:solidFill>
                    <a:srgbClr val="000000"/>
                  </a:solidFill>
                  <a:latin typeface="Arial" panose="020B0604020202020204" pitchFamily="34" charset="0"/>
                </a:endParaRPr>
              </a:p>
              <a:p>
                <a:pPr algn="ctr">
                  <a:spcBef>
                    <a:spcPct val="0"/>
                  </a:spcBef>
                  <a:buFontTx/>
                  <a:buNone/>
                </a:pPr>
                <a:r>
                  <a:rPr lang="zh-CN" altLang="en-US" sz="1800" b="1">
                    <a:solidFill>
                      <a:srgbClr val="FF0000"/>
                    </a:solidFill>
                    <a:latin typeface="Arial" panose="020B0604020202020204" pitchFamily="34" charset="0"/>
                  </a:rPr>
                  <a:t>（一套库）</a:t>
                </a:r>
                <a:endParaRPr lang="en-US" altLang="zh-CN" sz="1800" b="1">
                  <a:solidFill>
                    <a:srgbClr val="FF0000"/>
                  </a:solidFill>
                  <a:latin typeface="Arial" panose="020B0604020202020204" pitchFamily="34" charset="0"/>
                </a:endParaRPr>
              </a:p>
            </p:txBody>
          </p:sp>
        </p:grpSp>
        <p:grpSp>
          <p:nvGrpSpPr>
            <p:cNvPr id="69648" name="Group 6"/>
            <p:cNvGrpSpPr>
              <a:grpSpLocks/>
            </p:cNvGrpSpPr>
            <p:nvPr/>
          </p:nvGrpSpPr>
          <p:grpSpPr bwMode="auto">
            <a:xfrm>
              <a:off x="6248400" y="1868487"/>
              <a:ext cx="2819400" cy="646113"/>
              <a:chOff x="1113" y="2332"/>
              <a:chExt cx="3456" cy="407"/>
            </a:xfrm>
          </p:grpSpPr>
          <p:grpSp>
            <p:nvGrpSpPr>
              <p:cNvPr id="69691" name="Group 7"/>
              <p:cNvGrpSpPr>
                <a:grpSpLocks/>
              </p:cNvGrpSpPr>
              <p:nvPr/>
            </p:nvGrpSpPr>
            <p:grpSpPr bwMode="auto">
              <a:xfrm>
                <a:off x="1209" y="2355"/>
                <a:ext cx="3360" cy="323"/>
                <a:chOff x="1543" y="1728"/>
                <a:chExt cx="3493" cy="323"/>
              </a:xfrm>
            </p:grpSpPr>
            <p:sp>
              <p:nvSpPr>
                <p:cNvPr id="69693" name="AutoShape 8"/>
                <p:cNvSpPr>
                  <a:spLocks noChangeArrowheads="1"/>
                </p:cNvSpPr>
                <p:nvPr/>
              </p:nvSpPr>
              <p:spPr bwMode="gray">
                <a:xfrm>
                  <a:off x="1543" y="1728"/>
                  <a:ext cx="3493" cy="323"/>
                </a:xfrm>
                <a:prstGeom prst="roundRect">
                  <a:avLst>
                    <a:gd name="adj" fmla="val 16667"/>
                  </a:avLst>
                </a:prstGeom>
                <a:gradFill rotWithShape="1">
                  <a:gsLst>
                    <a:gs pos="0">
                      <a:srgbClr val="48BE67"/>
                    </a:gs>
                    <a:gs pos="100000">
                      <a:srgbClr val="BCE7C8"/>
                    </a:gs>
                  </a:gsLst>
                  <a:lin ang="5400000" scaled="1"/>
                </a:gradFill>
                <a:ln>
                  <a:noFill/>
                </a:ln>
                <a:effectLst>
                  <a:outerShdw dist="35921" dir="2700000" algn="ctr" rotWithShape="0">
                    <a:srgbClr val="B2B2B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94" name="AutoShape 9"/>
                <p:cNvSpPr>
                  <a:spLocks noChangeArrowheads="1"/>
                </p:cNvSpPr>
                <p:nvPr/>
              </p:nvSpPr>
              <p:spPr bwMode="gray">
                <a:xfrm>
                  <a:off x="1573" y="1965"/>
                  <a:ext cx="3443" cy="83"/>
                </a:xfrm>
                <a:prstGeom prst="roundRect">
                  <a:avLst>
                    <a:gd name="adj" fmla="val 50000"/>
                  </a:avLst>
                </a:prstGeom>
                <a:gradFill rotWithShape="1">
                  <a:gsLst>
                    <a:gs pos="0">
                      <a:srgbClr val="82F094">
                        <a:alpha val="0"/>
                      </a:srgbClr>
                    </a:gs>
                    <a:gs pos="100000">
                      <a:srgbClr val="91F2A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95" name="AutoShape 10"/>
                <p:cNvSpPr>
                  <a:spLocks noChangeArrowheads="1"/>
                </p:cNvSpPr>
                <p:nvPr/>
              </p:nvSpPr>
              <p:spPr bwMode="gray">
                <a:xfrm>
                  <a:off x="1573" y="1735"/>
                  <a:ext cx="3443" cy="83"/>
                </a:xfrm>
                <a:prstGeom prst="roundRect">
                  <a:avLst>
                    <a:gd name="adj" fmla="val 50000"/>
                  </a:avLst>
                </a:prstGeom>
                <a:gradFill rotWithShape="1">
                  <a:gsLst>
                    <a:gs pos="0">
                      <a:srgbClr val="D5F1FB"/>
                    </a:gs>
                    <a:gs pos="100000">
                      <a:srgbClr val="80D4F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69692" name="Text Box 11"/>
              <p:cNvSpPr txBox="1">
                <a:spLocks noChangeArrowheads="1"/>
              </p:cNvSpPr>
              <p:nvPr/>
            </p:nvSpPr>
            <p:spPr bwMode="gray">
              <a:xfrm>
                <a:off x="1113" y="2332"/>
                <a:ext cx="33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solidFill>
                      <a:srgbClr val="000000"/>
                    </a:solidFill>
                    <a:latin typeface="Arial" panose="020B0604020202020204" pitchFamily="34" charset="0"/>
                  </a:rPr>
                  <a:t>全市统一联合审批</a:t>
                </a:r>
                <a:endParaRPr lang="en-US" altLang="zh-CN" sz="1800" b="1">
                  <a:solidFill>
                    <a:srgbClr val="000000"/>
                  </a:solidFill>
                  <a:latin typeface="Arial" panose="020B0604020202020204" pitchFamily="34" charset="0"/>
                </a:endParaRPr>
              </a:p>
              <a:p>
                <a:pPr algn="ctr">
                  <a:spcBef>
                    <a:spcPct val="0"/>
                  </a:spcBef>
                  <a:buFontTx/>
                  <a:buNone/>
                </a:pPr>
                <a:r>
                  <a:rPr lang="zh-CN" altLang="en-US" sz="1800" b="1">
                    <a:solidFill>
                      <a:srgbClr val="FF0000"/>
                    </a:solidFill>
                    <a:latin typeface="Arial" panose="020B0604020202020204" pitchFamily="34" charset="0"/>
                  </a:rPr>
                  <a:t>（一张表）</a:t>
                </a:r>
                <a:endParaRPr lang="en-US" altLang="zh-CN" sz="1800" b="1">
                  <a:solidFill>
                    <a:srgbClr val="FF0000"/>
                  </a:solidFill>
                  <a:latin typeface="Arial" panose="020B0604020202020204" pitchFamily="34" charset="0"/>
                </a:endParaRPr>
              </a:p>
            </p:txBody>
          </p:sp>
        </p:grpSp>
        <p:grpSp>
          <p:nvGrpSpPr>
            <p:cNvPr id="69649" name="Group 58"/>
            <p:cNvGrpSpPr>
              <a:grpSpLocks/>
            </p:cNvGrpSpPr>
            <p:nvPr/>
          </p:nvGrpSpPr>
          <p:grpSpPr bwMode="auto">
            <a:xfrm>
              <a:off x="76200" y="1316038"/>
              <a:ext cx="1237343" cy="512762"/>
              <a:chOff x="1209" y="2355"/>
              <a:chExt cx="3410" cy="323"/>
            </a:xfrm>
          </p:grpSpPr>
          <p:grpSp>
            <p:nvGrpSpPr>
              <p:cNvPr id="69686" name="Group 59"/>
              <p:cNvGrpSpPr>
                <a:grpSpLocks/>
              </p:cNvGrpSpPr>
              <p:nvPr/>
            </p:nvGrpSpPr>
            <p:grpSpPr bwMode="auto">
              <a:xfrm>
                <a:off x="1209" y="2355"/>
                <a:ext cx="3360" cy="323"/>
                <a:chOff x="1543" y="1728"/>
                <a:chExt cx="3493" cy="323"/>
              </a:xfrm>
            </p:grpSpPr>
            <p:sp>
              <p:nvSpPr>
                <p:cNvPr id="69688" name="AutoShape 60"/>
                <p:cNvSpPr>
                  <a:spLocks noChangeArrowheads="1"/>
                </p:cNvSpPr>
                <p:nvPr/>
              </p:nvSpPr>
              <p:spPr bwMode="gray">
                <a:xfrm>
                  <a:off x="1543" y="1728"/>
                  <a:ext cx="3493" cy="323"/>
                </a:xfrm>
                <a:prstGeom prst="roundRect">
                  <a:avLst>
                    <a:gd name="adj" fmla="val 16667"/>
                  </a:avLst>
                </a:prstGeom>
                <a:gradFill rotWithShape="1">
                  <a:gsLst>
                    <a:gs pos="0">
                      <a:srgbClr val="EAC924"/>
                    </a:gs>
                    <a:gs pos="100000">
                      <a:srgbClr val="F7EBAF"/>
                    </a:gs>
                  </a:gsLst>
                  <a:lin ang="5400000" scaled="1"/>
                </a:gradFill>
                <a:ln>
                  <a:noFill/>
                </a:ln>
                <a:effectLst>
                  <a:outerShdw dist="35921" dir="2700000" algn="ctr" rotWithShape="0">
                    <a:srgbClr val="B2B2B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89" name="AutoShape 61"/>
                <p:cNvSpPr>
                  <a:spLocks noChangeArrowheads="1"/>
                </p:cNvSpPr>
                <p:nvPr/>
              </p:nvSpPr>
              <p:spPr bwMode="gray">
                <a:xfrm>
                  <a:off x="1573" y="1965"/>
                  <a:ext cx="3443" cy="83"/>
                </a:xfrm>
                <a:prstGeom prst="roundRect">
                  <a:avLst>
                    <a:gd name="adj" fmla="val 50000"/>
                  </a:avLst>
                </a:prstGeom>
                <a:gradFill rotWithShape="1">
                  <a:gsLst>
                    <a:gs pos="0">
                      <a:srgbClr val="EAC924">
                        <a:alpha val="0"/>
                      </a:srgbClr>
                    </a:gs>
                    <a:gs pos="100000">
                      <a:srgbClr val="EDD03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90" name="AutoShape 62"/>
                <p:cNvSpPr>
                  <a:spLocks noChangeArrowheads="1"/>
                </p:cNvSpPr>
                <p:nvPr/>
              </p:nvSpPr>
              <p:spPr bwMode="gray">
                <a:xfrm>
                  <a:off x="1573" y="1735"/>
                  <a:ext cx="3443" cy="83"/>
                </a:xfrm>
                <a:prstGeom prst="roundRect">
                  <a:avLst>
                    <a:gd name="adj" fmla="val 50000"/>
                  </a:avLst>
                </a:prstGeom>
                <a:gradFill rotWithShape="1">
                  <a:gsLst>
                    <a:gs pos="0">
                      <a:srgbClr val="F8EDB6"/>
                    </a:gs>
                    <a:gs pos="100000">
                      <a:srgbClr val="EAC924">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69687" name="Text Box 63"/>
              <p:cNvSpPr txBox="1">
                <a:spLocks noChangeArrowheads="1"/>
              </p:cNvSpPr>
              <p:nvPr/>
            </p:nvSpPr>
            <p:spPr bwMode="gray">
              <a:xfrm>
                <a:off x="1209" y="2410"/>
                <a:ext cx="34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solidFill>
                      <a:srgbClr val="000000"/>
                    </a:solidFill>
                    <a:latin typeface="Arial" panose="020B0604020202020204" pitchFamily="34" charset="0"/>
                  </a:rPr>
                  <a:t>公共服务</a:t>
                </a:r>
                <a:endParaRPr lang="en-US" altLang="zh-CN" sz="1800" b="1">
                  <a:solidFill>
                    <a:srgbClr val="000000"/>
                  </a:solidFill>
                  <a:latin typeface="Arial" panose="020B0604020202020204" pitchFamily="34" charset="0"/>
                </a:endParaRPr>
              </a:p>
            </p:txBody>
          </p:sp>
        </p:grpSp>
        <p:grpSp>
          <p:nvGrpSpPr>
            <p:cNvPr id="69650" name="Group 58"/>
            <p:cNvGrpSpPr>
              <a:grpSpLocks/>
            </p:cNvGrpSpPr>
            <p:nvPr/>
          </p:nvGrpSpPr>
          <p:grpSpPr bwMode="auto">
            <a:xfrm>
              <a:off x="1353457" y="1295400"/>
              <a:ext cx="1219200" cy="512762"/>
              <a:chOff x="1209" y="2355"/>
              <a:chExt cx="3360" cy="323"/>
            </a:xfrm>
          </p:grpSpPr>
          <p:grpSp>
            <p:nvGrpSpPr>
              <p:cNvPr id="69681" name="Group 59"/>
              <p:cNvGrpSpPr>
                <a:grpSpLocks/>
              </p:cNvGrpSpPr>
              <p:nvPr/>
            </p:nvGrpSpPr>
            <p:grpSpPr bwMode="auto">
              <a:xfrm>
                <a:off x="1209" y="2355"/>
                <a:ext cx="3360" cy="323"/>
                <a:chOff x="1543" y="1728"/>
                <a:chExt cx="3493" cy="323"/>
              </a:xfrm>
            </p:grpSpPr>
            <p:sp>
              <p:nvSpPr>
                <p:cNvPr id="69683" name="AutoShape 60"/>
                <p:cNvSpPr>
                  <a:spLocks noChangeArrowheads="1"/>
                </p:cNvSpPr>
                <p:nvPr/>
              </p:nvSpPr>
              <p:spPr bwMode="gray">
                <a:xfrm>
                  <a:off x="1543" y="1728"/>
                  <a:ext cx="3493" cy="323"/>
                </a:xfrm>
                <a:prstGeom prst="roundRect">
                  <a:avLst>
                    <a:gd name="adj" fmla="val 16667"/>
                  </a:avLst>
                </a:prstGeom>
                <a:gradFill rotWithShape="1">
                  <a:gsLst>
                    <a:gs pos="0">
                      <a:srgbClr val="EAC924"/>
                    </a:gs>
                    <a:gs pos="100000">
                      <a:srgbClr val="F7EBAF"/>
                    </a:gs>
                  </a:gsLst>
                  <a:lin ang="5400000" scaled="1"/>
                </a:gradFill>
                <a:ln>
                  <a:noFill/>
                </a:ln>
                <a:effectLst>
                  <a:outerShdw dist="35921" dir="2700000" algn="ctr" rotWithShape="0">
                    <a:srgbClr val="B2B2B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84" name="AutoShape 61"/>
                <p:cNvSpPr>
                  <a:spLocks noChangeArrowheads="1"/>
                </p:cNvSpPr>
                <p:nvPr/>
              </p:nvSpPr>
              <p:spPr bwMode="gray">
                <a:xfrm>
                  <a:off x="1573" y="1965"/>
                  <a:ext cx="3443" cy="83"/>
                </a:xfrm>
                <a:prstGeom prst="roundRect">
                  <a:avLst>
                    <a:gd name="adj" fmla="val 50000"/>
                  </a:avLst>
                </a:prstGeom>
                <a:gradFill rotWithShape="1">
                  <a:gsLst>
                    <a:gs pos="0">
                      <a:srgbClr val="EAC924">
                        <a:alpha val="0"/>
                      </a:srgbClr>
                    </a:gs>
                    <a:gs pos="100000">
                      <a:srgbClr val="EDD03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85" name="AutoShape 62"/>
                <p:cNvSpPr>
                  <a:spLocks noChangeArrowheads="1"/>
                </p:cNvSpPr>
                <p:nvPr/>
              </p:nvSpPr>
              <p:spPr bwMode="gray">
                <a:xfrm>
                  <a:off x="1573" y="1735"/>
                  <a:ext cx="3443" cy="83"/>
                </a:xfrm>
                <a:prstGeom prst="roundRect">
                  <a:avLst>
                    <a:gd name="adj" fmla="val 50000"/>
                  </a:avLst>
                </a:prstGeom>
                <a:gradFill rotWithShape="1">
                  <a:gsLst>
                    <a:gs pos="0">
                      <a:srgbClr val="F8EDB6"/>
                    </a:gs>
                    <a:gs pos="100000">
                      <a:srgbClr val="EAC924">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69682" name="Text Box 63"/>
              <p:cNvSpPr txBox="1">
                <a:spLocks noChangeArrowheads="1"/>
              </p:cNvSpPr>
              <p:nvPr/>
            </p:nvSpPr>
            <p:spPr bwMode="gray">
              <a:xfrm>
                <a:off x="1369" y="2410"/>
                <a:ext cx="3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solidFill>
                      <a:srgbClr val="000000"/>
                    </a:solidFill>
                    <a:latin typeface="Arial" panose="020B0604020202020204" pitchFamily="34" charset="0"/>
                  </a:rPr>
                  <a:t>社会管理</a:t>
                </a:r>
                <a:endParaRPr lang="en-US" altLang="zh-CN" sz="1800" b="1">
                  <a:solidFill>
                    <a:srgbClr val="000000"/>
                  </a:solidFill>
                  <a:latin typeface="Arial" panose="020B0604020202020204" pitchFamily="34" charset="0"/>
                </a:endParaRPr>
              </a:p>
            </p:txBody>
          </p:sp>
        </p:grpSp>
        <p:grpSp>
          <p:nvGrpSpPr>
            <p:cNvPr id="69651" name="Group 58"/>
            <p:cNvGrpSpPr>
              <a:grpSpLocks/>
            </p:cNvGrpSpPr>
            <p:nvPr/>
          </p:nvGrpSpPr>
          <p:grpSpPr bwMode="auto">
            <a:xfrm>
              <a:off x="2648857" y="1316038"/>
              <a:ext cx="1219200" cy="512762"/>
              <a:chOff x="1209" y="2355"/>
              <a:chExt cx="3360" cy="323"/>
            </a:xfrm>
          </p:grpSpPr>
          <p:grpSp>
            <p:nvGrpSpPr>
              <p:cNvPr id="69676" name="Group 59"/>
              <p:cNvGrpSpPr>
                <a:grpSpLocks/>
              </p:cNvGrpSpPr>
              <p:nvPr/>
            </p:nvGrpSpPr>
            <p:grpSpPr bwMode="auto">
              <a:xfrm>
                <a:off x="1209" y="2355"/>
                <a:ext cx="3360" cy="323"/>
                <a:chOff x="1543" y="1728"/>
                <a:chExt cx="3493" cy="323"/>
              </a:xfrm>
            </p:grpSpPr>
            <p:sp>
              <p:nvSpPr>
                <p:cNvPr id="69678" name="AutoShape 60"/>
                <p:cNvSpPr>
                  <a:spLocks noChangeArrowheads="1"/>
                </p:cNvSpPr>
                <p:nvPr/>
              </p:nvSpPr>
              <p:spPr bwMode="gray">
                <a:xfrm>
                  <a:off x="1543" y="1728"/>
                  <a:ext cx="3493" cy="323"/>
                </a:xfrm>
                <a:prstGeom prst="roundRect">
                  <a:avLst>
                    <a:gd name="adj" fmla="val 16667"/>
                  </a:avLst>
                </a:prstGeom>
                <a:gradFill rotWithShape="1">
                  <a:gsLst>
                    <a:gs pos="0">
                      <a:srgbClr val="EAC924"/>
                    </a:gs>
                    <a:gs pos="100000">
                      <a:srgbClr val="F7EBAF"/>
                    </a:gs>
                  </a:gsLst>
                  <a:lin ang="5400000" scaled="1"/>
                </a:gradFill>
                <a:ln>
                  <a:noFill/>
                </a:ln>
                <a:effectLst>
                  <a:outerShdw dist="35921" dir="2700000" algn="ctr" rotWithShape="0">
                    <a:srgbClr val="B2B2B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79" name="AutoShape 61"/>
                <p:cNvSpPr>
                  <a:spLocks noChangeArrowheads="1"/>
                </p:cNvSpPr>
                <p:nvPr/>
              </p:nvSpPr>
              <p:spPr bwMode="gray">
                <a:xfrm>
                  <a:off x="1573" y="1965"/>
                  <a:ext cx="3443" cy="83"/>
                </a:xfrm>
                <a:prstGeom prst="roundRect">
                  <a:avLst>
                    <a:gd name="adj" fmla="val 50000"/>
                  </a:avLst>
                </a:prstGeom>
                <a:gradFill rotWithShape="1">
                  <a:gsLst>
                    <a:gs pos="0">
                      <a:srgbClr val="EAC924">
                        <a:alpha val="0"/>
                      </a:srgbClr>
                    </a:gs>
                    <a:gs pos="100000">
                      <a:srgbClr val="EDD03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80" name="AutoShape 62"/>
                <p:cNvSpPr>
                  <a:spLocks noChangeArrowheads="1"/>
                </p:cNvSpPr>
                <p:nvPr/>
              </p:nvSpPr>
              <p:spPr bwMode="gray">
                <a:xfrm>
                  <a:off x="1573" y="1735"/>
                  <a:ext cx="3443" cy="83"/>
                </a:xfrm>
                <a:prstGeom prst="roundRect">
                  <a:avLst>
                    <a:gd name="adj" fmla="val 50000"/>
                  </a:avLst>
                </a:prstGeom>
                <a:gradFill rotWithShape="1">
                  <a:gsLst>
                    <a:gs pos="0">
                      <a:srgbClr val="F8EDB6"/>
                    </a:gs>
                    <a:gs pos="100000">
                      <a:srgbClr val="EAC924">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69677" name="Text Box 63"/>
              <p:cNvSpPr txBox="1">
                <a:spLocks noChangeArrowheads="1"/>
              </p:cNvSpPr>
              <p:nvPr/>
            </p:nvSpPr>
            <p:spPr bwMode="gray">
              <a:xfrm>
                <a:off x="1369" y="2410"/>
                <a:ext cx="3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solidFill>
                      <a:srgbClr val="000000"/>
                    </a:solidFill>
                    <a:latin typeface="Arial" panose="020B0604020202020204" pitchFamily="34" charset="0"/>
                  </a:rPr>
                  <a:t>经济调节</a:t>
                </a:r>
                <a:endParaRPr lang="en-US" altLang="zh-CN" sz="1800" b="1">
                  <a:solidFill>
                    <a:srgbClr val="000000"/>
                  </a:solidFill>
                  <a:latin typeface="Arial" panose="020B0604020202020204" pitchFamily="34" charset="0"/>
                </a:endParaRPr>
              </a:p>
            </p:txBody>
          </p:sp>
        </p:grpSp>
        <p:grpSp>
          <p:nvGrpSpPr>
            <p:cNvPr id="69652" name="Group 58"/>
            <p:cNvGrpSpPr>
              <a:grpSpLocks/>
            </p:cNvGrpSpPr>
            <p:nvPr/>
          </p:nvGrpSpPr>
          <p:grpSpPr bwMode="auto">
            <a:xfrm>
              <a:off x="3962400" y="1295400"/>
              <a:ext cx="1219200" cy="512762"/>
              <a:chOff x="1209" y="2355"/>
              <a:chExt cx="3360" cy="323"/>
            </a:xfrm>
          </p:grpSpPr>
          <p:grpSp>
            <p:nvGrpSpPr>
              <p:cNvPr id="69671" name="Group 59"/>
              <p:cNvGrpSpPr>
                <a:grpSpLocks/>
              </p:cNvGrpSpPr>
              <p:nvPr/>
            </p:nvGrpSpPr>
            <p:grpSpPr bwMode="auto">
              <a:xfrm>
                <a:off x="1209" y="2355"/>
                <a:ext cx="3360" cy="323"/>
                <a:chOff x="1543" y="1728"/>
                <a:chExt cx="3493" cy="323"/>
              </a:xfrm>
            </p:grpSpPr>
            <p:sp>
              <p:nvSpPr>
                <p:cNvPr id="69673" name="AutoShape 60"/>
                <p:cNvSpPr>
                  <a:spLocks noChangeArrowheads="1"/>
                </p:cNvSpPr>
                <p:nvPr/>
              </p:nvSpPr>
              <p:spPr bwMode="gray">
                <a:xfrm>
                  <a:off x="1543" y="1728"/>
                  <a:ext cx="3493" cy="323"/>
                </a:xfrm>
                <a:prstGeom prst="roundRect">
                  <a:avLst>
                    <a:gd name="adj" fmla="val 16667"/>
                  </a:avLst>
                </a:prstGeom>
                <a:gradFill rotWithShape="1">
                  <a:gsLst>
                    <a:gs pos="0">
                      <a:srgbClr val="EAC924"/>
                    </a:gs>
                    <a:gs pos="100000">
                      <a:srgbClr val="F7EBAF"/>
                    </a:gs>
                  </a:gsLst>
                  <a:lin ang="5400000" scaled="1"/>
                </a:gradFill>
                <a:ln>
                  <a:noFill/>
                </a:ln>
                <a:effectLst>
                  <a:outerShdw dist="35921" dir="2700000" algn="ctr" rotWithShape="0">
                    <a:srgbClr val="B2B2B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74" name="AutoShape 61"/>
                <p:cNvSpPr>
                  <a:spLocks noChangeArrowheads="1"/>
                </p:cNvSpPr>
                <p:nvPr/>
              </p:nvSpPr>
              <p:spPr bwMode="gray">
                <a:xfrm>
                  <a:off x="1573" y="1965"/>
                  <a:ext cx="3443" cy="83"/>
                </a:xfrm>
                <a:prstGeom prst="roundRect">
                  <a:avLst>
                    <a:gd name="adj" fmla="val 50000"/>
                  </a:avLst>
                </a:prstGeom>
                <a:gradFill rotWithShape="1">
                  <a:gsLst>
                    <a:gs pos="0">
                      <a:srgbClr val="EAC924">
                        <a:alpha val="0"/>
                      </a:srgbClr>
                    </a:gs>
                    <a:gs pos="100000">
                      <a:srgbClr val="EDD03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75" name="AutoShape 62"/>
                <p:cNvSpPr>
                  <a:spLocks noChangeArrowheads="1"/>
                </p:cNvSpPr>
                <p:nvPr/>
              </p:nvSpPr>
              <p:spPr bwMode="gray">
                <a:xfrm>
                  <a:off x="1573" y="1735"/>
                  <a:ext cx="3443" cy="83"/>
                </a:xfrm>
                <a:prstGeom prst="roundRect">
                  <a:avLst>
                    <a:gd name="adj" fmla="val 50000"/>
                  </a:avLst>
                </a:prstGeom>
                <a:gradFill rotWithShape="1">
                  <a:gsLst>
                    <a:gs pos="0">
                      <a:srgbClr val="F8EDB6"/>
                    </a:gs>
                    <a:gs pos="100000">
                      <a:srgbClr val="EAC924">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69672" name="Text Box 63"/>
              <p:cNvSpPr txBox="1">
                <a:spLocks noChangeArrowheads="1"/>
              </p:cNvSpPr>
              <p:nvPr/>
            </p:nvSpPr>
            <p:spPr bwMode="gray">
              <a:xfrm>
                <a:off x="1369" y="2410"/>
                <a:ext cx="3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solidFill>
                      <a:srgbClr val="000000"/>
                    </a:solidFill>
                    <a:latin typeface="Arial" panose="020B0604020202020204" pitchFamily="34" charset="0"/>
                  </a:rPr>
                  <a:t>政务管理</a:t>
                </a:r>
                <a:endParaRPr lang="en-US" altLang="zh-CN" sz="1800" b="1">
                  <a:solidFill>
                    <a:srgbClr val="000000"/>
                  </a:solidFill>
                  <a:latin typeface="Arial" panose="020B0604020202020204" pitchFamily="34" charset="0"/>
                </a:endParaRPr>
              </a:p>
            </p:txBody>
          </p:sp>
        </p:grpSp>
        <p:grpSp>
          <p:nvGrpSpPr>
            <p:cNvPr id="69653" name="Group 58"/>
            <p:cNvGrpSpPr>
              <a:grpSpLocks/>
            </p:cNvGrpSpPr>
            <p:nvPr/>
          </p:nvGrpSpPr>
          <p:grpSpPr bwMode="auto">
            <a:xfrm>
              <a:off x="5257800" y="1295400"/>
              <a:ext cx="1237343" cy="512762"/>
              <a:chOff x="1209" y="2355"/>
              <a:chExt cx="3410" cy="323"/>
            </a:xfrm>
          </p:grpSpPr>
          <p:grpSp>
            <p:nvGrpSpPr>
              <p:cNvPr id="69666" name="Group 59"/>
              <p:cNvGrpSpPr>
                <a:grpSpLocks/>
              </p:cNvGrpSpPr>
              <p:nvPr/>
            </p:nvGrpSpPr>
            <p:grpSpPr bwMode="auto">
              <a:xfrm>
                <a:off x="1209" y="2355"/>
                <a:ext cx="3360" cy="323"/>
                <a:chOff x="1543" y="1728"/>
                <a:chExt cx="3493" cy="323"/>
              </a:xfrm>
            </p:grpSpPr>
            <p:sp>
              <p:nvSpPr>
                <p:cNvPr id="69668" name="AutoShape 60"/>
                <p:cNvSpPr>
                  <a:spLocks noChangeArrowheads="1"/>
                </p:cNvSpPr>
                <p:nvPr/>
              </p:nvSpPr>
              <p:spPr bwMode="gray">
                <a:xfrm>
                  <a:off x="1543" y="1728"/>
                  <a:ext cx="3493" cy="323"/>
                </a:xfrm>
                <a:prstGeom prst="roundRect">
                  <a:avLst>
                    <a:gd name="adj" fmla="val 16667"/>
                  </a:avLst>
                </a:prstGeom>
                <a:gradFill rotWithShape="1">
                  <a:gsLst>
                    <a:gs pos="0">
                      <a:srgbClr val="EAC924"/>
                    </a:gs>
                    <a:gs pos="100000">
                      <a:srgbClr val="F7EBAF"/>
                    </a:gs>
                  </a:gsLst>
                  <a:lin ang="5400000" scaled="1"/>
                </a:gradFill>
                <a:ln>
                  <a:noFill/>
                </a:ln>
                <a:effectLst>
                  <a:outerShdw dist="35921" dir="2700000" algn="ctr" rotWithShape="0">
                    <a:srgbClr val="B2B2B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69" name="AutoShape 61"/>
                <p:cNvSpPr>
                  <a:spLocks noChangeArrowheads="1"/>
                </p:cNvSpPr>
                <p:nvPr/>
              </p:nvSpPr>
              <p:spPr bwMode="gray">
                <a:xfrm>
                  <a:off x="1573" y="1965"/>
                  <a:ext cx="3443" cy="83"/>
                </a:xfrm>
                <a:prstGeom prst="roundRect">
                  <a:avLst>
                    <a:gd name="adj" fmla="val 50000"/>
                  </a:avLst>
                </a:prstGeom>
                <a:gradFill rotWithShape="1">
                  <a:gsLst>
                    <a:gs pos="0">
                      <a:srgbClr val="EAC924">
                        <a:alpha val="0"/>
                      </a:srgbClr>
                    </a:gs>
                    <a:gs pos="100000">
                      <a:srgbClr val="EDD03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70" name="AutoShape 62"/>
                <p:cNvSpPr>
                  <a:spLocks noChangeArrowheads="1"/>
                </p:cNvSpPr>
                <p:nvPr/>
              </p:nvSpPr>
              <p:spPr bwMode="gray">
                <a:xfrm>
                  <a:off x="1573" y="1735"/>
                  <a:ext cx="3443" cy="83"/>
                </a:xfrm>
                <a:prstGeom prst="roundRect">
                  <a:avLst>
                    <a:gd name="adj" fmla="val 50000"/>
                  </a:avLst>
                </a:prstGeom>
                <a:gradFill rotWithShape="1">
                  <a:gsLst>
                    <a:gs pos="0">
                      <a:srgbClr val="F8EDB6"/>
                    </a:gs>
                    <a:gs pos="100000">
                      <a:srgbClr val="EAC924">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69667" name="Text Box 63"/>
              <p:cNvSpPr txBox="1">
                <a:spLocks noChangeArrowheads="1"/>
              </p:cNvSpPr>
              <p:nvPr/>
            </p:nvSpPr>
            <p:spPr bwMode="gray">
              <a:xfrm>
                <a:off x="1209" y="2410"/>
                <a:ext cx="34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solidFill>
                      <a:srgbClr val="000000"/>
                    </a:solidFill>
                    <a:latin typeface="Arial" panose="020B0604020202020204" pitchFamily="34" charset="0"/>
                  </a:rPr>
                  <a:t>市场监督</a:t>
                </a:r>
                <a:endParaRPr lang="en-US" altLang="zh-CN" sz="1800" b="1">
                  <a:solidFill>
                    <a:srgbClr val="000000"/>
                  </a:solidFill>
                  <a:latin typeface="Arial" panose="020B0604020202020204" pitchFamily="34" charset="0"/>
                </a:endParaRPr>
              </a:p>
            </p:txBody>
          </p:sp>
        </p:grpSp>
        <p:grpSp>
          <p:nvGrpSpPr>
            <p:cNvPr id="69654" name="Group 58"/>
            <p:cNvGrpSpPr>
              <a:grpSpLocks/>
            </p:cNvGrpSpPr>
            <p:nvPr/>
          </p:nvGrpSpPr>
          <p:grpSpPr bwMode="auto">
            <a:xfrm>
              <a:off x="6535057" y="1295400"/>
              <a:ext cx="1219200" cy="512762"/>
              <a:chOff x="1209" y="2355"/>
              <a:chExt cx="3360" cy="323"/>
            </a:xfrm>
          </p:grpSpPr>
          <p:grpSp>
            <p:nvGrpSpPr>
              <p:cNvPr id="69661" name="Group 59"/>
              <p:cNvGrpSpPr>
                <a:grpSpLocks/>
              </p:cNvGrpSpPr>
              <p:nvPr/>
            </p:nvGrpSpPr>
            <p:grpSpPr bwMode="auto">
              <a:xfrm>
                <a:off x="1209" y="2355"/>
                <a:ext cx="3360" cy="323"/>
                <a:chOff x="1543" y="1728"/>
                <a:chExt cx="3493" cy="323"/>
              </a:xfrm>
            </p:grpSpPr>
            <p:sp>
              <p:nvSpPr>
                <p:cNvPr id="69663" name="AutoShape 60"/>
                <p:cNvSpPr>
                  <a:spLocks noChangeArrowheads="1"/>
                </p:cNvSpPr>
                <p:nvPr/>
              </p:nvSpPr>
              <p:spPr bwMode="gray">
                <a:xfrm>
                  <a:off x="1543" y="1728"/>
                  <a:ext cx="3493" cy="323"/>
                </a:xfrm>
                <a:prstGeom prst="roundRect">
                  <a:avLst>
                    <a:gd name="adj" fmla="val 16667"/>
                  </a:avLst>
                </a:prstGeom>
                <a:gradFill rotWithShape="1">
                  <a:gsLst>
                    <a:gs pos="0">
                      <a:srgbClr val="EAC924"/>
                    </a:gs>
                    <a:gs pos="100000">
                      <a:srgbClr val="F7EBAF"/>
                    </a:gs>
                  </a:gsLst>
                  <a:lin ang="5400000" scaled="1"/>
                </a:gradFill>
                <a:ln>
                  <a:noFill/>
                </a:ln>
                <a:effectLst>
                  <a:outerShdw dist="35921" dir="2700000" algn="ctr" rotWithShape="0">
                    <a:srgbClr val="B2B2B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64" name="AutoShape 61"/>
                <p:cNvSpPr>
                  <a:spLocks noChangeArrowheads="1"/>
                </p:cNvSpPr>
                <p:nvPr/>
              </p:nvSpPr>
              <p:spPr bwMode="gray">
                <a:xfrm>
                  <a:off x="1573" y="1965"/>
                  <a:ext cx="3443" cy="83"/>
                </a:xfrm>
                <a:prstGeom prst="roundRect">
                  <a:avLst>
                    <a:gd name="adj" fmla="val 50000"/>
                  </a:avLst>
                </a:prstGeom>
                <a:gradFill rotWithShape="1">
                  <a:gsLst>
                    <a:gs pos="0">
                      <a:srgbClr val="EAC924">
                        <a:alpha val="0"/>
                      </a:srgbClr>
                    </a:gs>
                    <a:gs pos="100000">
                      <a:srgbClr val="EDD03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65" name="AutoShape 62"/>
                <p:cNvSpPr>
                  <a:spLocks noChangeArrowheads="1"/>
                </p:cNvSpPr>
                <p:nvPr/>
              </p:nvSpPr>
              <p:spPr bwMode="gray">
                <a:xfrm>
                  <a:off x="1573" y="1735"/>
                  <a:ext cx="3443" cy="83"/>
                </a:xfrm>
                <a:prstGeom prst="roundRect">
                  <a:avLst>
                    <a:gd name="adj" fmla="val 50000"/>
                  </a:avLst>
                </a:prstGeom>
                <a:gradFill rotWithShape="1">
                  <a:gsLst>
                    <a:gs pos="0">
                      <a:srgbClr val="F8EDB6"/>
                    </a:gs>
                    <a:gs pos="100000">
                      <a:srgbClr val="EAC924">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69662" name="Text Box 63"/>
              <p:cNvSpPr txBox="1">
                <a:spLocks noChangeArrowheads="1"/>
              </p:cNvSpPr>
              <p:nvPr/>
            </p:nvSpPr>
            <p:spPr bwMode="gray">
              <a:xfrm>
                <a:off x="1369" y="2410"/>
                <a:ext cx="3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solidFill>
                      <a:srgbClr val="000000"/>
                    </a:solidFill>
                    <a:latin typeface="Arial" panose="020B0604020202020204" pitchFamily="34" charset="0"/>
                  </a:rPr>
                  <a:t>百姓服务</a:t>
                </a:r>
                <a:endParaRPr lang="en-US" altLang="zh-CN" sz="1800" b="1">
                  <a:solidFill>
                    <a:srgbClr val="000000"/>
                  </a:solidFill>
                  <a:latin typeface="Arial" panose="020B0604020202020204" pitchFamily="34" charset="0"/>
                </a:endParaRPr>
              </a:p>
            </p:txBody>
          </p:sp>
        </p:grpSp>
        <p:grpSp>
          <p:nvGrpSpPr>
            <p:cNvPr id="69655" name="Group 58"/>
            <p:cNvGrpSpPr>
              <a:grpSpLocks/>
            </p:cNvGrpSpPr>
            <p:nvPr/>
          </p:nvGrpSpPr>
          <p:grpSpPr bwMode="auto">
            <a:xfrm>
              <a:off x="7830457" y="1295400"/>
              <a:ext cx="1237343" cy="512762"/>
              <a:chOff x="1209" y="2355"/>
              <a:chExt cx="3410" cy="323"/>
            </a:xfrm>
          </p:grpSpPr>
          <p:grpSp>
            <p:nvGrpSpPr>
              <p:cNvPr id="69656" name="Group 59"/>
              <p:cNvGrpSpPr>
                <a:grpSpLocks/>
              </p:cNvGrpSpPr>
              <p:nvPr/>
            </p:nvGrpSpPr>
            <p:grpSpPr bwMode="auto">
              <a:xfrm>
                <a:off x="1209" y="2355"/>
                <a:ext cx="3360" cy="323"/>
                <a:chOff x="1543" y="1728"/>
                <a:chExt cx="3493" cy="323"/>
              </a:xfrm>
            </p:grpSpPr>
            <p:sp>
              <p:nvSpPr>
                <p:cNvPr id="69658" name="AutoShape 60"/>
                <p:cNvSpPr>
                  <a:spLocks noChangeArrowheads="1"/>
                </p:cNvSpPr>
                <p:nvPr/>
              </p:nvSpPr>
              <p:spPr bwMode="gray">
                <a:xfrm>
                  <a:off x="1543" y="1728"/>
                  <a:ext cx="3493" cy="323"/>
                </a:xfrm>
                <a:prstGeom prst="roundRect">
                  <a:avLst>
                    <a:gd name="adj" fmla="val 16667"/>
                  </a:avLst>
                </a:prstGeom>
                <a:gradFill rotWithShape="1">
                  <a:gsLst>
                    <a:gs pos="0">
                      <a:srgbClr val="EAC924"/>
                    </a:gs>
                    <a:gs pos="100000">
                      <a:srgbClr val="F7EBAF"/>
                    </a:gs>
                  </a:gsLst>
                  <a:lin ang="5400000" scaled="1"/>
                </a:gradFill>
                <a:ln>
                  <a:noFill/>
                </a:ln>
                <a:effectLst>
                  <a:outerShdw dist="35921" dir="2700000" algn="ctr" rotWithShape="0">
                    <a:srgbClr val="B2B2B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59" name="AutoShape 61"/>
                <p:cNvSpPr>
                  <a:spLocks noChangeArrowheads="1"/>
                </p:cNvSpPr>
                <p:nvPr/>
              </p:nvSpPr>
              <p:spPr bwMode="gray">
                <a:xfrm>
                  <a:off x="1573" y="1965"/>
                  <a:ext cx="3443" cy="83"/>
                </a:xfrm>
                <a:prstGeom prst="roundRect">
                  <a:avLst>
                    <a:gd name="adj" fmla="val 50000"/>
                  </a:avLst>
                </a:prstGeom>
                <a:gradFill rotWithShape="1">
                  <a:gsLst>
                    <a:gs pos="0">
                      <a:srgbClr val="EAC924">
                        <a:alpha val="0"/>
                      </a:srgbClr>
                    </a:gs>
                    <a:gs pos="100000">
                      <a:srgbClr val="EDD03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69660" name="AutoShape 62"/>
                <p:cNvSpPr>
                  <a:spLocks noChangeArrowheads="1"/>
                </p:cNvSpPr>
                <p:nvPr/>
              </p:nvSpPr>
              <p:spPr bwMode="gray">
                <a:xfrm>
                  <a:off x="1573" y="1735"/>
                  <a:ext cx="3443" cy="83"/>
                </a:xfrm>
                <a:prstGeom prst="roundRect">
                  <a:avLst>
                    <a:gd name="adj" fmla="val 50000"/>
                  </a:avLst>
                </a:prstGeom>
                <a:gradFill rotWithShape="1">
                  <a:gsLst>
                    <a:gs pos="0">
                      <a:srgbClr val="F8EDB6"/>
                    </a:gs>
                    <a:gs pos="100000">
                      <a:srgbClr val="EAC924">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69657" name="Text Box 63"/>
              <p:cNvSpPr txBox="1">
                <a:spLocks noChangeArrowheads="1"/>
              </p:cNvSpPr>
              <p:nvPr/>
            </p:nvSpPr>
            <p:spPr bwMode="gray">
              <a:xfrm>
                <a:off x="1209" y="2410"/>
                <a:ext cx="34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solidFill>
                      <a:srgbClr val="000000"/>
                    </a:solidFill>
                    <a:latin typeface="Arial" panose="020B0604020202020204" pitchFamily="34" charset="0"/>
                  </a:rPr>
                  <a:t>产业发展</a:t>
                </a:r>
                <a:endParaRPr lang="en-US" altLang="zh-CN" sz="1800" b="1">
                  <a:solidFill>
                    <a:srgbClr val="000000"/>
                  </a:solidFill>
                  <a:latin typeface="Arial" panose="020B0604020202020204" pitchFamily="34" charset="0"/>
                </a:endParaRPr>
              </a:p>
            </p:txBody>
          </p:sp>
        </p:grpSp>
      </p:grpSp>
      <p:pic>
        <p:nvPicPr>
          <p:cNvPr id="6963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75" y="1501477"/>
            <a:ext cx="8305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矩形 1"/>
          <p:cNvSpPr>
            <a:spLocks noChangeArrowheads="1"/>
          </p:cNvSpPr>
          <p:nvPr/>
        </p:nvSpPr>
        <p:spPr bwMode="auto">
          <a:xfrm>
            <a:off x="371475" y="1082377"/>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1200"/>
              </a:spcBef>
              <a:spcAft>
                <a:spcPts val="1200"/>
              </a:spcAft>
              <a:buFontTx/>
              <a:buNone/>
            </a:pPr>
            <a:r>
              <a:rPr lang="zh-CN" altLang="en-US" sz="2000" b="1">
                <a:latin typeface="微软雅黑" panose="020B0503020204020204" pitchFamily="34" charset="-122"/>
                <a:ea typeface="微软雅黑" panose="020B0503020204020204" pitchFamily="34" charset="-122"/>
              </a:rPr>
              <a:t>“七”大应用版块是核心、“五”个基础是关键、 “三”个标准是支撑</a:t>
            </a:r>
            <a:endParaRPr lang="zh-CN" altLang="en-US" sz="1600" b="1">
              <a:latin typeface="微软雅黑" panose="020B0503020204020204" pitchFamily="34" charset="-122"/>
              <a:ea typeface="微软雅黑" panose="020B0503020204020204" pitchFamily="34" charset="-122"/>
            </a:endParaRPr>
          </a:p>
        </p:txBody>
      </p:sp>
      <p:sp>
        <p:nvSpPr>
          <p:cNvPr id="69638" name="矩形 11"/>
          <p:cNvSpPr>
            <a:spLocks noChangeArrowheads="1"/>
          </p:cNvSpPr>
          <p:nvPr/>
        </p:nvSpPr>
        <p:spPr bwMode="auto">
          <a:xfrm>
            <a:off x="295275" y="127298"/>
            <a:ext cx="44935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400" b="1" dirty="0" smtClean="0">
                <a:solidFill>
                  <a:srgbClr val="0070C0"/>
                </a:solidFill>
                <a:latin typeface="微软雅黑" panose="020B0503020204020204" pitchFamily="34" charset="-122"/>
                <a:ea typeface="微软雅黑" panose="020B0503020204020204" pitchFamily="34" charset="-122"/>
                <a:sym typeface="Calibri" panose="020F0502020204030204" pitchFamily="34" charset="0"/>
              </a:rPr>
              <a:t>基于云计算的智慧</a:t>
            </a:r>
            <a:r>
              <a:rPr lang="zh-CN" altLang="en-US" sz="2400" b="1" dirty="0">
                <a:solidFill>
                  <a:srgbClr val="0070C0"/>
                </a:solidFill>
                <a:latin typeface="微软雅黑" panose="020B0503020204020204" pitchFamily="34" charset="-122"/>
                <a:ea typeface="微软雅黑" panose="020B0503020204020204" pitchFamily="34" charset="-122"/>
                <a:sym typeface="Calibri" panose="020F0502020204030204" pitchFamily="34" charset="0"/>
              </a:rPr>
              <a:t>城市建设框架</a:t>
            </a:r>
          </a:p>
        </p:txBody>
      </p:sp>
    </p:spTree>
    <p:extLst>
      <p:ext uri="{BB962C8B-B14F-4D97-AF65-F5344CB8AC3E}">
        <p14:creationId xmlns:p14="http://schemas.microsoft.com/office/powerpoint/2010/main" val="3970084660"/>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a:grpSpLocks/>
          </p:cNvGrpSpPr>
          <p:nvPr/>
        </p:nvGrpSpPr>
        <p:grpSpPr bwMode="auto">
          <a:xfrm>
            <a:off x="1475656" y="3441626"/>
            <a:ext cx="6608763" cy="704850"/>
            <a:chOff x="0" y="2377026"/>
            <a:chExt cx="7348392" cy="704339"/>
          </a:xfrm>
        </p:grpSpPr>
        <p:sp>
          <p:nvSpPr>
            <p:cNvPr id="6" name="圆角矩形 5"/>
            <p:cNvSpPr/>
            <p:nvPr/>
          </p:nvSpPr>
          <p:spPr>
            <a:xfrm>
              <a:off x="0" y="2377026"/>
              <a:ext cx="7348392" cy="704339"/>
            </a:xfrm>
            <a:prstGeom prst="roundRect">
              <a:avLst/>
            </a:prstGeom>
          </p:spPr>
          <p:style>
            <a:lnRef idx="2">
              <a:schemeClr val="lt1">
                <a:hueOff val="0"/>
                <a:satOff val="0"/>
                <a:lumOff val="0"/>
                <a:alphaOff val="0"/>
              </a:schemeClr>
            </a:lnRef>
            <a:fillRef idx="1">
              <a:schemeClr val="accent5">
                <a:hueOff val="-9735049"/>
                <a:satOff val="5195"/>
                <a:lumOff val="-22647"/>
                <a:alphaOff val="0"/>
              </a:schemeClr>
            </a:fillRef>
            <a:effectRef idx="0">
              <a:schemeClr val="accent5">
                <a:hueOff val="-9735049"/>
                <a:satOff val="5195"/>
                <a:lumOff val="-22647"/>
                <a:alphaOff val="0"/>
              </a:schemeClr>
            </a:effectRef>
            <a:fontRef idx="minor">
              <a:schemeClr val="lt1"/>
            </a:fontRef>
          </p:style>
        </p:sp>
        <p:sp>
          <p:nvSpPr>
            <p:cNvPr id="7" name="圆角矩形 4"/>
            <p:cNvSpPr/>
            <p:nvPr/>
          </p:nvSpPr>
          <p:spPr>
            <a:xfrm>
              <a:off x="35303" y="2411926"/>
              <a:ext cx="7277785" cy="634540"/>
            </a:xfrm>
            <a:prstGeom prst="rect">
              <a:avLst/>
            </a:prstGeom>
          </p:spPr>
          <p:style>
            <a:lnRef idx="0">
              <a:scrgbClr r="0" g="0" b="0"/>
            </a:lnRef>
            <a:fillRef idx="0">
              <a:scrgbClr r="0" g="0" b="0"/>
            </a:fillRef>
            <a:effectRef idx="0">
              <a:scrgbClr r="0" g="0" b="0"/>
            </a:effectRef>
            <a:fontRef idx="minor">
              <a:schemeClr val="lt1"/>
            </a:fontRef>
          </p:style>
          <p:txBody>
            <a:bodyPr lIns="106680" tIns="106680" rIns="106680" bIns="106680" spcCol="1270" anchor="ctr"/>
            <a:lstStyle/>
            <a:p>
              <a:pPr algn="ctr" defTabSz="1244600">
                <a:lnSpc>
                  <a:spcPct val="90000"/>
                </a:lnSpc>
                <a:spcAft>
                  <a:spcPct val="35000"/>
                </a:spcAft>
                <a:defRPr/>
              </a:pPr>
              <a:r>
                <a:rPr lang="zh-CN" altLang="en-US" sz="2800" b="1" dirty="0" smtClean="0">
                  <a:latin typeface="微软雅黑" pitchFamily="34" charset="-122"/>
                  <a:ea typeface="微软雅黑" pitchFamily="34" charset="-122"/>
                </a:rPr>
                <a:t>三、大数据将变革既有的数据观</a:t>
              </a:r>
              <a:endParaRPr lang="zh-CN" sz="28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3608083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txBox="1">
            <a:spLocks noChangeArrowheads="1"/>
          </p:cNvSpPr>
          <p:nvPr/>
        </p:nvSpPr>
        <p:spPr>
          <a:xfrm>
            <a:off x="-6721" y="174999"/>
            <a:ext cx="7258050" cy="1143000"/>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r>
              <a:rPr lang="zh-CN" altLang="en-US" sz="2800" b="1" dirty="0">
                <a:solidFill>
                  <a:srgbClr val="0070C0"/>
                </a:solidFill>
                <a:latin typeface="Arial" pitchFamily="34" charset="0"/>
                <a:ea typeface="黑体" pitchFamily="49" charset="-122"/>
                <a:cs typeface="+mn-cs"/>
              </a:rPr>
              <a:t>新技术，新机遇</a:t>
            </a:r>
            <a:r>
              <a:rPr lang="zh-CN" altLang="en-US" sz="2800" b="1" dirty="0" smtClean="0">
                <a:solidFill>
                  <a:srgbClr val="0070C0"/>
                </a:solidFill>
                <a:latin typeface="Arial" pitchFamily="34" charset="0"/>
                <a:ea typeface="黑体" pitchFamily="49" charset="-122"/>
                <a:cs typeface="+mn-cs"/>
              </a:rPr>
              <a:t>：问</a:t>
            </a:r>
            <a:r>
              <a:rPr lang="en-US" altLang="zh-CN" sz="2800" b="1" dirty="0">
                <a:solidFill>
                  <a:srgbClr val="0070C0"/>
                </a:solidFill>
                <a:latin typeface="Arial" pitchFamily="34" charset="0"/>
                <a:ea typeface="黑体" pitchFamily="49" charset="-122"/>
                <a:cs typeface="+mn-cs"/>
              </a:rPr>
              <a:t>IT</a:t>
            </a:r>
            <a:r>
              <a:rPr lang="zh-CN" altLang="en-US" sz="2800" b="1" dirty="0">
                <a:solidFill>
                  <a:srgbClr val="0070C0"/>
                </a:solidFill>
                <a:latin typeface="Arial" pitchFamily="34" charset="0"/>
                <a:ea typeface="黑体" pitchFamily="49" charset="-122"/>
                <a:cs typeface="+mn-cs"/>
              </a:rPr>
              <a:t>产业谁主沉浮？</a:t>
            </a:r>
            <a:endParaRPr lang="en-US" altLang="zh-CN" sz="2800" b="1" dirty="0">
              <a:solidFill>
                <a:srgbClr val="0070C0"/>
              </a:solidFill>
              <a:latin typeface="Arial" pitchFamily="34" charset="0"/>
              <a:ea typeface="黑体" pitchFamily="49" charset="-122"/>
              <a:cs typeface="+mn-cs"/>
            </a:endParaRPr>
          </a:p>
        </p:txBody>
      </p:sp>
      <p:sp>
        <p:nvSpPr>
          <p:cNvPr id="3" name="AutoShape 2" descr="http://t10.baidu.com/it/u=4036881842,4169556761&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TextBox 3"/>
          <p:cNvSpPr txBox="1"/>
          <p:nvPr/>
        </p:nvSpPr>
        <p:spPr>
          <a:xfrm>
            <a:off x="3221189" y="4300133"/>
            <a:ext cx="5882546" cy="3231654"/>
          </a:xfrm>
          <a:prstGeom prst="rect">
            <a:avLst/>
          </a:prstGeom>
          <a:noFill/>
        </p:spPr>
        <p:txBody>
          <a:bodyPr wrap="square" rtlCol="0">
            <a:spAutoFit/>
          </a:bodyPr>
          <a:lstStyle/>
          <a:p>
            <a:pPr marL="455613" lvl="1">
              <a:lnSpc>
                <a:spcPct val="150000"/>
              </a:lnSpc>
            </a:pPr>
            <a:r>
              <a:rPr lang="zh-CN" altLang="en-US" sz="2400" dirty="0" smtClean="0">
                <a:solidFill>
                  <a:schemeClr val="accent1">
                    <a:lumMod val="50000"/>
                  </a:schemeClr>
                </a:solidFill>
                <a:latin typeface="黑体" panose="02010609060101010101" pitchFamily="49" charset="-122"/>
                <a:ea typeface="黑体" panose="02010609060101010101" pitchFamily="49" charset="-122"/>
              </a:rPr>
              <a:t>你方唱罢我登场，问</a:t>
            </a:r>
            <a:r>
              <a:rPr lang="en-US" altLang="zh-CN" sz="2400" dirty="0" smtClean="0">
                <a:solidFill>
                  <a:schemeClr val="accent1">
                    <a:lumMod val="50000"/>
                  </a:schemeClr>
                </a:solidFill>
                <a:latin typeface="黑体" panose="02010609060101010101" pitchFamily="49" charset="-122"/>
                <a:ea typeface="黑体" panose="02010609060101010101" pitchFamily="49" charset="-122"/>
              </a:rPr>
              <a:t>IT</a:t>
            </a:r>
            <a:r>
              <a:rPr lang="zh-CN" altLang="en-US" sz="2400" dirty="0" smtClean="0">
                <a:solidFill>
                  <a:schemeClr val="accent1">
                    <a:lumMod val="50000"/>
                  </a:schemeClr>
                </a:solidFill>
                <a:latin typeface="黑体" panose="02010609060101010101" pitchFamily="49" charset="-122"/>
                <a:ea typeface="黑体" panose="02010609060101010101" pitchFamily="49" charset="-122"/>
              </a:rPr>
              <a:t>产业谁出沉浮？</a:t>
            </a:r>
            <a:endParaRPr lang="en-US" altLang="zh-CN" sz="2400" dirty="0" smtClean="0">
              <a:solidFill>
                <a:schemeClr val="accent1">
                  <a:lumMod val="50000"/>
                </a:schemeClr>
              </a:solidFill>
              <a:latin typeface="黑体" panose="02010609060101010101" pitchFamily="49" charset="-122"/>
              <a:ea typeface="黑体" panose="02010609060101010101" pitchFamily="49" charset="-122"/>
            </a:endParaRPr>
          </a:p>
          <a:p>
            <a:pPr marL="455613" lvl="1">
              <a:lnSpc>
                <a:spcPct val="150000"/>
              </a:lnSpc>
            </a:pPr>
            <a:r>
              <a:rPr lang="zh-CN" altLang="en-US" sz="2000" dirty="0" smtClean="0">
                <a:latin typeface="黑体" panose="02010609060101010101" pitchFamily="49" charset="-122"/>
                <a:ea typeface="黑体" panose="02010609060101010101" pitchFamily="49" charset="-122"/>
              </a:rPr>
              <a:t>云</a:t>
            </a:r>
            <a:r>
              <a:rPr lang="zh-CN" altLang="en-US" sz="2000" dirty="0">
                <a:latin typeface="黑体" panose="02010609060101010101" pitchFamily="49" charset="-122"/>
                <a:ea typeface="黑体" panose="02010609060101010101" pitchFamily="49" charset="-122"/>
              </a:rPr>
              <a:t>计算、大数据、移动互联、社交网络、</a:t>
            </a:r>
            <a:r>
              <a:rPr lang="zh-CN" altLang="en-US" sz="2000" dirty="0" smtClean="0">
                <a:latin typeface="黑体" panose="02010609060101010101" pitchFamily="49" charset="-122"/>
                <a:ea typeface="黑体" panose="02010609060101010101" pitchFamily="49" charset="-122"/>
              </a:rPr>
              <a:t>电子商务等不断发展与</a:t>
            </a:r>
            <a:r>
              <a:rPr lang="zh-CN" altLang="en-US" sz="2000" dirty="0">
                <a:latin typeface="黑体" panose="02010609060101010101" pitchFamily="49" charset="-122"/>
                <a:ea typeface="黑体" panose="02010609060101010101" pitchFamily="49" charset="-122"/>
              </a:rPr>
              <a:t>融合，改变着中国人的生活、工作和学习方式。</a:t>
            </a:r>
            <a:endParaRPr lang="en-US" altLang="zh-CN" sz="2000" dirty="0">
              <a:latin typeface="黑体" panose="02010609060101010101" pitchFamily="49" charset="-122"/>
              <a:ea typeface="黑体" panose="02010609060101010101" pitchFamily="49" charset="-122"/>
            </a:endParaRPr>
          </a:p>
          <a:p>
            <a:pPr marL="457200" indent="-457200">
              <a:lnSpc>
                <a:spcPct val="150000"/>
              </a:lnSpc>
              <a:buFont typeface="Arial" pitchFamily="34" charset="0"/>
              <a:buChar char="•"/>
            </a:pPr>
            <a:endParaRPr lang="en-US" altLang="zh-CN" dirty="0" smtClean="0">
              <a:solidFill>
                <a:schemeClr val="accent1">
                  <a:lumMod val="50000"/>
                </a:schemeClr>
              </a:solidFill>
            </a:endParaRPr>
          </a:p>
          <a:p>
            <a:pPr marL="912813" lvl="1" indent="-457200">
              <a:lnSpc>
                <a:spcPct val="150000"/>
              </a:lnSpc>
              <a:buFont typeface="Wingdings" pitchFamily="2" charset="2"/>
              <a:buChar char="ü"/>
            </a:pPr>
            <a:endParaRPr lang="zh-CN" altLang="en-US" sz="1600" dirty="0"/>
          </a:p>
          <a:p>
            <a:pPr>
              <a:lnSpc>
                <a:spcPct val="150000"/>
              </a:lnSpc>
            </a:pPr>
            <a:endParaRPr lang="zh-CN" altLang="en-US" dirty="0">
              <a:solidFill>
                <a:schemeClr val="accent1">
                  <a:lumMod val="50000"/>
                </a:schemeClr>
              </a:solidFill>
            </a:endParaRPr>
          </a:p>
        </p:txBody>
      </p:sp>
      <p:pic>
        <p:nvPicPr>
          <p:cNvPr id="11" name="Picture 2" descr="IDC报告：明年中国将成亚太最大IT市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174" y="1390125"/>
            <a:ext cx="4533900" cy="277177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5103701" y="1006132"/>
            <a:ext cx="3804311" cy="369332"/>
          </a:xfrm>
          <a:prstGeom prst="rect">
            <a:avLst/>
          </a:prstGeom>
        </p:spPr>
        <p:txBody>
          <a:bodyPr wrap="none">
            <a:spAutoFit/>
          </a:bodyPr>
          <a:lstStyle/>
          <a:p>
            <a:r>
              <a:rPr lang="zh-CN" altLang="en-US" b="1" dirty="0" smtClean="0"/>
              <a:t>中国万亿</a:t>
            </a:r>
            <a:r>
              <a:rPr lang="en-US" altLang="zh-CN" b="1" dirty="0" smtClean="0"/>
              <a:t>IT</a:t>
            </a:r>
            <a:r>
              <a:rPr lang="zh-CN" altLang="en-US" b="1" dirty="0" smtClean="0"/>
              <a:t>市场（</a:t>
            </a:r>
            <a:r>
              <a:rPr lang="en-US" altLang="zh-CN" b="1" dirty="0"/>
              <a:t>2011</a:t>
            </a:r>
            <a:r>
              <a:rPr lang="zh-CN" altLang="en-US" b="1" dirty="0"/>
              <a:t>年</a:t>
            </a:r>
            <a:r>
              <a:rPr lang="en-US" altLang="zh-CN" b="1" dirty="0"/>
              <a:t>-2016</a:t>
            </a:r>
            <a:r>
              <a:rPr lang="zh-CN" altLang="en-US" b="1" dirty="0"/>
              <a:t>年）</a:t>
            </a:r>
            <a:endParaRPr lang="zh-CN" altLang="en-US" dirty="0"/>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40787"/>
            <a:ext cx="4428385" cy="3027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4300133"/>
            <a:ext cx="22002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7537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bwMode="auto">
          <a:xfrm>
            <a:off x="215516" y="304006"/>
            <a:ext cx="8229600" cy="331787"/>
          </a:xfrm>
          <a:prstGeom prst="rect">
            <a:avLst/>
          </a:prstGeom>
          <a:noFill/>
          <a:ln w="9525">
            <a:noFill/>
            <a:miter lim="800000"/>
            <a:headEnd/>
            <a:tailEnd/>
          </a:ln>
        </p:spPr>
        <p:txBody>
          <a:bodyPr anchor="ctr"/>
          <a:lstStyle/>
          <a:p>
            <a:pPr>
              <a:defRPr/>
            </a:pPr>
            <a:r>
              <a:rPr lang="zh-CN" altLang="en-US" sz="3200" kern="0" dirty="0" smtClean="0">
                <a:solidFill>
                  <a:srgbClr val="0070C0"/>
                </a:solidFill>
                <a:latin typeface="黑体" pitchFamily="49" charset="-122"/>
                <a:ea typeface="黑体" pitchFamily="49" charset="-122"/>
                <a:cs typeface="+mj-cs"/>
              </a:rPr>
              <a:t>我们来到大</a:t>
            </a:r>
            <a:r>
              <a:rPr lang="zh-CN" altLang="en-US" sz="3200" kern="0" dirty="0">
                <a:solidFill>
                  <a:srgbClr val="0070C0"/>
                </a:solidFill>
                <a:latin typeface="黑体" pitchFamily="49" charset="-122"/>
                <a:ea typeface="黑体" pitchFamily="49" charset="-122"/>
                <a:cs typeface="+mj-cs"/>
              </a:rPr>
              <a:t>数据时代</a:t>
            </a:r>
            <a:endParaRPr lang="zh-CN" altLang="ko-KR" sz="3200" kern="0" dirty="0">
              <a:solidFill>
                <a:srgbClr val="0070C0"/>
              </a:solidFill>
              <a:latin typeface="黑体" pitchFamily="49" charset="-122"/>
              <a:ea typeface="黑体" pitchFamily="49" charset="-122"/>
              <a:cs typeface="+mj-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698414"/>
            <a:ext cx="3384376" cy="246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684588"/>
            <a:ext cx="3103116" cy="249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00053" y="4674331"/>
            <a:ext cx="2031325" cy="461665"/>
          </a:xfrm>
          <a:prstGeom prst="rect">
            <a:avLst/>
          </a:prstGeom>
          <a:noFill/>
        </p:spPr>
        <p:txBody>
          <a:bodyPr wrap="none" rtlCol="0">
            <a:spAutoFit/>
          </a:bodyPr>
          <a:lstStyle/>
          <a:p>
            <a:r>
              <a:rPr lang="zh-CN" altLang="en-US" sz="2400" dirty="0" smtClean="0">
                <a:latin typeface="黑体" pitchFamily="49" charset="-122"/>
                <a:ea typeface="黑体" pitchFamily="49" charset="-122"/>
              </a:rPr>
              <a:t>数据极简主义</a:t>
            </a:r>
            <a:endParaRPr lang="zh-CN" altLang="en-US" sz="2400" dirty="0">
              <a:latin typeface="黑体" pitchFamily="49" charset="-122"/>
              <a:ea typeface="黑体" pitchFamily="49" charset="-122"/>
            </a:endParaRPr>
          </a:p>
        </p:txBody>
      </p:sp>
      <p:sp>
        <p:nvSpPr>
          <p:cNvPr id="6" name="TextBox 5"/>
          <p:cNvSpPr txBox="1"/>
          <p:nvPr/>
        </p:nvSpPr>
        <p:spPr>
          <a:xfrm>
            <a:off x="5346566" y="4674329"/>
            <a:ext cx="3570208" cy="461665"/>
          </a:xfrm>
          <a:prstGeom prst="rect">
            <a:avLst/>
          </a:prstGeom>
          <a:noFill/>
        </p:spPr>
        <p:txBody>
          <a:bodyPr wrap="none" rtlCol="0">
            <a:spAutoFit/>
          </a:bodyPr>
          <a:lstStyle/>
          <a:p>
            <a:r>
              <a:rPr lang="zh-CN" altLang="en-US" sz="2400" dirty="0" smtClean="0">
                <a:latin typeface="黑体" pitchFamily="49" charset="-122"/>
                <a:ea typeface="黑体" pitchFamily="49" charset="-122"/>
              </a:rPr>
              <a:t>大数据：一切数据皆有用</a:t>
            </a:r>
            <a:endParaRPr lang="zh-CN" altLang="en-US" sz="2400" dirty="0">
              <a:latin typeface="黑体" pitchFamily="49" charset="-122"/>
              <a:ea typeface="黑体" pitchFamily="49" charset="-122"/>
            </a:endParaRPr>
          </a:p>
        </p:txBody>
      </p:sp>
      <p:sp>
        <p:nvSpPr>
          <p:cNvPr id="7" name="TextBox 6"/>
          <p:cNvSpPr txBox="1"/>
          <p:nvPr/>
        </p:nvSpPr>
        <p:spPr>
          <a:xfrm>
            <a:off x="2339752" y="5629885"/>
            <a:ext cx="4801314" cy="1200329"/>
          </a:xfrm>
          <a:prstGeom prst="rect">
            <a:avLst/>
          </a:prstGeom>
          <a:noFill/>
        </p:spPr>
        <p:txBody>
          <a:bodyPr wrap="none" rtlCol="0">
            <a:spAutoFit/>
          </a:bodyPr>
          <a:lstStyle/>
          <a:p>
            <a:pPr algn="ctr"/>
            <a:r>
              <a:rPr lang="zh-CN" altLang="en-US" sz="2400" dirty="0" smtClean="0">
                <a:latin typeface="黑体" pitchFamily="49" charset="-122"/>
                <a:ea typeface="黑体" pitchFamily="49" charset="-122"/>
              </a:rPr>
              <a:t>数据观、技术、成本的变化</a:t>
            </a:r>
            <a:endParaRPr lang="en-US" altLang="zh-CN" sz="2400" dirty="0" smtClean="0">
              <a:latin typeface="黑体" pitchFamily="49" charset="-122"/>
              <a:ea typeface="黑体" pitchFamily="49" charset="-122"/>
            </a:endParaRPr>
          </a:p>
          <a:p>
            <a:r>
              <a:rPr lang="zh-CN" altLang="en-US" sz="2400" dirty="0" smtClean="0">
                <a:latin typeface="黑体" pitchFamily="49" charset="-122"/>
                <a:ea typeface="黑体" pitchFamily="49" charset="-122"/>
              </a:rPr>
              <a:t>（硬件、软件和除理技术、来源）</a:t>
            </a:r>
            <a:endParaRPr lang="en-US" altLang="zh-CN" sz="2400" dirty="0" smtClean="0">
              <a:latin typeface="黑体" pitchFamily="49" charset="-122"/>
              <a:ea typeface="黑体" pitchFamily="49" charset="-122"/>
            </a:endParaRPr>
          </a:p>
          <a:p>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15907235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50"/>
          <p:cNvSpPr txBox="1">
            <a:spLocks noChangeArrowheads="1"/>
          </p:cNvSpPr>
          <p:nvPr/>
        </p:nvSpPr>
        <p:spPr bwMode="auto">
          <a:xfrm>
            <a:off x="323850" y="4401108"/>
            <a:ext cx="82804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zh-CN" altLang="en-US" sz="1400" dirty="0">
                <a:latin typeface="微软雅黑" pitchFamily="34" charset="-122"/>
                <a:ea typeface="微软雅黑" pitchFamily="34" charset="-122"/>
                <a:cs typeface="Times New Roman" pitchFamily="18" charset="0"/>
              </a:rPr>
              <a:t>全球每秒钟发送 </a:t>
            </a:r>
            <a:r>
              <a:rPr lang="en-US" altLang="zh-CN" sz="1600" b="1" dirty="0">
                <a:latin typeface="微软雅黑" pitchFamily="34" charset="-122"/>
                <a:ea typeface="微软雅黑" pitchFamily="34" charset="-122"/>
                <a:cs typeface="Times New Roman" pitchFamily="18" charset="0"/>
              </a:rPr>
              <a:t>2.9 </a:t>
            </a:r>
            <a:r>
              <a:rPr lang="zh-CN" altLang="en-US" sz="1600" b="1" dirty="0">
                <a:latin typeface="微软雅黑" pitchFamily="34" charset="-122"/>
                <a:ea typeface="微软雅黑" pitchFamily="34" charset="-122"/>
                <a:cs typeface="Times New Roman" pitchFamily="18" charset="0"/>
              </a:rPr>
              <a:t>百万</a:t>
            </a:r>
            <a:r>
              <a:rPr lang="zh-CN" altLang="en-US" sz="1400" b="1" dirty="0">
                <a:latin typeface="微软雅黑" pitchFamily="34" charset="-122"/>
                <a:ea typeface="微软雅黑" pitchFamily="34" charset="-122"/>
                <a:cs typeface="Times New Roman" pitchFamily="18" charset="0"/>
              </a:rPr>
              <a:t>封</a:t>
            </a:r>
            <a:r>
              <a:rPr lang="zh-CN" altLang="en-US" sz="1400" dirty="0">
                <a:latin typeface="微软雅黑" pitchFamily="34" charset="-122"/>
                <a:ea typeface="微软雅黑" pitchFamily="34" charset="-122"/>
                <a:cs typeface="Times New Roman" pitchFamily="18" charset="0"/>
              </a:rPr>
              <a:t>电子邮件，一分钟读一篇的话，足够一个人昼夜不息的读</a:t>
            </a:r>
            <a:r>
              <a:rPr lang="en-US" altLang="zh-CN" sz="1400" dirty="0">
                <a:latin typeface="微软雅黑" pitchFamily="34" charset="-122"/>
                <a:ea typeface="微软雅黑" pitchFamily="34" charset="-122"/>
                <a:cs typeface="Times New Roman" pitchFamily="18" charset="0"/>
              </a:rPr>
              <a:t>5.5 </a:t>
            </a:r>
            <a:r>
              <a:rPr lang="zh-CN" altLang="en-US" sz="1400" dirty="0">
                <a:latin typeface="微软雅黑" pitchFamily="34" charset="-122"/>
                <a:ea typeface="微软雅黑" pitchFamily="34" charset="-122"/>
                <a:cs typeface="Times New Roman" pitchFamily="18" charset="0"/>
              </a:rPr>
              <a:t>年</a:t>
            </a:r>
            <a:r>
              <a:rPr lang="en-US" altLang="zh-CN" sz="1400" dirty="0">
                <a:latin typeface="微软雅黑" pitchFamily="34" charset="-122"/>
                <a:ea typeface="微软雅黑" pitchFamily="34" charset="-122"/>
                <a:cs typeface="Times New Roman" pitchFamily="18" charset="0"/>
              </a:rPr>
              <a:t>…</a:t>
            </a:r>
            <a:endParaRPr lang="zh-CN" altLang="en-US" sz="1400" dirty="0">
              <a:latin typeface="微软雅黑" pitchFamily="34" charset="-122"/>
              <a:ea typeface="微软雅黑" pitchFamily="34" charset="-122"/>
              <a:cs typeface="Times New Roman" pitchFamily="18" charset="0"/>
            </a:endParaRPr>
          </a:p>
          <a:p>
            <a:pPr eaLnBrk="1" hangingPunct="1"/>
            <a:r>
              <a:rPr lang="zh-CN" altLang="en-US" sz="1400" dirty="0">
                <a:latin typeface="微软雅黑" pitchFamily="34" charset="-122"/>
                <a:ea typeface="微软雅黑" pitchFamily="34" charset="-122"/>
                <a:cs typeface="Times New Roman" pitchFamily="18" charset="0"/>
              </a:rPr>
              <a:t>每天会有</a:t>
            </a:r>
            <a:r>
              <a:rPr lang="zh-CN" altLang="en-US" sz="1600" dirty="0">
                <a:latin typeface="微软雅黑" pitchFamily="34" charset="-122"/>
                <a:ea typeface="微软雅黑" pitchFamily="34" charset="-122"/>
                <a:cs typeface="Times New Roman" pitchFamily="18" charset="0"/>
              </a:rPr>
              <a:t> </a:t>
            </a:r>
            <a:r>
              <a:rPr lang="en-US" altLang="zh-CN" sz="1600" b="1" dirty="0">
                <a:latin typeface="微软雅黑" pitchFamily="34" charset="-122"/>
                <a:ea typeface="微软雅黑" pitchFamily="34" charset="-122"/>
                <a:cs typeface="Times New Roman" pitchFamily="18" charset="0"/>
              </a:rPr>
              <a:t>2.88 </a:t>
            </a:r>
            <a:r>
              <a:rPr lang="zh-CN" altLang="en-US" sz="1600" b="1" dirty="0">
                <a:latin typeface="微软雅黑" pitchFamily="34" charset="-122"/>
                <a:ea typeface="微软雅黑" pitchFamily="34" charset="-122"/>
                <a:cs typeface="Times New Roman" pitchFamily="18" charset="0"/>
              </a:rPr>
              <a:t>万</a:t>
            </a:r>
            <a:r>
              <a:rPr lang="zh-CN" altLang="en-US" sz="1400" b="1" dirty="0">
                <a:latin typeface="微软雅黑" pitchFamily="34" charset="-122"/>
                <a:ea typeface="微软雅黑" pitchFamily="34" charset="-122"/>
                <a:cs typeface="Times New Roman" pitchFamily="18" charset="0"/>
              </a:rPr>
              <a:t>个小时</a:t>
            </a:r>
            <a:r>
              <a:rPr lang="zh-CN" altLang="en-US" sz="1400" dirty="0">
                <a:latin typeface="微软雅黑" pitchFamily="34" charset="-122"/>
                <a:ea typeface="微软雅黑" pitchFamily="34" charset="-122"/>
                <a:cs typeface="Times New Roman" pitchFamily="18" charset="0"/>
              </a:rPr>
              <a:t>的视频上传到</a:t>
            </a:r>
            <a:r>
              <a:rPr lang="en-US" altLang="zh-CN" sz="1400" dirty="0" err="1">
                <a:latin typeface="微软雅黑" pitchFamily="34" charset="-122"/>
                <a:ea typeface="微软雅黑" pitchFamily="34" charset="-122"/>
                <a:cs typeface="Times New Roman" pitchFamily="18" charset="0"/>
              </a:rPr>
              <a:t>Youtube</a:t>
            </a:r>
            <a:r>
              <a:rPr lang="zh-CN" altLang="en-US" sz="1400" dirty="0">
                <a:latin typeface="微软雅黑" pitchFamily="34" charset="-122"/>
                <a:ea typeface="微软雅黑" pitchFamily="34" charset="-122"/>
                <a:cs typeface="Times New Roman" pitchFamily="18" charset="0"/>
              </a:rPr>
              <a:t>，足够一个人昼夜不息的观看</a:t>
            </a:r>
            <a:r>
              <a:rPr lang="en-US" altLang="zh-CN" sz="1400" dirty="0">
                <a:latin typeface="微软雅黑" pitchFamily="34" charset="-122"/>
                <a:ea typeface="微软雅黑" pitchFamily="34" charset="-122"/>
                <a:cs typeface="Times New Roman" pitchFamily="18" charset="0"/>
              </a:rPr>
              <a:t>3.3 </a:t>
            </a:r>
            <a:r>
              <a:rPr lang="zh-CN" altLang="en-US" sz="1400" dirty="0">
                <a:latin typeface="微软雅黑" pitchFamily="34" charset="-122"/>
                <a:ea typeface="微软雅黑" pitchFamily="34" charset="-122"/>
                <a:cs typeface="Times New Roman" pitchFamily="18" charset="0"/>
              </a:rPr>
              <a:t>年</a:t>
            </a:r>
            <a:r>
              <a:rPr lang="en-US" altLang="zh-CN" sz="1400" dirty="0">
                <a:latin typeface="微软雅黑" pitchFamily="34" charset="-122"/>
                <a:ea typeface="微软雅黑" pitchFamily="34" charset="-122"/>
                <a:cs typeface="Times New Roman" pitchFamily="18" charset="0"/>
              </a:rPr>
              <a:t>…</a:t>
            </a:r>
            <a:endParaRPr lang="zh-CN" altLang="en-US" sz="1400" dirty="0">
              <a:latin typeface="微软雅黑" pitchFamily="34" charset="-122"/>
              <a:ea typeface="微软雅黑" pitchFamily="34" charset="-122"/>
              <a:cs typeface="Times New Roman" pitchFamily="18" charset="0"/>
            </a:endParaRPr>
          </a:p>
          <a:p>
            <a:pPr eaLnBrk="1" hangingPunct="1"/>
            <a:r>
              <a:rPr lang="zh-CN" altLang="en-US" sz="1400" dirty="0">
                <a:latin typeface="微软雅黑" pitchFamily="34" charset="-122"/>
                <a:ea typeface="微软雅黑" pitchFamily="34" charset="-122"/>
                <a:cs typeface="Times New Roman" pitchFamily="18" charset="0"/>
              </a:rPr>
              <a:t>推特上每天发布 </a:t>
            </a:r>
            <a:r>
              <a:rPr lang="en-US" altLang="zh-CN" sz="1600" b="1" dirty="0">
                <a:latin typeface="微软雅黑" pitchFamily="34" charset="-122"/>
                <a:ea typeface="微软雅黑" pitchFamily="34" charset="-122"/>
                <a:cs typeface="Times New Roman" pitchFamily="18" charset="0"/>
              </a:rPr>
              <a:t>5 </a:t>
            </a:r>
            <a:r>
              <a:rPr lang="zh-CN" altLang="en-US" sz="1600" b="1" dirty="0">
                <a:latin typeface="微软雅黑" pitchFamily="34" charset="-122"/>
                <a:ea typeface="微软雅黑" pitchFamily="34" charset="-122"/>
                <a:cs typeface="Times New Roman" pitchFamily="18" charset="0"/>
              </a:rPr>
              <a:t>千万</a:t>
            </a:r>
            <a:r>
              <a:rPr lang="zh-CN" altLang="en-US" sz="1400" b="1" dirty="0">
                <a:latin typeface="微软雅黑" pitchFamily="34" charset="-122"/>
                <a:ea typeface="微软雅黑" pitchFamily="34" charset="-122"/>
                <a:cs typeface="Times New Roman" pitchFamily="18" charset="0"/>
              </a:rPr>
              <a:t>条</a:t>
            </a:r>
            <a:r>
              <a:rPr lang="zh-CN" altLang="en-US" sz="1400" dirty="0">
                <a:latin typeface="微软雅黑" pitchFamily="34" charset="-122"/>
                <a:ea typeface="微软雅黑" pitchFamily="34" charset="-122"/>
                <a:cs typeface="Times New Roman" pitchFamily="18" charset="0"/>
              </a:rPr>
              <a:t>消息，假设</a:t>
            </a:r>
            <a:r>
              <a:rPr lang="en-US" altLang="zh-CN" sz="1400" dirty="0">
                <a:latin typeface="微软雅黑" pitchFamily="34" charset="-122"/>
                <a:ea typeface="微软雅黑" pitchFamily="34" charset="-122"/>
                <a:cs typeface="Times New Roman" pitchFamily="18" charset="0"/>
              </a:rPr>
              <a:t>10 </a:t>
            </a:r>
            <a:r>
              <a:rPr lang="zh-CN" altLang="en-US" sz="1400" dirty="0">
                <a:latin typeface="微软雅黑" pitchFamily="34" charset="-122"/>
                <a:ea typeface="微软雅黑" pitchFamily="34" charset="-122"/>
                <a:cs typeface="Times New Roman" pitchFamily="18" charset="0"/>
              </a:rPr>
              <a:t>秒钟浏览一条信息，这些消息足够一个人昼夜不息的浏览</a:t>
            </a:r>
            <a:r>
              <a:rPr lang="en-US" altLang="zh-CN" sz="1400" dirty="0">
                <a:latin typeface="微软雅黑" pitchFamily="34" charset="-122"/>
                <a:ea typeface="微软雅黑" pitchFamily="34" charset="-122"/>
                <a:cs typeface="Times New Roman" pitchFamily="18" charset="0"/>
              </a:rPr>
              <a:t>16 </a:t>
            </a:r>
            <a:r>
              <a:rPr lang="zh-CN" altLang="en-US" sz="1400" dirty="0">
                <a:latin typeface="微软雅黑" pitchFamily="34" charset="-122"/>
                <a:ea typeface="微软雅黑" pitchFamily="34" charset="-122"/>
                <a:cs typeface="Times New Roman" pitchFamily="18" charset="0"/>
              </a:rPr>
              <a:t>年</a:t>
            </a:r>
            <a:r>
              <a:rPr lang="en-US" altLang="zh-CN" sz="1400" dirty="0">
                <a:latin typeface="微软雅黑" pitchFamily="34" charset="-122"/>
                <a:ea typeface="微软雅黑" pitchFamily="34" charset="-122"/>
                <a:cs typeface="Times New Roman" pitchFamily="18" charset="0"/>
              </a:rPr>
              <a:t>…</a:t>
            </a:r>
            <a:endParaRPr lang="zh-CN" altLang="en-US" sz="1400" dirty="0">
              <a:latin typeface="微软雅黑" pitchFamily="34" charset="-122"/>
              <a:ea typeface="微软雅黑" pitchFamily="34" charset="-122"/>
              <a:cs typeface="Times New Roman" pitchFamily="18" charset="0"/>
            </a:endParaRPr>
          </a:p>
          <a:p>
            <a:pPr eaLnBrk="1" hangingPunct="1"/>
            <a:r>
              <a:rPr lang="zh-CN" altLang="en-US" sz="1400" dirty="0">
                <a:latin typeface="微软雅黑" pitchFamily="34" charset="-122"/>
                <a:ea typeface="微软雅黑" pitchFamily="34" charset="-122"/>
                <a:cs typeface="Times New Roman" pitchFamily="18" charset="0"/>
              </a:rPr>
              <a:t>每天亚马逊上将产生 </a:t>
            </a:r>
            <a:r>
              <a:rPr lang="en-US" altLang="zh-CN" sz="1600" b="1" dirty="0">
                <a:latin typeface="微软雅黑" pitchFamily="34" charset="-122"/>
                <a:ea typeface="微软雅黑" pitchFamily="34" charset="-122"/>
                <a:cs typeface="Times New Roman" pitchFamily="18" charset="0"/>
              </a:rPr>
              <a:t>6.3 </a:t>
            </a:r>
            <a:r>
              <a:rPr lang="zh-CN" altLang="en-US" sz="1600" b="1" dirty="0">
                <a:latin typeface="微软雅黑" pitchFamily="34" charset="-122"/>
                <a:ea typeface="微软雅黑" pitchFamily="34" charset="-122"/>
                <a:cs typeface="Times New Roman" pitchFamily="18" charset="0"/>
              </a:rPr>
              <a:t>百万</a:t>
            </a:r>
            <a:r>
              <a:rPr lang="zh-CN" altLang="en-US" sz="1400" b="1" dirty="0">
                <a:latin typeface="微软雅黑" pitchFamily="34" charset="-122"/>
                <a:ea typeface="微软雅黑" pitchFamily="34" charset="-122"/>
                <a:cs typeface="Times New Roman" pitchFamily="18" charset="0"/>
              </a:rPr>
              <a:t>笔</a:t>
            </a:r>
            <a:r>
              <a:rPr lang="zh-CN" altLang="en-US" sz="1400" dirty="0">
                <a:latin typeface="微软雅黑" pitchFamily="34" charset="-122"/>
                <a:ea typeface="微软雅黑" pitchFamily="34" charset="-122"/>
                <a:cs typeface="Times New Roman" pitchFamily="18" charset="0"/>
              </a:rPr>
              <a:t>订单</a:t>
            </a:r>
            <a:r>
              <a:rPr lang="en-US" altLang="zh-CN" sz="1400" dirty="0">
                <a:latin typeface="微软雅黑" pitchFamily="34" charset="-122"/>
                <a:ea typeface="微软雅黑" pitchFamily="34" charset="-122"/>
                <a:cs typeface="Times New Roman" pitchFamily="18" charset="0"/>
              </a:rPr>
              <a:t>…</a:t>
            </a:r>
          </a:p>
          <a:p>
            <a:pPr eaLnBrk="1" hangingPunct="1"/>
            <a:r>
              <a:rPr lang="zh-CN" altLang="en-US" sz="1400" dirty="0">
                <a:latin typeface="微软雅黑" pitchFamily="34" charset="-122"/>
                <a:ea typeface="微软雅黑" pitchFamily="34" charset="-122"/>
                <a:cs typeface="Times New Roman" pitchFamily="18" charset="0"/>
              </a:rPr>
              <a:t>每个月网民在</a:t>
            </a:r>
            <a:r>
              <a:rPr lang="en-US" altLang="zh-CN" sz="1400" dirty="0">
                <a:latin typeface="微软雅黑" pitchFamily="34" charset="-122"/>
                <a:ea typeface="微软雅黑" pitchFamily="34" charset="-122"/>
                <a:cs typeface="Times New Roman" pitchFamily="18" charset="0"/>
              </a:rPr>
              <a:t>Facebook </a:t>
            </a:r>
            <a:r>
              <a:rPr lang="zh-CN" altLang="en-US" sz="1400" dirty="0">
                <a:latin typeface="微软雅黑" pitchFamily="34" charset="-122"/>
                <a:ea typeface="微软雅黑" pitchFamily="34" charset="-122"/>
                <a:cs typeface="Times New Roman" pitchFamily="18" charset="0"/>
              </a:rPr>
              <a:t>上要花费</a:t>
            </a:r>
            <a:r>
              <a:rPr lang="en-US" altLang="zh-CN" sz="1600" b="1" dirty="0">
                <a:latin typeface="微软雅黑" pitchFamily="34" charset="-122"/>
                <a:ea typeface="微软雅黑" pitchFamily="34" charset="-122"/>
                <a:cs typeface="Times New Roman" pitchFamily="18" charset="0"/>
              </a:rPr>
              <a:t>7 </a:t>
            </a:r>
            <a:r>
              <a:rPr lang="zh-CN" altLang="en-US" sz="1600" b="1" dirty="0">
                <a:latin typeface="微软雅黑" pitchFamily="34" charset="-122"/>
                <a:ea typeface="微软雅黑" pitchFamily="34" charset="-122"/>
                <a:cs typeface="Times New Roman" pitchFamily="18" charset="0"/>
              </a:rPr>
              <a:t>千亿</a:t>
            </a:r>
            <a:r>
              <a:rPr lang="zh-CN" altLang="en-US" sz="1400" b="1" dirty="0">
                <a:latin typeface="微软雅黑" pitchFamily="34" charset="-122"/>
                <a:ea typeface="微软雅黑" pitchFamily="34" charset="-122"/>
                <a:cs typeface="Times New Roman" pitchFamily="18" charset="0"/>
              </a:rPr>
              <a:t>分钟</a:t>
            </a:r>
            <a:r>
              <a:rPr lang="zh-CN" altLang="en-US" sz="1400" dirty="0">
                <a:latin typeface="微软雅黑" pitchFamily="34" charset="-122"/>
                <a:ea typeface="微软雅黑" pitchFamily="34" charset="-122"/>
                <a:cs typeface="Times New Roman" pitchFamily="18" charset="0"/>
              </a:rPr>
              <a:t>，被移动互联网使用者发送和接收的数据高达</a:t>
            </a:r>
            <a:r>
              <a:rPr lang="en-US" altLang="zh-CN" sz="1600" b="1" dirty="0">
                <a:latin typeface="微软雅黑" pitchFamily="34" charset="-122"/>
                <a:ea typeface="微软雅黑" pitchFamily="34" charset="-122"/>
                <a:cs typeface="Times New Roman" pitchFamily="18" charset="0"/>
              </a:rPr>
              <a:t>1.3EB</a:t>
            </a:r>
            <a:r>
              <a:rPr lang="en-US" altLang="zh-CN" sz="1600" dirty="0">
                <a:latin typeface="微软雅黑" pitchFamily="34" charset="-122"/>
                <a:ea typeface="微软雅黑" pitchFamily="34" charset="-122"/>
                <a:cs typeface="Times New Roman" pitchFamily="18" charset="0"/>
              </a:rPr>
              <a:t>…</a:t>
            </a:r>
          </a:p>
          <a:p>
            <a:pPr eaLnBrk="1" hangingPunct="1"/>
            <a:r>
              <a:rPr lang="en-US" altLang="zh-CN" sz="1400" dirty="0">
                <a:latin typeface="微软雅黑" pitchFamily="34" charset="-122"/>
                <a:ea typeface="微软雅黑" pitchFamily="34" charset="-122"/>
                <a:cs typeface="Times New Roman" pitchFamily="18" charset="0"/>
              </a:rPr>
              <a:t>Google </a:t>
            </a:r>
            <a:r>
              <a:rPr lang="zh-CN" altLang="en-US" sz="1400" dirty="0">
                <a:latin typeface="微软雅黑" pitchFamily="34" charset="-122"/>
                <a:ea typeface="微软雅黑" pitchFamily="34" charset="-122"/>
                <a:cs typeface="Times New Roman" pitchFamily="18" charset="0"/>
              </a:rPr>
              <a:t>上每天需要处理</a:t>
            </a:r>
            <a:r>
              <a:rPr lang="en-US" altLang="zh-CN" sz="1600" dirty="0">
                <a:latin typeface="微软雅黑" pitchFamily="34" charset="-122"/>
                <a:ea typeface="微软雅黑" pitchFamily="34" charset="-122"/>
                <a:cs typeface="Times New Roman" pitchFamily="18" charset="0"/>
              </a:rPr>
              <a:t>24PB </a:t>
            </a:r>
            <a:r>
              <a:rPr lang="zh-CN" altLang="en-US" sz="1400" dirty="0">
                <a:latin typeface="微软雅黑" pitchFamily="34" charset="-122"/>
                <a:ea typeface="微软雅黑" pitchFamily="34" charset="-122"/>
                <a:cs typeface="Times New Roman" pitchFamily="18" charset="0"/>
              </a:rPr>
              <a:t>的数据</a:t>
            </a:r>
            <a:r>
              <a:rPr lang="en-US" altLang="zh-CN" sz="1400" dirty="0">
                <a:latin typeface="微软雅黑" pitchFamily="34" charset="-122"/>
                <a:ea typeface="微软雅黑" pitchFamily="34" charset="-122"/>
                <a:cs typeface="Times New Roman" pitchFamily="18" charset="0"/>
              </a:rPr>
              <a:t>…</a:t>
            </a:r>
            <a:endParaRPr lang="zh-CN" altLang="en-US" sz="1400" dirty="0">
              <a:latin typeface="微软雅黑" pitchFamily="34" charset="-122"/>
              <a:ea typeface="微软雅黑" pitchFamily="34" charset="-122"/>
              <a:cs typeface="Times New Roman" pitchFamily="18" charset="0"/>
            </a:endParaRPr>
          </a:p>
        </p:txBody>
      </p:sp>
      <p:sp>
        <p:nvSpPr>
          <p:cNvPr id="12292" name="TextBox 60"/>
          <p:cNvSpPr txBox="1">
            <a:spLocks noChangeArrowheads="1"/>
          </p:cNvSpPr>
          <p:nvPr/>
        </p:nvSpPr>
        <p:spPr bwMode="auto">
          <a:xfrm>
            <a:off x="323850" y="953378"/>
            <a:ext cx="7345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zh-CN" altLang="en-US" sz="2000" b="1" dirty="0" smtClean="0">
                <a:latin typeface="微软雅黑" pitchFamily="34" charset="-122"/>
                <a:ea typeface="微软雅黑" pitchFamily="34" charset="-122"/>
              </a:rPr>
              <a:t>人们</a:t>
            </a:r>
            <a:r>
              <a:rPr lang="zh-CN" altLang="en-US" sz="2000" b="1" dirty="0">
                <a:latin typeface="微软雅黑" pitchFamily="34" charset="-122"/>
                <a:ea typeface="微软雅黑" pitchFamily="34" charset="-122"/>
              </a:rPr>
              <a:t>从信息的被动接受者变成了主动创造者</a:t>
            </a:r>
          </a:p>
        </p:txBody>
      </p:sp>
      <p:sp>
        <p:nvSpPr>
          <p:cNvPr id="5" name="Rectangle 6"/>
          <p:cNvSpPr txBox="1">
            <a:spLocks noChangeArrowheads="1"/>
          </p:cNvSpPr>
          <p:nvPr/>
        </p:nvSpPr>
        <p:spPr bwMode="auto">
          <a:xfrm>
            <a:off x="215516" y="304006"/>
            <a:ext cx="8229600" cy="331787"/>
          </a:xfrm>
          <a:prstGeom prst="rect">
            <a:avLst/>
          </a:prstGeom>
          <a:noFill/>
          <a:ln w="9525">
            <a:noFill/>
            <a:miter lim="800000"/>
            <a:headEnd/>
            <a:tailEnd/>
          </a:ln>
        </p:spPr>
        <p:txBody>
          <a:bodyPr anchor="ctr"/>
          <a:lstStyle/>
          <a:p>
            <a:pPr>
              <a:defRPr/>
            </a:pPr>
            <a:r>
              <a:rPr lang="zh-CN" altLang="en-US" sz="3200" kern="0" dirty="0" smtClean="0">
                <a:solidFill>
                  <a:srgbClr val="0070C0"/>
                </a:solidFill>
                <a:latin typeface="黑体" pitchFamily="49" charset="-122"/>
                <a:ea typeface="黑体" pitchFamily="49" charset="-122"/>
                <a:cs typeface="+mj-cs"/>
              </a:rPr>
              <a:t>我们来到大</a:t>
            </a:r>
            <a:r>
              <a:rPr lang="zh-CN" altLang="en-US" sz="3200" kern="0" dirty="0">
                <a:solidFill>
                  <a:srgbClr val="0070C0"/>
                </a:solidFill>
                <a:latin typeface="黑体" pitchFamily="49" charset="-122"/>
                <a:ea typeface="黑体" pitchFamily="49" charset="-122"/>
                <a:cs typeface="+mj-cs"/>
              </a:rPr>
              <a:t>数据时代</a:t>
            </a:r>
            <a:endParaRPr lang="zh-CN" altLang="ko-KR" sz="3200" kern="0" dirty="0">
              <a:solidFill>
                <a:srgbClr val="0070C0"/>
              </a:solidFill>
              <a:latin typeface="黑体" pitchFamily="49" charset="-122"/>
              <a:ea typeface="黑体" pitchFamily="49" charset="-122"/>
              <a:cs typeface="+mj-cs"/>
            </a:endParaRPr>
          </a:p>
        </p:txBody>
      </p:sp>
      <p:pic>
        <p:nvPicPr>
          <p:cNvPr id="6" name="Picture 2" descr="http://www.chuanganwang.cn/wp-content/uploads/2013/04/dashuj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2" y="1520788"/>
            <a:ext cx="9127727"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0204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nvPr>
        </p:nvGraphicFramePr>
        <p:xfrm>
          <a:off x="356573" y="1412776"/>
          <a:ext cx="3456384" cy="280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336548" y="152636"/>
            <a:ext cx="4801314" cy="646331"/>
          </a:xfrm>
          <a:prstGeom prst="rect">
            <a:avLst/>
          </a:prstGeom>
          <a:noFill/>
          <a:ln w="9525">
            <a:noFill/>
            <a:miter lim="800000"/>
            <a:headEnd/>
            <a:tailEnd/>
          </a:ln>
        </p:spPr>
        <p:txBody>
          <a:bodyPr wrap="none" rtlCol="0">
            <a:spAutoFit/>
          </a:bodyPr>
          <a:lstStyle/>
          <a:p>
            <a:r>
              <a:rPr lang="zh-CN" altLang="en-US" sz="3600" dirty="0">
                <a:solidFill>
                  <a:srgbClr val="0070C0"/>
                </a:solidFill>
                <a:latin typeface="黑体" pitchFamily="49" charset="-122"/>
                <a:ea typeface="黑体" pitchFamily="49" charset="-122"/>
                <a:cs typeface="+mj-cs"/>
                <a:sym typeface="Calibri" pitchFamily="34" charset="0"/>
              </a:rPr>
              <a:t>大数据时代的爆炸增长</a:t>
            </a:r>
          </a:p>
        </p:txBody>
      </p:sp>
      <p:sp>
        <p:nvSpPr>
          <p:cNvPr id="5" name="矩形 4"/>
          <p:cNvSpPr/>
          <p:nvPr/>
        </p:nvSpPr>
        <p:spPr>
          <a:xfrm>
            <a:off x="3491880" y="4972815"/>
            <a:ext cx="2926680" cy="584775"/>
          </a:xfrm>
          <a:prstGeom prst="rect">
            <a:avLst/>
          </a:prstGeom>
        </p:spPr>
        <p:txBody>
          <a:bodyPr wrap="square">
            <a:spAutoFit/>
          </a:bodyPr>
          <a:lstStyle/>
          <a:p>
            <a:pPr lvl="0"/>
            <a:r>
              <a:rPr lang="zh-CN" altLang="en-US" sz="1600" dirty="0" smtClean="0">
                <a:solidFill>
                  <a:srgbClr val="008CD7"/>
                </a:solidFill>
                <a:latin typeface="微软雅黑" pitchFamily="34" charset="-122"/>
                <a:ea typeface="微软雅黑" pitchFamily="34" charset="-122"/>
              </a:rPr>
              <a:t>想驾驭这庞大的数据，我们必须了解大数据的特征。</a:t>
            </a:r>
            <a:endParaRPr lang="zh-CN" altLang="en-US" sz="1600" dirty="0">
              <a:solidFill>
                <a:srgbClr val="008CD7"/>
              </a:solidFill>
              <a:latin typeface="微软雅黑" pitchFamily="34" charset="-122"/>
              <a:ea typeface="微软雅黑" pitchFamily="34" charset="-122"/>
            </a:endParaRPr>
          </a:p>
        </p:txBody>
      </p:sp>
      <p:sp>
        <p:nvSpPr>
          <p:cNvPr id="6" name="矩形 5"/>
          <p:cNvSpPr/>
          <p:nvPr/>
        </p:nvSpPr>
        <p:spPr>
          <a:xfrm>
            <a:off x="3992240" y="1556792"/>
            <a:ext cx="4572000" cy="2585323"/>
          </a:xfrm>
          <a:prstGeom prst="rect">
            <a:avLst/>
          </a:prstGeom>
        </p:spPr>
        <p:txBody>
          <a:bodyPr>
            <a:spAutoFit/>
          </a:bodyPr>
          <a:lstStyle/>
          <a:p>
            <a:r>
              <a:rPr lang="zh-CN" altLang="en-US" b="1" dirty="0">
                <a:latin typeface="微软雅黑" pitchFamily="34" charset="-122"/>
                <a:ea typeface="微软雅黑" pitchFamily="34" charset="-122"/>
              </a:rPr>
              <a:t>地球上至今总共的数据量</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endParaRPr lang="zh-CN" altLang="en-US" sz="1600" dirty="0">
              <a:latin typeface="微软雅黑" pitchFamily="34" charset="-122"/>
              <a:ea typeface="微软雅黑" pitchFamily="34" charset="-122"/>
            </a:endParaRPr>
          </a:p>
          <a:p>
            <a:r>
              <a:rPr lang="zh-CN" altLang="en-US" sz="1600" dirty="0">
                <a:latin typeface="微软雅黑" pitchFamily="34" charset="-122"/>
                <a:ea typeface="微软雅黑" pitchFamily="34" charset="-122"/>
              </a:rPr>
              <a:t>在</a:t>
            </a:r>
            <a:r>
              <a:rPr lang="en-US" altLang="zh-CN" sz="1600" b="1" dirty="0">
                <a:latin typeface="微软雅黑" pitchFamily="34" charset="-122"/>
                <a:ea typeface="微软雅黑" pitchFamily="34" charset="-122"/>
              </a:rPr>
              <a:t>2006 </a:t>
            </a:r>
            <a:r>
              <a:rPr lang="zh-CN" altLang="en-US" sz="1600" dirty="0">
                <a:latin typeface="微软雅黑" pitchFamily="34" charset="-122"/>
                <a:ea typeface="微软雅黑" pitchFamily="34" charset="-122"/>
              </a:rPr>
              <a:t>年，个人用户才刚刚迈进</a:t>
            </a:r>
            <a:r>
              <a:rPr lang="en-US" altLang="zh-CN" sz="1600" b="1" dirty="0" smtClean="0">
                <a:latin typeface="微软雅黑" pitchFamily="34" charset="-122"/>
                <a:ea typeface="微软雅黑" pitchFamily="34" charset="-122"/>
              </a:rPr>
              <a:t>TB</a:t>
            </a:r>
            <a:r>
              <a:rPr lang="zh-CN" altLang="en-US" sz="1600" dirty="0" smtClean="0">
                <a:latin typeface="微软雅黑" pitchFamily="34" charset="-122"/>
                <a:ea typeface="微软雅黑" pitchFamily="34" charset="-122"/>
              </a:rPr>
              <a:t>时代</a:t>
            </a:r>
            <a:r>
              <a:rPr lang="zh-CN" altLang="en-US" sz="1600" dirty="0">
                <a:latin typeface="微软雅黑" pitchFamily="34" charset="-122"/>
                <a:ea typeface="微软雅黑" pitchFamily="34" charset="-122"/>
              </a:rPr>
              <a:t>，全球一共新产生了约</a:t>
            </a:r>
            <a:r>
              <a:rPr lang="en-US" altLang="zh-CN" sz="1600" b="1" dirty="0" smtClean="0">
                <a:latin typeface="微软雅黑" pitchFamily="34" charset="-122"/>
                <a:ea typeface="微软雅黑" pitchFamily="34" charset="-122"/>
              </a:rPr>
              <a:t>180EB</a:t>
            </a:r>
            <a:r>
              <a:rPr lang="zh-CN" altLang="en-US" sz="1600" dirty="0" smtClean="0">
                <a:latin typeface="微软雅黑" pitchFamily="34" charset="-122"/>
                <a:ea typeface="微软雅黑" pitchFamily="34" charset="-122"/>
              </a:rPr>
              <a:t>的</a:t>
            </a:r>
            <a:r>
              <a:rPr lang="zh-CN" altLang="en-US" sz="1600" dirty="0">
                <a:latin typeface="微软雅黑" pitchFamily="34" charset="-122"/>
                <a:ea typeface="微软雅黑" pitchFamily="34" charset="-122"/>
              </a:rPr>
              <a:t>数据</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endParaRPr lang="en-US" altLang="zh-CN" sz="1600" dirty="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在</a:t>
            </a:r>
            <a:r>
              <a:rPr lang="en-US" altLang="zh-CN" sz="1600" b="1" dirty="0">
                <a:latin typeface="微软雅黑" pitchFamily="34" charset="-122"/>
                <a:ea typeface="微软雅黑" pitchFamily="34" charset="-122"/>
              </a:rPr>
              <a:t>2011 </a:t>
            </a:r>
            <a:r>
              <a:rPr lang="zh-CN" altLang="en-US" sz="1600" dirty="0">
                <a:latin typeface="微软雅黑" pitchFamily="34" charset="-122"/>
                <a:ea typeface="微软雅黑" pitchFamily="34" charset="-122"/>
              </a:rPr>
              <a:t>年，这个数字达到了</a:t>
            </a:r>
            <a:r>
              <a:rPr lang="en-US" altLang="zh-CN" sz="1600" b="1" dirty="0" smtClean="0">
                <a:latin typeface="微软雅黑" pitchFamily="34" charset="-122"/>
                <a:ea typeface="微软雅黑" pitchFamily="34" charset="-122"/>
              </a:rPr>
              <a:t>1.8ZB</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endParaRPr lang="en-US" altLang="zh-CN" sz="1600" dirty="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而有市场</a:t>
            </a:r>
            <a:r>
              <a:rPr lang="zh-CN" altLang="en-US" sz="1600" dirty="0">
                <a:latin typeface="微软雅黑" pitchFamily="34" charset="-122"/>
                <a:ea typeface="微软雅黑" pitchFamily="34" charset="-122"/>
              </a:rPr>
              <a:t>研究</a:t>
            </a:r>
            <a:r>
              <a:rPr lang="zh-CN" altLang="en-US" sz="1600" dirty="0" smtClean="0">
                <a:latin typeface="微软雅黑" pitchFamily="34" charset="-122"/>
                <a:ea typeface="微软雅黑" pitchFamily="34" charset="-122"/>
              </a:rPr>
              <a:t>机构预测：</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到</a:t>
            </a:r>
            <a:r>
              <a:rPr lang="en-US" altLang="zh-CN" sz="1600" b="1" dirty="0">
                <a:latin typeface="微软雅黑" pitchFamily="34" charset="-122"/>
                <a:ea typeface="微软雅黑" pitchFamily="34" charset="-122"/>
              </a:rPr>
              <a:t>2020 </a:t>
            </a:r>
            <a:r>
              <a:rPr lang="zh-CN" altLang="en-US" sz="1600" dirty="0">
                <a:latin typeface="微软雅黑" pitchFamily="34" charset="-122"/>
                <a:ea typeface="微软雅黑" pitchFamily="34" charset="-122"/>
              </a:rPr>
              <a:t>年，整个世界的数据总量将会增长</a:t>
            </a:r>
            <a:r>
              <a:rPr lang="en-US" altLang="zh-CN" sz="1600" b="1" dirty="0">
                <a:latin typeface="微软雅黑" pitchFamily="34" charset="-122"/>
                <a:ea typeface="微软雅黑" pitchFamily="34" charset="-122"/>
              </a:rPr>
              <a:t>44 </a:t>
            </a:r>
            <a:r>
              <a:rPr lang="zh-CN" altLang="en-US" sz="1600" dirty="0">
                <a:latin typeface="微软雅黑" pitchFamily="34" charset="-122"/>
                <a:ea typeface="微软雅黑" pitchFamily="34" charset="-122"/>
              </a:rPr>
              <a:t>倍，达到</a:t>
            </a:r>
            <a:r>
              <a:rPr lang="en-US" altLang="zh-CN" sz="1600" b="1" dirty="0" smtClean="0">
                <a:latin typeface="微软雅黑" pitchFamily="34" charset="-122"/>
                <a:ea typeface="微软雅黑" pitchFamily="34" charset="-122"/>
              </a:rPr>
              <a:t>35.2ZB</a:t>
            </a: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1ZB=10 </a:t>
            </a:r>
            <a:r>
              <a:rPr lang="zh-CN" altLang="en-US" sz="1600" dirty="0">
                <a:latin typeface="微软雅黑" pitchFamily="34" charset="-122"/>
                <a:ea typeface="微软雅黑" pitchFamily="34" charset="-122"/>
              </a:rPr>
              <a:t>亿</a:t>
            </a:r>
            <a:r>
              <a:rPr lang="en-US" altLang="zh-CN" sz="1600" b="1" dirty="0" smtClean="0">
                <a:latin typeface="微软雅黑" pitchFamily="34" charset="-122"/>
                <a:ea typeface="微软雅黑" pitchFamily="34" charset="-122"/>
              </a:rPr>
              <a:t>TB</a:t>
            </a:r>
            <a:r>
              <a:rPr lang="zh-CN" altLang="en-US" sz="1600" b="1"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8" name="云形标注 7"/>
          <p:cNvSpPr/>
          <p:nvPr/>
        </p:nvSpPr>
        <p:spPr>
          <a:xfrm>
            <a:off x="2987824" y="4581128"/>
            <a:ext cx="4322028" cy="1368152"/>
          </a:xfrm>
          <a:prstGeom prst="cloudCallout">
            <a:avLst>
              <a:gd name="adj1" fmla="val -28473"/>
              <a:gd name="adj2" fmla="val 69926"/>
            </a:avLst>
          </a:prstGeom>
          <a:noFill/>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 name="矩形 6"/>
          <p:cNvSpPr/>
          <p:nvPr/>
        </p:nvSpPr>
        <p:spPr>
          <a:xfrm>
            <a:off x="387405" y="4123829"/>
            <a:ext cx="2600419" cy="738664"/>
          </a:xfrm>
          <a:prstGeom prst="rect">
            <a:avLst/>
          </a:prstGeom>
        </p:spPr>
        <p:txBody>
          <a:bodyPr wrap="square">
            <a:spAutoFit/>
          </a:bodyPr>
          <a:lstStyle/>
          <a:p>
            <a:pPr lvl="0"/>
            <a:r>
              <a:rPr lang="en-US" altLang="zh-CN" sz="1400" dirty="0" smtClean="0">
                <a:solidFill>
                  <a:srgbClr val="008CD7"/>
                </a:solidFill>
                <a:latin typeface="微软雅黑" pitchFamily="34" charset="-122"/>
                <a:ea typeface="微软雅黑" pitchFamily="34" charset="-122"/>
              </a:rPr>
              <a:t>1PB</a:t>
            </a:r>
            <a:r>
              <a:rPr lang="zh-CN" altLang="en-US" sz="1400" dirty="0">
                <a:solidFill>
                  <a:srgbClr val="008CD7"/>
                </a:solidFill>
                <a:latin typeface="微软雅黑" pitchFamily="34" charset="-122"/>
                <a:ea typeface="微软雅黑" pitchFamily="34" charset="-122"/>
              </a:rPr>
              <a:t> </a:t>
            </a:r>
            <a:r>
              <a:rPr lang="zh-CN" altLang="en-US" sz="1400" dirty="0" smtClean="0">
                <a:solidFill>
                  <a:srgbClr val="008CD7"/>
                </a:solidFill>
                <a:latin typeface="微软雅黑" pitchFamily="34" charset="-122"/>
                <a:ea typeface="微软雅黑" pitchFamily="34" charset="-122"/>
              </a:rPr>
              <a:t>（拍字节</a:t>
            </a:r>
            <a:r>
              <a:rPr lang="zh-CN" altLang="en-US" sz="1400" dirty="0">
                <a:solidFill>
                  <a:srgbClr val="008CD7"/>
                </a:solidFill>
                <a:latin typeface="微软雅黑" pitchFamily="34" charset="-122"/>
                <a:ea typeface="微软雅黑" pitchFamily="34" charset="-122"/>
              </a:rPr>
              <a:t>）</a:t>
            </a:r>
            <a:r>
              <a:rPr lang="en-US" altLang="zh-CN" sz="1400" dirty="0" smtClean="0">
                <a:solidFill>
                  <a:srgbClr val="008CD7"/>
                </a:solidFill>
                <a:latin typeface="微软雅黑" pitchFamily="34" charset="-122"/>
                <a:ea typeface="微软雅黑" pitchFamily="34" charset="-122"/>
              </a:rPr>
              <a:t> </a:t>
            </a:r>
            <a:r>
              <a:rPr lang="en-US" altLang="zh-CN" sz="1400" dirty="0">
                <a:solidFill>
                  <a:srgbClr val="008CD7"/>
                </a:solidFill>
                <a:latin typeface="微软雅黑" pitchFamily="34" charset="-122"/>
                <a:ea typeface="微软雅黑" pitchFamily="34" charset="-122"/>
              </a:rPr>
              <a:t>= </a:t>
            </a:r>
            <a:r>
              <a:rPr lang="en-US" altLang="zh-CN" sz="1400" dirty="0" smtClean="0">
                <a:solidFill>
                  <a:srgbClr val="008CD7"/>
                </a:solidFill>
                <a:latin typeface="微软雅黑" pitchFamily="34" charset="-122"/>
                <a:ea typeface="微软雅黑" pitchFamily="34" charset="-122"/>
              </a:rPr>
              <a:t>2^50</a:t>
            </a:r>
            <a:r>
              <a:rPr lang="zh-CN" altLang="en-US" sz="1400" dirty="0" smtClean="0">
                <a:solidFill>
                  <a:srgbClr val="008CD7"/>
                </a:solidFill>
                <a:latin typeface="微软雅黑" pitchFamily="34" charset="-122"/>
                <a:ea typeface="微软雅黑" pitchFamily="34" charset="-122"/>
              </a:rPr>
              <a:t>字节</a:t>
            </a:r>
            <a:endParaRPr lang="en-US" altLang="zh-CN" sz="1400" dirty="0" smtClean="0">
              <a:solidFill>
                <a:srgbClr val="008CD7"/>
              </a:solidFill>
              <a:latin typeface="微软雅黑" pitchFamily="34" charset="-122"/>
              <a:ea typeface="微软雅黑" pitchFamily="34" charset="-122"/>
            </a:endParaRPr>
          </a:p>
          <a:p>
            <a:r>
              <a:rPr lang="en-US" altLang="zh-CN" sz="1400" dirty="0" smtClean="0">
                <a:solidFill>
                  <a:srgbClr val="008CD7"/>
                </a:solidFill>
                <a:latin typeface="微软雅黑" pitchFamily="34" charset="-122"/>
                <a:ea typeface="微软雅黑" pitchFamily="34" charset="-122"/>
              </a:rPr>
              <a:t>1EB</a:t>
            </a:r>
            <a:r>
              <a:rPr lang="zh-CN" altLang="en-US" sz="1400" dirty="0">
                <a:solidFill>
                  <a:srgbClr val="008CD7"/>
                </a:solidFill>
                <a:latin typeface="微软雅黑" pitchFamily="34" charset="-122"/>
                <a:ea typeface="微软雅黑" pitchFamily="34" charset="-122"/>
              </a:rPr>
              <a:t> </a:t>
            </a:r>
            <a:r>
              <a:rPr lang="zh-CN" altLang="en-US" sz="1400" dirty="0" smtClean="0">
                <a:solidFill>
                  <a:srgbClr val="008CD7"/>
                </a:solidFill>
                <a:latin typeface="微软雅黑" pitchFamily="34" charset="-122"/>
                <a:ea typeface="微软雅黑" pitchFamily="34" charset="-122"/>
              </a:rPr>
              <a:t>（艾字节</a:t>
            </a:r>
            <a:r>
              <a:rPr lang="zh-CN" altLang="en-US" sz="1400" dirty="0">
                <a:solidFill>
                  <a:srgbClr val="008CD7"/>
                </a:solidFill>
                <a:latin typeface="微软雅黑" pitchFamily="34" charset="-122"/>
                <a:ea typeface="微软雅黑" pitchFamily="34" charset="-122"/>
              </a:rPr>
              <a:t>）</a:t>
            </a:r>
            <a:r>
              <a:rPr lang="en-US" altLang="zh-CN" sz="1400" dirty="0" smtClean="0">
                <a:solidFill>
                  <a:srgbClr val="008CD7"/>
                </a:solidFill>
                <a:latin typeface="微软雅黑" pitchFamily="34" charset="-122"/>
                <a:ea typeface="微软雅黑" pitchFamily="34" charset="-122"/>
              </a:rPr>
              <a:t> </a:t>
            </a:r>
            <a:r>
              <a:rPr lang="en-US" altLang="zh-CN" sz="1400" dirty="0">
                <a:solidFill>
                  <a:srgbClr val="008CD7"/>
                </a:solidFill>
                <a:latin typeface="微软雅黑" pitchFamily="34" charset="-122"/>
                <a:ea typeface="微软雅黑" pitchFamily="34" charset="-122"/>
              </a:rPr>
              <a:t>= </a:t>
            </a:r>
            <a:r>
              <a:rPr lang="en-US" altLang="zh-CN" sz="1400" dirty="0" smtClean="0">
                <a:solidFill>
                  <a:srgbClr val="008CD7"/>
                </a:solidFill>
                <a:latin typeface="微软雅黑" pitchFamily="34" charset="-122"/>
                <a:ea typeface="微软雅黑" pitchFamily="34" charset="-122"/>
              </a:rPr>
              <a:t>2^60</a:t>
            </a:r>
            <a:r>
              <a:rPr lang="zh-CN" altLang="en-US" sz="1400" dirty="0">
                <a:solidFill>
                  <a:srgbClr val="008CD7"/>
                </a:solidFill>
                <a:latin typeface="微软雅黑" pitchFamily="34" charset="-122"/>
                <a:ea typeface="微软雅黑" pitchFamily="34" charset="-122"/>
              </a:rPr>
              <a:t>字节</a:t>
            </a:r>
            <a:endParaRPr lang="en-US" altLang="zh-CN" sz="1400" dirty="0">
              <a:solidFill>
                <a:srgbClr val="008CD7"/>
              </a:solidFill>
              <a:latin typeface="微软雅黑" pitchFamily="34" charset="-122"/>
              <a:ea typeface="微软雅黑" pitchFamily="34" charset="-122"/>
            </a:endParaRPr>
          </a:p>
          <a:p>
            <a:r>
              <a:rPr lang="en-US" altLang="zh-CN" sz="1400" dirty="0" smtClean="0">
                <a:solidFill>
                  <a:srgbClr val="008CD7"/>
                </a:solidFill>
                <a:latin typeface="微软雅黑" pitchFamily="34" charset="-122"/>
                <a:ea typeface="微软雅黑" pitchFamily="34" charset="-122"/>
              </a:rPr>
              <a:t>1ZB </a:t>
            </a:r>
            <a:r>
              <a:rPr lang="zh-CN" altLang="en-US" sz="1400" dirty="0" smtClean="0">
                <a:solidFill>
                  <a:srgbClr val="008CD7"/>
                </a:solidFill>
                <a:latin typeface="微软雅黑" pitchFamily="34" charset="-122"/>
                <a:ea typeface="微软雅黑" pitchFamily="34" charset="-122"/>
              </a:rPr>
              <a:t>（泽字节）</a:t>
            </a:r>
            <a:r>
              <a:rPr lang="en-US" altLang="zh-CN" sz="1400" dirty="0" smtClean="0">
                <a:solidFill>
                  <a:srgbClr val="008CD7"/>
                </a:solidFill>
                <a:latin typeface="微软雅黑" pitchFamily="34" charset="-122"/>
                <a:ea typeface="微软雅黑" pitchFamily="34" charset="-122"/>
              </a:rPr>
              <a:t> = 2^70</a:t>
            </a:r>
            <a:r>
              <a:rPr lang="zh-CN" altLang="en-US" sz="1400" dirty="0" smtClean="0">
                <a:solidFill>
                  <a:srgbClr val="008CD7"/>
                </a:solidFill>
                <a:latin typeface="微软雅黑" pitchFamily="34" charset="-122"/>
                <a:ea typeface="微软雅黑" pitchFamily="34" charset="-122"/>
              </a:rPr>
              <a:t>字节</a:t>
            </a:r>
            <a:endParaRPr lang="en-US" altLang="zh-CN" sz="1400" dirty="0">
              <a:solidFill>
                <a:srgbClr val="008CD7"/>
              </a:solidFill>
              <a:latin typeface="微软雅黑" pitchFamily="34" charset="-122"/>
              <a:ea typeface="微软雅黑" pitchFamily="34" charset="-122"/>
            </a:endParaRPr>
          </a:p>
        </p:txBody>
      </p:sp>
    </p:spTree>
    <p:extLst>
      <p:ext uri="{BB962C8B-B14F-4D97-AF65-F5344CB8AC3E}">
        <p14:creationId xmlns:p14="http://schemas.microsoft.com/office/powerpoint/2010/main" val="27130711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http://www.searchdatabase.com.cn/upload/article/2011/2011-09-15-15-34-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604" y="917571"/>
            <a:ext cx="1081088"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Box 3"/>
          <p:cNvSpPr txBox="1">
            <a:spLocks noChangeArrowheads="1"/>
          </p:cNvSpPr>
          <p:nvPr/>
        </p:nvSpPr>
        <p:spPr bwMode="auto">
          <a:xfrm>
            <a:off x="143508" y="1270790"/>
            <a:ext cx="6840537" cy="646113"/>
          </a:xfrm>
          <a:prstGeom prst="rect">
            <a:avLst/>
          </a:prstGeom>
          <a:noFill/>
          <a:ln w="38100">
            <a:solidFill>
              <a:srgbClr val="0066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en-US" altLang="zh-CN" b="1">
                <a:latin typeface="微软雅黑" pitchFamily="34" charset="-122"/>
                <a:ea typeface="微软雅黑" pitchFamily="34" charset="-122"/>
              </a:rPr>
              <a:t>20</a:t>
            </a:r>
            <a:r>
              <a:rPr lang="zh-CN" altLang="en-US" b="1">
                <a:latin typeface="微软雅黑" pitchFamily="34" charset="-122"/>
                <a:ea typeface="微软雅黑" pitchFamily="34" charset="-122"/>
              </a:rPr>
              <a:t>世纪</a:t>
            </a:r>
            <a:r>
              <a:rPr lang="en-US" altLang="zh-CN" b="1">
                <a:latin typeface="微软雅黑" pitchFamily="34" charset="-122"/>
                <a:ea typeface="微软雅黑" pitchFamily="34" charset="-122"/>
              </a:rPr>
              <a:t>90</a:t>
            </a:r>
            <a:r>
              <a:rPr lang="zh-CN" altLang="en-US" b="1">
                <a:latin typeface="微软雅黑" pitchFamily="34" charset="-122"/>
                <a:ea typeface="微软雅黑" pitchFamily="34" charset="-122"/>
              </a:rPr>
              <a:t>年代，数据仓库之父的</a:t>
            </a:r>
            <a:r>
              <a:rPr lang="en-US" altLang="zh-CN" b="1">
                <a:latin typeface="微软雅黑" pitchFamily="34" charset="-122"/>
                <a:ea typeface="微软雅黑" pitchFamily="34" charset="-122"/>
              </a:rPr>
              <a:t>Bill Inmon</a:t>
            </a:r>
            <a:r>
              <a:rPr lang="zh-CN" altLang="en-US" b="1">
                <a:latin typeface="微软雅黑" pitchFamily="34" charset="-122"/>
                <a:ea typeface="微软雅黑" pitchFamily="34" charset="-122"/>
              </a:rPr>
              <a:t>就经常提及</a:t>
            </a:r>
            <a:r>
              <a:rPr lang="en-US" altLang="zh-CN" b="1">
                <a:latin typeface="微软雅黑" pitchFamily="34" charset="-122"/>
                <a:ea typeface="微软雅黑" pitchFamily="34" charset="-122"/>
              </a:rPr>
              <a:t>Big Data</a:t>
            </a:r>
          </a:p>
          <a:p>
            <a:pPr eaLnBrk="1" hangingPunct="1"/>
            <a:endParaRPr lang="zh-CN" altLang="en-US">
              <a:latin typeface="微软雅黑" pitchFamily="34" charset="-122"/>
              <a:ea typeface="微软雅黑" pitchFamily="34" charset="-122"/>
            </a:endParaRPr>
          </a:p>
        </p:txBody>
      </p:sp>
      <p:pic>
        <p:nvPicPr>
          <p:cNvPr id="15364" name="Picture 55" descr="C:\Users\zhengge\AppData\Roaming\Tencent\Users\113080365\QQ\WinTemp\RichOle\F%X$IH)NJ6TO~H~]Q}7$AX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742" y="3834284"/>
            <a:ext cx="609441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Box 8"/>
          <p:cNvSpPr txBox="1">
            <a:spLocks noChangeArrowheads="1"/>
          </p:cNvSpPr>
          <p:nvPr/>
        </p:nvSpPr>
        <p:spPr bwMode="auto">
          <a:xfrm>
            <a:off x="1494345" y="2455589"/>
            <a:ext cx="6767513" cy="646113"/>
          </a:xfrm>
          <a:prstGeom prst="rect">
            <a:avLst/>
          </a:prstGeom>
          <a:noFill/>
          <a:ln w="38100">
            <a:solidFill>
              <a:srgbClr val="0066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en-US" altLang="zh-CN" b="1">
                <a:latin typeface="微软雅黑" pitchFamily="34" charset="-122"/>
                <a:ea typeface="微软雅黑" pitchFamily="34" charset="-122"/>
              </a:rPr>
              <a:t>2011</a:t>
            </a:r>
            <a:r>
              <a:rPr lang="zh-CN" altLang="zh-CN" b="1">
                <a:latin typeface="微软雅黑" pitchFamily="34" charset="-122"/>
                <a:ea typeface="微软雅黑" pitchFamily="34" charset="-122"/>
              </a:rPr>
              <a:t>年</a:t>
            </a:r>
            <a:r>
              <a:rPr lang="en-US" altLang="zh-CN" b="1">
                <a:latin typeface="微软雅黑" pitchFamily="34" charset="-122"/>
                <a:ea typeface="微软雅黑" pitchFamily="34" charset="-122"/>
              </a:rPr>
              <a:t>5 </a:t>
            </a:r>
            <a:r>
              <a:rPr lang="zh-CN" altLang="zh-CN" b="1">
                <a:latin typeface="微软雅黑" pitchFamily="34" charset="-122"/>
                <a:ea typeface="微软雅黑" pitchFamily="34" charset="-122"/>
              </a:rPr>
              <a:t>月，</a:t>
            </a:r>
            <a:r>
              <a:rPr lang="zh-CN" altLang="en-US" b="1">
                <a:latin typeface="微软雅黑" pitchFamily="34" charset="-122"/>
                <a:ea typeface="微软雅黑" pitchFamily="34" charset="-122"/>
              </a:rPr>
              <a:t>在</a:t>
            </a:r>
            <a:r>
              <a:rPr lang="zh-CN" altLang="zh-CN" b="1">
                <a:latin typeface="微软雅黑" pitchFamily="34" charset="-122"/>
                <a:ea typeface="微软雅黑" pitchFamily="34" charset="-122"/>
              </a:rPr>
              <a:t>“云计算相遇大数据” </a:t>
            </a:r>
            <a:r>
              <a:rPr lang="zh-CN" altLang="en-US" b="1">
                <a:latin typeface="微软雅黑" pitchFamily="34" charset="-122"/>
                <a:ea typeface="微软雅黑" pitchFamily="34" charset="-122"/>
              </a:rPr>
              <a:t>为主题的</a:t>
            </a:r>
            <a:r>
              <a:rPr lang="en-US" altLang="zh-CN" b="1">
                <a:latin typeface="微软雅黑" pitchFamily="34" charset="-122"/>
                <a:ea typeface="微软雅黑" pitchFamily="34" charset="-122"/>
              </a:rPr>
              <a:t>EMC World 2011 </a:t>
            </a:r>
            <a:r>
              <a:rPr lang="zh-CN" altLang="en-US" b="1">
                <a:latin typeface="微软雅黑" pitchFamily="34" charset="-122"/>
                <a:ea typeface="微软雅黑" pitchFamily="34" charset="-122"/>
              </a:rPr>
              <a:t>会议中</a:t>
            </a:r>
            <a:r>
              <a:rPr lang="zh-CN" altLang="zh-CN" b="1">
                <a:latin typeface="微软雅黑" pitchFamily="34" charset="-122"/>
                <a:ea typeface="微软雅黑" pitchFamily="34" charset="-122"/>
              </a:rPr>
              <a:t>，</a:t>
            </a:r>
            <a:r>
              <a:rPr lang="en-US" altLang="zh-CN" b="1">
                <a:latin typeface="微软雅黑" pitchFamily="34" charset="-122"/>
                <a:ea typeface="微软雅黑" pitchFamily="34" charset="-122"/>
              </a:rPr>
              <a:t>EMC </a:t>
            </a:r>
            <a:r>
              <a:rPr lang="zh-CN" altLang="zh-CN" b="1">
                <a:latin typeface="微软雅黑" pitchFamily="34" charset="-122"/>
                <a:ea typeface="微软雅黑" pitchFamily="34" charset="-122"/>
              </a:rPr>
              <a:t>抛出了</a:t>
            </a:r>
            <a:r>
              <a:rPr lang="en-US" altLang="zh-CN" b="1">
                <a:latin typeface="微软雅黑" pitchFamily="34" charset="-122"/>
                <a:ea typeface="微软雅黑" pitchFamily="34" charset="-122"/>
              </a:rPr>
              <a:t>Big Data</a:t>
            </a:r>
            <a:r>
              <a:rPr lang="zh-CN" altLang="zh-CN" b="1">
                <a:latin typeface="微软雅黑" pitchFamily="34" charset="-122"/>
                <a:ea typeface="微软雅黑" pitchFamily="34" charset="-122"/>
              </a:rPr>
              <a:t>概念</a:t>
            </a:r>
            <a:endParaRPr lang="zh-CN" altLang="en-US" b="1">
              <a:latin typeface="微软雅黑" pitchFamily="34" charset="-122"/>
              <a:ea typeface="微软雅黑" pitchFamily="34" charset="-122"/>
            </a:endParaRPr>
          </a:p>
        </p:txBody>
      </p:sp>
      <p:pic>
        <p:nvPicPr>
          <p:cNvPr id="15366" name="Picture 52" descr="C:\Users\zhengge\AppData\Roaming\Tencent\Users\113080365\QQ\WinTemp\RichOle\SVN%RI6W()WZ4XJ08SU0]I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08" y="2492896"/>
            <a:ext cx="1162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8" descr="C:\Users\zhengge\AppData\Roaming\Tencent\Users\113080365\QQ\WinTemp\RichOle\8}5Z318L8HL)X02Q(2{)10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2604" y="4123209"/>
            <a:ext cx="15113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txBox="1">
            <a:spLocks noChangeArrowheads="1"/>
          </p:cNvSpPr>
          <p:nvPr/>
        </p:nvSpPr>
        <p:spPr bwMode="auto">
          <a:xfrm>
            <a:off x="428700" y="241297"/>
            <a:ext cx="8229600" cy="331787"/>
          </a:xfrm>
          <a:prstGeom prst="rect">
            <a:avLst/>
          </a:prstGeom>
          <a:noFill/>
          <a:ln w="9525">
            <a:noFill/>
            <a:miter lim="800000"/>
            <a:headEnd/>
            <a:tailEnd/>
          </a:ln>
        </p:spPr>
        <p:txBody>
          <a:bodyPr anchor="ctr"/>
          <a:lstStyle/>
          <a:p>
            <a:pPr>
              <a:defRPr/>
            </a:pPr>
            <a:r>
              <a:rPr lang="zh-CN" altLang="en-US" sz="2400" dirty="0">
                <a:solidFill>
                  <a:srgbClr val="0070C0"/>
                </a:solidFill>
                <a:latin typeface="黑体" pitchFamily="49" charset="-122"/>
                <a:ea typeface="黑体" pitchFamily="49" charset="-122"/>
                <a:cs typeface="+mj-cs"/>
                <a:sym typeface="Calibri" pitchFamily="34" charset="0"/>
              </a:rPr>
              <a:t>什么是大数据：</a:t>
            </a:r>
            <a:endParaRPr lang="en-US" altLang="zh-CN" sz="2400" dirty="0">
              <a:solidFill>
                <a:srgbClr val="0070C0"/>
              </a:solidFill>
              <a:latin typeface="黑体" pitchFamily="49" charset="-122"/>
              <a:ea typeface="黑体" pitchFamily="49" charset="-122"/>
              <a:cs typeface="+mj-cs"/>
              <a:sym typeface="Calibri" pitchFamily="34" charset="0"/>
            </a:endParaRPr>
          </a:p>
          <a:p>
            <a:pPr>
              <a:defRPr/>
            </a:pPr>
            <a:r>
              <a:rPr lang="en-US" altLang="zh-CN" sz="2400" dirty="0">
                <a:solidFill>
                  <a:srgbClr val="0070C0"/>
                </a:solidFill>
                <a:latin typeface="黑体" pitchFamily="49" charset="-122"/>
                <a:ea typeface="黑体" pitchFamily="49" charset="-122"/>
                <a:cs typeface="+mj-cs"/>
                <a:sym typeface="Calibri" pitchFamily="34" charset="0"/>
              </a:rPr>
              <a:t>Big Data</a:t>
            </a:r>
            <a:r>
              <a:rPr lang="zh-CN" altLang="en-US" sz="2400" dirty="0">
                <a:solidFill>
                  <a:srgbClr val="0070C0"/>
                </a:solidFill>
                <a:latin typeface="黑体" pitchFamily="49" charset="-122"/>
                <a:ea typeface="黑体" pitchFamily="49" charset="-122"/>
                <a:cs typeface="+mj-cs"/>
                <a:sym typeface="Calibri" pitchFamily="34" charset="0"/>
              </a:rPr>
              <a:t>名词由来</a:t>
            </a:r>
            <a:endParaRPr lang="zh-CN" altLang="ko-KR" sz="2400" dirty="0">
              <a:solidFill>
                <a:srgbClr val="0070C0"/>
              </a:solidFill>
              <a:latin typeface="黑体" pitchFamily="49" charset="-122"/>
              <a:ea typeface="黑体" pitchFamily="49" charset="-122"/>
              <a:cs typeface="+mj-cs"/>
              <a:sym typeface="Calibri" pitchFamily="34" charset="0"/>
            </a:endParaRPr>
          </a:p>
        </p:txBody>
      </p:sp>
    </p:spTree>
    <p:extLst>
      <p:ext uri="{BB962C8B-B14F-4D97-AF65-F5344CB8AC3E}">
        <p14:creationId xmlns:p14="http://schemas.microsoft.com/office/powerpoint/2010/main" val="41873120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536" y="0"/>
            <a:ext cx="6127262" cy="1023670"/>
          </a:xfrm>
        </p:spPr>
        <p:txBody>
          <a:bodyPr>
            <a:normAutofit/>
          </a:bodyPr>
          <a:lstStyle/>
          <a:p>
            <a:pPr lvl="0">
              <a:spcBef>
                <a:spcPts val="1800"/>
              </a:spcBef>
            </a:pPr>
            <a:r>
              <a:rPr lang="zh-CN" altLang="en-US" sz="2400" dirty="0">
                <a:solidFill>
                  <a:srgbClr val="0070C0"/>
                </a:solidFill>
                <a:latin typeface="黑体" pitchFamily="49" charset="-122"/>
                <a:ea typeface="黑体" pitchFamily="49" charset="-122"/>
              </a:rPr>
              <a:t>什么是大</a:t>
            </a:r>
            <a:r>
              <a:rPr lang="zh-CN" altLang="en-US" sz="2400" dirty="0" smtClean="0">
                <a:solidFill>
                  <a:srgbClr val="0070C0"/>
                </a:solidFill>
                <a:latin typeface="黑体" pitchFamily="49" charset="-122"/>
                <a:ea typeface="黑体" pitchFamily="49" charset="-122"/>
              </a:rPr>
              <a:t>数据（</a:t>
            </a:r>
            <a:r>
              <a:rPr lang="en-US" altLang="zh-CN" sz="2400" dirty="0" smtClean="0">
                <a:solidFill>
                  <a:srgbClr val="0070C0"/>
                </a:solidFill>
                <a:latin typeface="黑体" pitchFamily="49" charset="-122"/>
                <a:ea typeface="黑体" pitchFamily="49" charset="-122"/>
              </a:rPr>
              <a:t>NO-SQL, Not Only SQL)</a:t>
            </a:r>
            <a:br>
              <a:rPr lang="en-US" altLang="zh-CN" sz="2400" dirty="0" smtClean="0">
                <a:solidFill>
                  <a:srgbClr val="0070C0"/>
                </a:solidFill>
                <a:latin typeface="黑体" pitchFamily="49" charset="-122"/>
                <a:ea typeface="黑体" pitchFamily="49" charset="-122"/>
              </a:rPr>
            </a:br>
            <a:r>
              <a:rPr lang="zh-TW" altLang="en-US" sz="2400" dirty="0" smtClean="0">
                <a:solidFill>
                  <a:srgbClr val="0070C0"/>
                </a:solidFill>
                <a:latin typeface="黑体" pitchFamily="49" charset="-122"/>
                <a:ea typeface="黑体" pitchFamily="49" charset="-122"/>
              </a:rPr>
              <a:t>不同</a:t>
            </a:r>
            <a:r>
              <a:rPr lang="en-US" altLang="zh-TW" sz="2400" dirty="0">
                <a:solidFill>
                  <a:srgbClr val="0070C0"/>
                </a:solidFill>
                <a:latin typeface="黑体" pitchFamily="49" charset="-122"/>
                <a:ea typeface="黑体" pitchFamily="49" charset="-122"/>
              </a:rPr>
              <a:t>“</a:t>
            </a:r>
            <a:r>
              <a:rPr lang="zh-TW" altLang="en-US" sz="2400" dirty="0">
                <a:solidFill>
                  <a:srgbClr val="0070C0"/>
                </a:solidFill>
                <a:latin typeface="黑体" pitchFamily="49" charset="-122"/>
                <a:ea typeface="黑体" pitchFamily="49" charset="-122"/>
              </a:rPr>
              <a:t>看</a:t>
            </a:r>
            <a:r>
              <a:rPr lang="en-US" altLang="zh-TW" sz="2400" dirty="0">
                <a:solidFill>
                  <a:srgbClr val="0070C0"/>
                </a:solidFill>
                <a:latin typeface="黑体" pitchFamily="49" charset="-122"/>
                <a:ea typeface="黑体" pitchFamily="49" charset="-122"/>
              </a:rPr>
              <a:t>”</a:t>
            </a:r>
            <a:r>
              <a:rPr lang="zh-TW" altLang="en-US" sz="2400" dirty="0">
                <a:solidFill>
                  <a:srgbClr val="0070C0"/>
                </a:solidFill>
                <a:latin typeface="黑体" pitchFamily="49" charset="-122"/>
                <a:ea typeface="黑体" pitchFamily="49" charset="-122"/>
              </a:rPr>
              <a:t>数据的方式</a:t>
            </a:r>
            <a:endParaRPr lang="en-US" altLang="zh-TW" sz="2400" dirty="0">
              <a:solidFill>
                <a:srgbClr val="0070C0"/>
              </a:solidFill>
              <a:latin typeface="黑体" pitchFamily="49" charset="-122"/>
              <a:ea typeface="黑体" pitchFamily="49" charset="-122"/>
            </a:endParaRPr>
          </a:p>
        </p:txBody>
      </p:sp>
      <p:pic>
        <p:nvPicPr>
          <p:cNvPr id="16" name="Picture 15" descr="iceburg.jpg"/>
          <p:cNvPicPr>
            <a:picLocks noChangeAspect="1"/>
          </p:cNvPicPr>
          <p:nvPr/>
        </p:nvPicPr>
        <p:blipFill>
          <a:blip r:embed="rId2"/>
          <a:stretch>
            <a:fillRect/>
          </a:stretch>
        </p:blipFill>
        <p:spPr>
          <a:xfrm>
            <a:off x="711818" y="1192556"/>
            <a:ext cx="3543300" cy="4851400"/>
          </a:xfrm>
          <a:prstGeom prst="rect">
            <a:avLst/>
          </a:prstGeom>
        </p:spPr>
      </p:pic>
      <p:sp>
        <p:nvSpPr>
          <p:cNvPr id="21"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54</a:t>
            </a:fld>
            <a:endParaRPr kumimoji="0" lang="en-US" altLang="zh-TW" sz="900" dirty="0">
              <a:solidFill>
                <a:srgbClr val="000000"/>
              </a:solidFill>
            </a:endParaRPr>
          </a:p>
        </p:txBody>
      </p:sp>
      <p:graphicFrame>
        <p:nvGraphicFramePr>
          <p:cNvPr id="23" name="圖表 22"/>
          <p:cNvGraphicFramePr>
            <a:graphicFrameLocks/>
          </p:cNvGraphicFramePr>
          <p:nvPr>
            <p:extLst/>
          </p:nvPr>
        </p:nvGraphicFramePr>
        <p:xfrm>
          <a:off x="4394425" y="-99127"/>
          <a:ext cx="4378816" cy="6086341"/>
        </p:xfrm>
        <a:graphic>
          <a:graphicData uri="http://schemas.openxmlformats.org/drawingml/2006/chart">
            <c:chart xmlns:c="http://schemas.openxmlformats.org/drawingml/2006/chart" xmlns:r="http://schemas.openxmlformats.org/officeDocument/2006/relationships" r:id="rId3"/>
          </a:graphicData>
        </a:graphic>
      </p:graphicFrame>
      <p:sp>
        <p:nvSpPr>
          <p:cNvPr id="25" name="文字方塊 2"/>
          <p:cNvSpPr txBox="1"/>
          <p:nvPr/>
        </p:nvSpPr>
        <p:spPr>
          <a:xfrm>
            <a:off x="4808624" y="1419958"/>
            <a:ext cx="2467439"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r>
              <a:rPr lang="zh-TW" altLang="en-US" sz="1600" b="1" dirty="0" smtClean="0">
                <a:latin typeface="微軟正黑體" pitchFamily="34" charset="-120"/>
                <a:ea typeface="微軟正黑體" pitchFamily="34" charset="-120"/>
              </a:rPr>
              <a:t>可视：结构化资料 </a:t>
            </a:r>
            <a:r>
              <a:rPr lang="en-US" altLang="zh-TW" sz="1600" b="1" dirty="0" smtClean="0">
                <a:latin typeface="微軟正黑體" pitchFamily="34" charset="-120"/>
                <a:ea typeface="微軟正黑體" pitchFamily="34" charset="-120"/>
              </a:rPr>
              <a:t>15%</a:t>
            </a:r>
            <a:endParaRPr lang="zh-TW" altLang="en-US" sz="1600" b="1" dirty="0">
              <a:latin typeface="微軟正黑體" pitchFamily="34" charset="-120"/>
              <a:ea typeface="微軟正黑體" pitchFamily="34" charset="-120"/>
            </a:endParaRPr>
          </a:p>
        </p:txBody>
      </p:sp>
      <p:sp>
        <p:nvSpPr>
          <p:cNvPr id="32" name="文字方塊 9"/>
          <p:cNvSpPr txBox="1"/>
          <p:nvPr/>
        </p:nvSpPr>
        <p:spPr>
          <a:xfrm>
            <a:off x="5214638" y="2746396"/>
            <a:ext cx="2967594"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zh-TW" altLang="en-US" sz="1600" b="1" dirty="0" smtClean="0">
                <a:latin typeface="微軟正黑體" pitchFamily="34" charset="-120"/>
                <a:ea typeface="微軟正黑體" pitchFamily="34" charset="-120"/>
              </a:rPr>
              <a:t>未视：半</a:t>
            </a:r>
            <a:r>
              <a:rPr lang="en-US" altLang="zh-TW" sz="1600" b="1" dirty="0" smtClean="0">
                <a:latin typeface="微軟正黑體" pitchFamily="34" charset="-120"/>
                <a:ea typeface="微軟正黑體" pitchFamily="34" charset="-120"/>
              </a:rPr>
              <a:t>/</a:t>
            </a:r>
            <a:r>
              <a:rPr lang="zh-TW" altLang="en-US" sz="1600" b="1" dirty="0" smtClean="0">
                <a:latin typeface="微軟正黑體" pitchFamily="34" charset="-120"/>
                <a:ea typeface="微軟正黑體" pitchFamily="34" charset="-120"/>
              </a:rPr>
              <a:t>非结构化数据 </a:t>
            </a:r>
            <a:r>
              <a:rPr lang="en-US" altLang="zh-TW" sz="1600" b="1" dirty="0" smtClean="0">
                <a:latin typeface="微軟正黑體" pitchFamily="34" charset="-120"/>
                <a:ea typeface="微軟正黑體" pitchFamily="34" charset="-120"/>
              </a:rPr>
              <a:t>85%</a:t>
            </a:r>
            <a:endParaRPr lang="zh-TW" altLang="en-US" sz="1600" b="1" dirty="0">
              <a:latin typeface="微軟正黑體" pitchFamily="34" charset="-120"/>
              <a:ea typeface="微軟正黑體" pitchFamily="34" charset="-120"/>
            </a:endParaRPr>
          </a:p>
        </p:txBody>
      </p:sp>
      <p:sp>
        <p:nvSpPr>
          <p:cNvPr id="33" name="文字方塊 10"/>
          <p:cNvSpPr txBox="1"/>
          <p:nvPr/>
        </p:nvSpPr>
        <p:spPr>
          <a:xfrm>
            <a:off x="5648528" y="1875474"/>
            <a:ext cx="942181"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en-US" altLang="zh-TW" sz="1600" b="1" dirty="0" smtClean="0">
                <a:solidFill>
                  <a:schemeClr val="bg1"/>
                </a:solidFill>
                <a:latin typeface="微軟正黑體" pitchFamily="34" charset="-120"/>
                <a:ea typeface="微軟正黑體" pitchFamily="34" charset="-120"/>
              </a:rPr>
              <a:t>DB/DW</a:t>
            </a:r>
            <a:endParaRPr lang="zh-TW" altLang="en-US" sz="1600" b="1" dirty="0">
              <a:solidFill>
                <a:schemeClr val="bg1"/>
              </a:solidFill>
              <a:latin typeface="微軟正黑體" pitchFamily="34" charset="-120"/>
              <a:ea typeface="微軟正黑體" pitchFamily="34" charset="-120"/>
            </a:endParaRPr>
          </a:p>
        </p:txBody>
      </p:sp>
      <p:sp>
        <p:nvSpPr>
          <p:cNvPr id="36" name="標題 1"/>
          <p:cNvSpPr>
            <a:spLocks noGrp="1"/>
          </p:cNvSpPr>
          <p:nvPr/>
        </p:nvSpPr>
        <p:spPr bwMode="auto">
          <a:xfrm>
            <a:off x="6698435" y="4313245"/>
            <a:ext cx="1803956" cy="138019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FF1100"/>
                </a:solidFill>
                <a:latin typeface="+mj-lt"/>
                <a:ea typeface="+mn-ea"/>
                <a:cs typeface="+mj-cs"/>
              </a:defRPr>
            </a:lvl1pPr>
            <a:lvl2pPr algn="l" rtl="0" eaLnBrk="0" fontAlgn="base" hangingPunct="0">
              <a:spcBef>
                <a:spcPct val="0"/>
              </a:spcBef>
              <a:spcAft>
                <a:spcPct val="0"/>
              </a:spcAft>
              <a:defRPr sz="3200">
                <a:solidFill>
                  <a:srgbClr val="FF1100"/>
                </a:solidFill>
                <a:latin typeface="DIN-Bold" pitchFamily="34" charset="0"/>
                <a:ea typeface="文鼎新粗黑" pitchFamily="49" charset="-120"/>
              </a:defRPr>
            </a:lvl2pPr>
            <a:lvl3pPr algn="l" rtl="0" eaLnBrk="0" fontAlgn="base" hangingPunct="0">
              <a:spcBef>
                <a:spcPct val="0"/>
              </a:spcBef>
              <a:spcAft>
                <a:spcPct val="0"/>
              </a:spcAft>
              <a:defRPr sz="3200">
                <a:solidFill>
                  <a:srgbClr val="FF1100"/>
                </a:solidFill>
                <a:latin typeface="DIN-Bold" pitchFamily="34" charset="0"/>
                <a:ea typeface="文鼎新粗黑" pitchFamily="49" charset="-120"/>
              </a:defRPr>
            </a:lvl3pPr>
            <a:lvl4pPr algn="l" rtl="0" eaLnBrk="0" fontAlgn="base" hangingPunct="0">
              <a:spcBef>
                <a:spcPct val="0"/>
              </a:spcBef>
              <a:spcAft>
                <a:spcPct val="0"/>
              </a:spcAft>
              <a:defRPr sz="3200">
                <a:solidFill>
                  <a:srgbClr val="FF1100"/>
                </a:solidFill>
                <a:latin typeface="DIN-Bold" pitchFamily="34" charset="0"/>
                <a:ea typeface="文鼎新粗黑" pitchFamily="49" charset="-120"/>
              </a:defRPr>
            </a:lvl4pPr>
            <a:lvl5pPr algn="l" rtl="0" eaLnBrk="0" fontAlgn="base" hangingPunct="0">
              <a:spcBef>
                <a:spcPct val="0"/>
              </a:spcBef>
              <a:spcAft>
                <a:spcPct val="0"/>
              </a:spcAft>
              <a:defRPr sz="3200">
                <a:solidFill>
                  <a:srgbClr val="FF1100"/>
                </a:solidFill>
                <a:latin typeface="DIN-Bold" pitchFamily="34" charset="0"/>
                <a:ea typeface="文鼎新粗黑" pitchFamily="49" charset="-120"/>
              </a:defRPr>
            </a:lvl5pPr>
            <a:lvl6pPr marL="457200" algn="l" rtl="0" fontAlgn="base">
              <a:spcBef>
                <a:spcPct val="0"/>
              </a:spcBef>
              <a:spcAft>
                <a:spcPct val="0"/>
              </a:spcAft>
              <a:defRPr sz="3200">
                <a:solidFill>
                  <a:srgbClr val="FF1100"/>
                </a:solidFill>
                <a:latin typeface="DIN-Bold" pitchFamily="34" charset="0"/>
                <a:ea typeface="文鼎新特黑" pitchFamily="49" charset="-120"/>
              </a:defRPr>
            </a:lvl6pPr>
            <a:lvl7pPr marL="914400" algn="l" rtl="0" fontAlgn="base">
              <a:spcBef>
                <a:spcPct val="0"/>
              </a:spcBef>
              <a:spcAft>
                <a:spcPct val="0"/>
              </a:spcAft>
              <a:defRPr sz="3200">
                <a:solidFill>
                  <a:srgbClr val="FF1100"/>
                </a:solidFill>
                <a:latin typeface="DIN-Bold" pitchFamily="34" charset="0"/>
                <a:ea typeface="文鼎新特黑" pitchFamily="49" charset="-120"/>
              </a:defRPr>
            </a:lvl7pPr>
            <a:lvl8pPr marL="1371600" algn="l" rtl="0" fontAlgn="base">
              <a:spcBef>
                <a:spcPct val="0"/>
              </a:spcBef>
              <a:spcAft>
                <a:spcPct val="0"/>
              </a:spcAft>
              <a:defRPr sz="3200">
                <a:solidFill>
                  <a:srgbClr val="FF1100"/>
                </a:solidFill>
                <a:latin typeface="DIN-Bold" pitchFamily="34" charset="0"/>
                <a:ea typeface="文鼎新特黑" pitchFamily="49" charset="-120"/>
              </a:defRPr>
            </a:lvl8pPr>
            <a:lvl9pPr marL="1828800" algn="l" rtl="0" fontAlgn="base">
              <a:spcBef>
                <a:spcPct val="0"/>
              </a:spcBef>
              <a:spcAft>
                <a:spcPct val="0"/>
              </a:spcAft>
              <a:defRPr sz="3200">
                <a:solidFill>
                  <a:srgbClr val="FF1100"/>
                </a:solidFill>
                <a:latin typeface="DIN-Bold" pitchFamily="34" charset="0"/>
                <a:ea typeface="文鼎新特黑" pitchFamily="49" charset="-120"/>
              </a:defRPr>
            </a:lvl9pPr>
          </a:lstStyle>
          <a:p>
            <a:pPr algn="ctr">
              <a:lnSpc>
                <a:spcPct val="150000"/>
              </a:lnSpc>
            </a:pPr>
            <a:r>
              <a:rPr lang="zh-TW" altLang="en-US" sz="1800" dirty="0" smtClean="0">
                <a:solidFill>
                  <a:schemeClr val="tx1"/>
                </a:solidFill>
                <a:latin typeface="微軟正黑體" pitchFamily="34" charset="-120"/>
                <a:ea typeface="微軟正黑體" pitchFamily="34" charset="-120"/>
              </a:rPr>
              <a:t>主管们看的</a:t>
            </a:r>
            <a:endParaRPr lang="en-US" altLang="zh-TW" sz="1800" dirty="0" smtClean="0">
              <a:solidFill>
                <a:schemeClr val="tx1"/>
              </a:solidFill>
              <a:latin typeface="微軟正黑體" pitchFamily="34" charset="-120"/>
              <a:ea typeface="微軟正黑體" pitchFamily="34" charset="-120"/>
            </a:endParaRPr>
          </a:p>
          <a:p>
            <a:pPr algn="ctr">
              <a:lnSpc>
                <a:spcPct val="150000"/>
              </a:lnSpc>
            </a:pPr>
            <a:r>
              <a:rPr lang="zh-TW" altLang="en-US" sz="1800" dirty="0" smtClean="0">
                <a:solidFill>
                  <a:schemeClr val="tx1"/>
                </a:solidFill>
                <a:latin typeface="微軟正黑體" pitchFamily="34" charset="-120"/>
                <a:ea typeface="微軟正黑體" pitchFamily="34" charset="-120"/>
              </a:rPr>
              <a:t>战情数位仪表板，其实是残缺的</a:t>
            </a:r>
            <a:r>
              <a:rPr lang="en-US" altLang="zh-TW" sz="1800" dirty="0" smtClean="0">
                <a:solidFill>
                  <a:schemeClr val="tx1"/>
                </a:solidFill>
                <a:latin typeface="微軟正黑體" pitchFamily="34" charset="-120"/>
                <a:ea typeface="微軟正黑體" pitchFamily="34" charset="-120"/>
              </a:rPr>
              <a:t>…</a:t>
            </a:r>
            <a:endParaRPr lang="zh-TW" altLang="en-US" sz="1800" dirty="0">
              <a:solidFill>
                <a:schemeClr val="tx1"/>
              </a:solidFill>
              <a:latin typeface="微軟正黑體" pitchFamily="34" charset="-120"/>
              <a:ea typeface="微軟正黑體" pitchFamily="34" charset="-120"/>
            </a:endParaRPr>
          </a:p>
        </p:txBody>
      </p:sp>
      <p:pic>
        <p:nvPicPr>
          <p:cNvPr id="37" name="Picture 2" descr="http://www.dashboardinsight.com/CMS/fee14d3d-552c-4d4c-bb39-0cb73978306a/KPI_Middle_East_Cubes_Executive_Summary_Dashboard_Finance_Departmen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63" t="15003" r="1200" b="8728"/>
          <a:stretch/>
        </p:blipFill>
        <p:spPr bwMode="auto">
          <a:xfrm rot="21144406">
            <a:off x="4569851" y="4231140"/>
            <a:ext cx="2037380" cy="15026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4227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p:cNvGrpSpPr/>
          <p:nvPr/>
        </p:nvGrpSpPr>
        <p:grpSpPr>
          <a:xfrm>
            <a:off x="1184002" y="1444471"/>
            <a:ext cx="6627224" cy="5080873"/>
            <a:chOff x="1158244" y="1066796"/>
            <a:chExt cx="6627224" cy="5080873"/>
          </a:xfrm>
          <a:solidFill>
            <a:srgbClr val="CCECFF"/>
          </a:solidFill>
        </p:grpSpPr>
        <p:sp>
          <p:nvSpPr>
            <p:cNvPr id="10" name="矩形 9"/>
            <p:cNvSpPr/>
            <p:nvPr/>
          </p:nvSpPr>
          <p:spPr bwMode="auto">
            <a:xfrm>
              <a:off x="1158244" y="1066796"/>
              <a:ext cx="6627224" cy="508087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11" name="文字方塊 10"/>
            <p:cNvSpPr txBox="1"/>
            <p:nvPr/>
          </p:nvSpPr>
          <p:spPr>
            <a:xfrm>
              <a:off x="1799455" y="4313640"/>
              <a:ext cx="4454441" cy="1323439"/>
            </a:xfrm>
            <a:prstGeom prst="rect">
              <a:avLst/>
            </a:prstGeom>
            <a:grpFill/>
          </p:spPr>
          <p:txBody>
            <a:bodyPr wrap="square" rtlCol="0">
              <a:spAutoFit/>
            </a:bodyPr>
            <a:lstStyle/>
            <a:p>
              <a:pPr algn="ctr"/>
              <a:r>
                <a:rPr lang="en-US" altLang="zh-TW" sz="2000" dirty="0">
                  <a:latin typeface="微軟正黑體" pitchFamily="34" charset="-120"/>
                  <a:ea typeface="微軟正黑體" pitchFamily="34" charset="-120"/>
                </a:rPr>
                <a:t>85</a:t>
              </a:r>
              <a:r>
                <a:rPr lang="en-US" altLang="zh-TW" sz="2000" dirty="0" smtClean="0">
                  <a:latin typeface="微軟正黑體" pitchFamily="34" charset="-120"/>
                  <a:ea typeface="微軟正黑體" pitchFamily="34" charset="-120"/>
                </a:rPr>
                <a:t>%</a:t>
              </a:r>
            </a:p>
            <a:p>
              <a:pPr algn="ctr"/>
              <a:r>
                <a:rPr lang="zh-TW" altLang="en-US" sz="2000" dirty="0" smtClean="0">
                  <a:latin typeface="微軟正黑體" pitchFamily="34" charset="-120"/>
                  <a:ea typeface="微軟正黑體" pitchFamily="34" charset="-120"/>
                </a:rPr>
                <a:t>半</a:t>
              </a:r>
              <a:r>
                <a:rPr lang="en-US" altLang="zh-TW" sz="2000" dirty="0" smtClean="0">
                  <a:latin typeface="微軟正黑體" pitchFamily="34" charset="-120"/>
                  <a:ea typeface="微軟正黑體" pitchFamily="34" charset="-120"/>
                </a:rPr>
                <a:t>/</a:t>
              </a:r>
              <a:r>
                <a:rPr lang="zh-TW" altLang="en-US" sz="2000" dirty="0" smtClean="0">
                  <a:latin typeface="微軟正黑體" pitchFamily="34" charset="-120"/>
                  <a:ea typeface="微軟正黑體" pitchFamily="34" charset="-120"/>
                </a:rPr>
                <a:t>非结构化的</a:t>
              </a:r>
              <a:endParaRPr lang="en-US" altLang="zh-TW" sz="2000" dirty="0" smtClean="0">
                <a:latin typeface="微軟正黑體" pitchFamily="34" charset="-120"/>
                <a:ea typeface="微軟正黑體" pitchFamily="34" charset="-120"/>
              </a:endParaRPr>
            </a:p>
            <a:p>
              <a:pPr algn="ctr"/>
              <a:r>
                <a:rPr lang="en-US" altLang="zh-TW" sz="2000" dirty="0">
                  <a:latin typeface="微軟正黑體" pitchFamily="34" charset="-120"/>
                  <a:ea typeface="微軟正黑體" pitchFamily="34" charset="-120"/>
                </a:rPr>
                <a:t>Log / Web page / Email / PDF / Image / Full-text / MS-Office file</a:t>
              </a:r>
              <a:r>
                <a:rPr lang="zh-TW" altLang="en-US" sz="2000" dirty="0" smtClean="0">
                  <a:latin typeface="微軟正黑體" pitchFamily="34" charset="-120"/>
                  <a:ea typeface="微軟正黑體" pitchFamily="34" charset="-120"/>
                </a:rPr>
                <a:t> </a:t>
              </a:r>
              <a:endParaRPr lang="en-US" altLang="zh-TW" sz="2000" dirty="0" smtClean="0">
                <a:latin typeface="微軟正黑體" pitchFamily="34" charset="-120"/>
                <a:ea typeface="微軟正黑體" pitchFamily="34" charset="-120"/>
              </a:endParaRPr>
            </a:p>
          </p:txBody>
        </p:sp>
      </p:grpSp>
      <p:sp>
        <p:nvSpPr>
          <p:cNvPr id="3" name="Text Box 2"/>
          <p:cNvSpPr txBox="1">
            <a:spLocks noChangeArrowheads="1"/>
          </p:cNvSpPr>
          <p:nvPr/>
        </p:nvSpPr>
        <p:spPr bwMode="auto">
          <a:xfrm>
            <a:off x="369553" y="86147"/>
            <a:ext cx="438246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9pPr>
          </a:lstStyle>
          <a:p>
            <a:pPr eaLnBrk="1" hangingPunct="1"/>
            <a:r>
              <a:rPr lang="zh-CN" altLang="en-US" sz="2800" dirty="0">
                <a:solidFill>
                  <a:srgbClr val="0070C0"/>
                </a:solidFill>
                <a:latin typeface="黑体" pitchFamily="49" charset="-122"/>
                <a:ea typeface="黑体" pitchFamily="49" charset="-122"/>
                <a:cs typeface="+mj-cs"/>
                <a:sym typeface="Calibri" pitchFamily="34" charset="0"/>
              </a:rPr>
              <a:t>什么是大数据</a:t>
            </a:r>
            <a:r>
              <a:rPr lang="zh-CN" altLang="en-US" sz="2800" dirty="0" smtClean="0">
                <a:solidFill>
                  <a:srgbClr val="0070C0"/>
                </a:solidFill>
                <a:latin typeface="黑体" pitchFamily="49" charset="-122"/>
                <a:ea typeface="黑体" pitchFamily="49" charset="-122"/>
                <a:cs typeface="+mj-cs"/>
                <a:sym typeface="Calibri" pitchFamily="34" charset="0"/>
              </a:rPr>
              <a:t>：</a:t>
            </a:r>
            <a:endParaRPr lang="en-US" altLang="zh-CN" sz="2800" dirty="0" smtClean="0">
              <a:solidFill>
                <a:srgbClr val="0070C0"/>
              </a:solidFill>
              <a:latin typeface="黑体" pitchFamily="49" charset="-122"/>
              <a:ea typeface="黑体" pitchFamily="49" charset="-122"/>
              <a:cs typeface="+mj-cs"/>
              <a:sym typeface="Calibri" pitchFamily="34" charset="0"/>
            </a:endParaRPr>
          </a:p>
          <a:p>
            <a:pPr eaLnBrk="1" hangingPunct="1"/>
            <a:r>
              <a:rPr lang="zh-TW" altLang="en-US" sz="2800" dirty="0" smtClean="0">
                <a:solidFill>
                  <a:srgbClr val="0070C0"/>
                </a:solidFill>
                <a:latin typeface="黑体" pitchFamily="49" charset="-122"/>
                <a:ea typeface="黑体" pitchFamily="49" charset="-122"/>
                <a:cs typeface="+mj-cs"/>
                <a:sym typeface="Calibri" pitchFamily="34" charset="0"/>
              </a:rPr>
              <a:t>不同</a:t>
            </a:r>
            <a:r>
              <a:rPr lang="zh-TW" altLang="en-US" sz="2800" dirty="0">
                <a:solidFill>
                  <a:srgbClr val="0070C0"/>
                </a:solidFill>
                <a:latin typeface="黑体" pitchFamily="49" charset="-122"/>
                <a:ea typeface="黑体" pitchFamily="49" charset="-122"/>
                <a:cs typeface="+mj-cs"/>
                <a:sym typeface="Calibri" pitchFamily="34" charset="0"/>
              </a:rPr>
              <a:t>的</a:t>
            </a:r>
            <a:r>
              <a:rPr lang="zh-TW" altLang="en-US" sz="2800" dirty="0" smtClean="0">
                <a:solidFill>
                  <a:srgbClr val="0070C0"/>
                </a:solidFill>
                <a:latin typeface="黑体" pitchFamily="49" charset="-122"/>
                <a:ea typeface="黑体" pitchFamily="49" charset="-122"/>
                <a:cs typeface="+mj-cs"/>
                <a:sym typeface="Calibri" pitchFamily="34" charset="0"/>
              </a:rPr>
              <a:t>数据管理</a:t>
            </a:r>
            <a:r>
              <a:rPr lang="zh-CN" altLang="en-US" sz="2800" dirty="0">
                <a:solidFill>
                  <a:srgbClr val="0070C0"/>
                </a:solidFill>
                <a:latin typeface="黑体" pitchFamily="49" charset="-122"/>
                <a:ea typeface="黑体" pitchFamily="49" charset="-122"/>
                <a:cs typeface="+mj-cs"/>
                <a:sym typeface="Calibri" pitchFamily="34" charset="0"/>
              </a:rPr>
              <a:t>对象</a:t>
            </a:r>
            <a:endParaRPr lang="zh-CN" altLang="zh-TW" sz="2800" dirty="0">
              <a:solidFill>
                <a:srgbClr val="0070C0"/>
              </a:solidFill>
              <a:latin typeface="黑体" pitchFamily="49" charset="-122"/>
              <a:ea typeface="黑体" pitchFamily="49" charset="-122"/>
              <a:cs typeface="+mj-cs"/>
              <a:sym typeface="Calibri" pitchFamily="34" charset="0"/>
            </a:endParaRPr>
          </a:p>
        </p:txBody>
      </p:sp>
      <p:grpSp>
        <p:nvGrpSpPr>
          <p:cNvPr id="9" name="群組 8"/>
          <p:cNvGrpSpPr/>
          <p:nvPr/>
        </p:nvGrpSpPr>
        <p:grpSpPr>
          <a:xfrm>
            <a:off x="1158245" y="1332999"/>
            <a:ext cx="3831773" cy="3087192"/>
            <a:chOff x="674914" y="1158238"/>
            <a:chExt cx="3831773" cy="3087192"/>
          </a:xfrm>
        </p:grpSpPr>
        <p:sp>
          <p:nvSpPr>
            <p:cNvPr id="6" name="矩形 5"/>
            <p:cNvSpPr/>
            <p:nvPr/>
          </p:nvSpPr>
          <p:spPr bwMode="auto">
            <a:xfrm>
              <a:off x="674914" y="1158238"/>
              <a:ext cx="3831773" cy="308719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smtClean="0">
                <a:ln>
                  <a:noFill/>
                </a:ln>
                <a:solidFill>
                  <a:schemeClr val="tx1"/>
                </a:solidFill>
                <a:effectLst/>
                <a:latin typeface="Arial" charset="0"/>
                <a:ea typeface="MS PGothic" pitchFamily="34" charset="-128"/>
              </a:endParaRPr>
            </a:p>
          </p:txBody>
        </p:sp>
        <p:cxnSp>
          <p:nvCxnSpPr>
            <p:cNvPr id="8" name="直線單箭頭接點 7"/>
            <p:cNvCxnSpPr/>
            <p:nvPr/>
          </p:nvCxnSpPr>
          <p:spPr bwMode="auto">
            <a:xfrm>
              <a:off x="3303200" y="3174275"/>
              <a:ext cx="1203487" cy="1071155"/>
            </a:xfrm>
            <a:prstGeom prst="straightConnector1">
              <a:avLst/>
            </a:prstGeom>
            <a:solidFill>
              <a:schemeClr val="accent1"/>
            </a:solidFill>
            <a:ln w="28575" cap="flat" cmpd="sng" algn="ctr">
              <a:solidFill>
                <a:srgbClr val="FF0066">
                  <a:alpha val="87451"/>
                </a:srgbClr>
              </a:solidFill>
              <a:prstDash val="solid"/>
              <a:round/>
              <a:headEnd type="none" w="med" len="med"/>
              <a:tailEnd type="arrow"/>
            </a:ln>
            <a:effectLst/>
          </p:spPr>
        </p:cxnSp>
      </p:grpSp>
      <p:sp>
        <p:nvSpPr>
          <p:cNvPr id="14" name="文字方塊 13"/>
          <p:cNvSpPr txBox="1"/>
          <p:nvPr/>
        </p:nvSpPr>
        <p:spPr>
          <a:xfrm>
            <a:off x="5015776" y="1452468"/>
            <a:ext cx="2917610" cy="3093154"/>
          </a:xfrm>
          <a:prstGeom prst="rect">
            <a:avLst/>
          </a:prstGeom>
          <a:noFill/>
        </p:spPr>
        <p:txBody>
          <a:bodyPr wrap="square" rtlCol="0">
            <a:spAutoFit/>
          </a:bodyPr>
          <a:lstStyle/>
          <a:p>
            <a:pPr>
              <a:spcAft>
                <a:spcPts val="600"/>
              </a:spcAft>
            </a:pPr>
            <a:r>
              <a:rPr lang="zh-TW" altLang="en-US" sz="2000" dirty="0" smtClean="0">
                <a:solidFill>
                  <a:srgbClr val="FF0000"/>
                </a:solidFill>
                <a:latin typeface="微軟正黑體" pitchFamily="34" charset="-120"/>
                <a:ea typeface="微軟正黑體" pitchFamily="34" charset="-120"/>
              </a:rPr>
              <a:t>当我们想要扩充时，</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smtClean="0">
                <a:solidFill>
                  <a:srgbClr val="FF0000"/>
                </a:solidFill>
                <a:latin typeface="微軟正黑體" pitchFamily="34" charset="-120"/>
                <a:ea typeface="微軟正黑體" pitchFamily="34" charset="-120"/>
              </a:rPr>
              <a:t>才发觉：</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架构只能 </a:t>
            </a:r>
            <a:r>
              <a:rPr lang="en-US" altLang="zh-TW" sz="2000" dirty="0" smtClean="0">
                <a:solidFill>
                  <a:srgbClr val="FF0000"/>
                </a:solidFill>
                <a:latin typeface="微軟正黑體" pitchFamily="34" charset="-120"/>
                <a:ea typeface="微軟正黑體" pitchFamily="34" charset="-120"/>
              </a:rPr>
              <a:t>scale-up</a:t>
            </a:r>
            <a:r>
              <a:rPr lang="zh-TW" altLang="en-US" sz="2000" dirty="0" smtClean="0">
                <a:solidFill>
                  <a:srgbClr val="FF0000"/>
                </a:solidFill>
                <a:latin typeface="微軟正黑體" pitchFamily="34" charset="-120"/>
                <a:ea typeface="微軟正黑體" pitchFamily="34" charset="-120"/>
              </a:rPr>
              <a:t>，</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en-US" altLang="zh-TW" sz="2000" dirty="0">
                <a:solidFill>
                  <a:srgbClr val="FF0000"/>
                </a:solidFill>
                <a:latin typeface="微軟正黑體" pitchFamily="34" charset="-120"/>
                <a:ea typeface="微軟正黑體" pitchFamily="34" charset="-120"/>
              </a:rPr>
              <a:t> </a:t>
            </a:r>
            <a:r>
              <a:rPr lang="en-US" altLang="zh-TW" sz="2000" dirty="0" smtClean="0">
                <a:solidFill>
                  <a:srgbClr val="FF0000"/>
                </a:solidFill>
                <a:latin typeface="微軟正黑體" pitchFamily="34" charset="-120"/>
                <a:ea typeface="微軟正黑體" pitchFamily="34" charset="-120"/>
              </a:rPr>
              <a:t>     scale-out </a:t>
            </a:r>
            <a:r>
              <a:rPr lang="zh-TW" altLang="en-US" sz="2000" dirty="0" smtClean="0">
                <a:solidFill>
                  <a:srgbClr val="FF0000"/>
                </a:solidFill>
                <a:latin typeface="微軟正黑體" pitchFamily="34" charset="-120"/>
                <a:ea typeface="微軟正黑體" pitchFamily="34" charset="-120"/>
              </a:rPr>
              <a:t>不易</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处理时间过长，</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smtClean="0">
                <a:solidFill>
                  <a:srgbClr val="FF0000"/>
                </a:solidFill>
                <a:latin typeface="微軟正黑體" pitchFamily="34" charset="-120"/>
                <a:ea typeface="微軟正黑體" pitchFamily="34" charset="-120"/>
              </a:rPr>
              <a:t>     </a:t>
            </a:r>
            <a:r>
              <a:rPr lang="en-US" altLang="zh-TW" sz="2000" dirty="0" smtClean="0">
                <a:solidFill>
                  <a:srgbClr val="FF0000"/>
                </a:solidFill>
                <a:latin typeface="微軟正黑體" pitchFamily="34" charset="-120"/>
                <a:ea typeface="微軟正黑體" pitchFamily="34" charset="-120"/>
              </a:rPr>
              <a:t>time-to-value </a:t>
            </a:r>
            <a:r>
              <a:rPr lang="zh-TW" altLang="en-US" sz="2000" dirty="0" smtClean="0">
                <a:solidFill>
                  <a:srgbClr val="FF0000"/>
                </a:solidFill>
                <a:latin typeface="微軟正黑體" pitchFamily="34" charset="-120"/>
                <a:ea typeface="微軟正黑體" pitchFamily="34" charset="-120"/>
              </a:rPr>
              <a:t>受限</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成本过高，</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a:solidFill>
                  <a:srgbClr val="FF0000"/>
                </a:solidFill>
                <a:latin typeface="微軟正黑體" pitchFamily="34" charset="-120"/>
                <a:ea typeface="微軟正黑體" pitchFamily="34" charset="-120"/>
              </a:rPr>
              <a:t> </a:t>
            </a:r>
            <a:r>
              <a:rPr lang="zh-TW" altLang="en-US" sz="2000" dirty="0" smtClean="0">
                <a:solidFill>
                  <a:srgbClr val="FF0000"/>
                </a:solidFill>
                <a:latin typeface="微軟正黑體" pitchFamily="34" charset="-120"/>
                <a:ea typeface="微軟正黑體" pitchFamily="34" charset="-120"/>
              </a:rPr>
              <a:t>    </a:t>
            </a:r>
            <a:r>
              <a:rPr lang="en-US" altLang="zh-TW" sz="2000" dirty="0" smtClean="0">
                <a:solidFill>
                  <a:srgbClr val="FF0000"/>
                </a:solidFill>
                <a:latin typeface="微軟正黑體" pitchFamily="34" charset="-120"/>
                <a:ea typeface="微軟正黑體" pitchFamily="34" charset="-120"/>
              </a:rPr>
              <a:t>cost-efficiency </a:t>
            </a:r>
            <a:r>
              <a:rPr lang="zh-TW" altLang="en-US" sz="2000" dirty="0" smtClean="0">
                <a:solidFill>
                  <a:srgbClr val="FF0000"/>
                </a:solidFill>
                <a:latin typeface="微軟正黑體" pitchFamily="34" charset="-120"/>
                <a:ea typeface="微軟正黑體" pitchFamily="34" charset="-120"/>
              </a:rPr>
              <a:t>受</a:t>
            </a:r>
            <a:r>
              <a:rPr lang="zh-TW" altLang="en-US" sz="2000" dirty="0">
                <a:solidFill>
                  <a:srgbClr val="FF0000"/>
                </a:solidFill>
                <a:latin typeface="微軟正黑體" pitchFamily="34" charset="-120"/>
                <a:ea typeface="微軟正黑體" pitchFamily="34" charset="-120"/>
              </a:rPr>
              <a:t>限</a:t>
            </a:r>
          </a:p>
        </p:txBody>
      </p:sp>
      <p:sp>
        <p:nvSpPr>
          <p:cNvPr id="5" name="矩形 4"/>
          <p:cNvSpPr/>
          <p:nvPr/>
        </p:nvSpPr>
        <p:spPr bwMode="auto">
          <a:xfrm>
            <a:off x="1162600" y="1337355"/>
            <a:ext cx="2623931" cy="201168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endParaRPr>
          </a:p>
          <a:p>
            <a:pPr marL="0" marR="0" indent="0" algn="ctr" defTabSz="914400" rtl="0" eaLnBrk="0" fontAlgn="base" latinLnBrk="0" hangingPunct="0">
              <a:lnSpc>
                <a:spcPct val="100000"/>
              </a:lnSpc>
              <a:spcBef>
                <a:spcPct val="0"/>
              </a:spcBef>
              <a:spcAft>
                <a:spcPts val="1200"/>
              </a:spcAft>
              <a:buClrTx/>
              <a:buSzTx/>
              <a:buFontTx/>
              <a:buNone/>
              <a:tabLst/>
            </a:pPr>
            <a:r>
              <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rPr>
              <a:t>15% </a:t>
            </a:r>
          </a:p>
          <a:p>
            <a:pPr marL="0" marR="0" indent="0" algn="ctr" defTabSz="914400" rtl="0" eaLnBrk="0" fontAlgn="base" latinLnBrk="0" hangingPunct="0">
              <a:lnSpc>
                <a:spcPct val="100000"/>
              </a:lnSpc>
              <a:spcBef>
                <a:spcPct val="0"/>
              </a:spcBef>
              <a:spcAft>
                <a:spcPts val="1200"/>
              </a:spcAft>
              <a:buClrTx/>
              <a:buSzTx/>
              <a:buFontTx/>
              <a:buNone/>
              <a:tabLst/>
            </a:pPr>
            <a:r>
              <a:rPr lang="zh-TW" altLang="en-US" sz="2000" dirty="0" smtClean="0">
                <a:solidFill>
                  <a:schemeClr val="bg1"/>
                </a:solidFill>
                <a:latin typeface="微軟正黑體" pitchFamily="34" charset="-120"/>
                <a:ea typeface="微軟正黑體" pitchFamily="34" charset="-120"/>
              </a:rPr>
              <a:t>结构化的 </a:t>
            </a:r>
            <a:r>
              <a:rPr lang="en-US" altLang="zh-TW" sz="2000" dirty="0" smtClean="0">
                <a:solidFill>
                  <a:schemeClr val="bg1"/>
                </a:solidFill>
                <a:latin typeface="微軟正黑體" pitchFamily="34" charset="-120"/>
                <a:ea typeface="微軟正黑體" pitchFamily="34" charset="-120"/>
              </a:rPr>
              <a:t>DB/DW</a:t>
            </a: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13" name="矩形 12"/>
          <p:cNvSpPr/>
          <p:nvPr/>
        </p:nvSpPr>
        <p:spPr bwMode="auto">
          <a:xfrm>
            <a:off x="1162600" y="1332998"/>
            <a:ext cx="6622868" cy="508144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altLang="zh-TW" sz="4800" dirty="0" smtClean="0">
              <a:latin typeface="+mn-ea"/>
              <a:ea typeface="+mn-ea"/>
            </a:endParaRPr>
          </a:p>
        </p:txBody>
      </p:sp>
      <p:sp>
        <p:nvSpPr>
          <p:cNvPr id="17" name="文字方塊 16"/>
          <p:cNvSpPr txBox="1"/>
          <p:nvPr/>
        </p:nvSpPr>
        <p:spPr>
          <a:xfrm>
            <a:off x="1883713" y="2782980"/>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遗憾</a:t>
            </a:r>
            <a:endParaRPr lang="zh-TW" altLang="en-US" dirty="0">
              <a:latin typeface="+mn-ea"/>
              <a:ea typeface="+mn-ea"/>
            </a:endParaRPr>
          </a:p>
        </p:txBody>
      </p:sp>
      <p:sp>
        <p:nvSpPr>
          <p:cNvPr id="18" name="文字方塊 17"/>
          <p:cNvSpPr txBox="1"/>
          <p:nvPr/>
        </p:nvSpPr>
        <p:spPr>
          <a:xfrm>
            <a:off x="6429500" y="5470067"/>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残缺</a:t>
            </a:r>
            <a:endParaRPr lang="zh-TW" altLang="en-US" dirty="0">
              <a:latin typeface="+mn-ea"/>
              <a:ea typeface="+mn-ea"/>
            </a:endParaRPr>
          </a:p>
        </p:txBody>
      </p:sp>
    </p:spTree>
    <p:extLst>
      <p:ext uri="{BB962C8B-B14F-4D97-AF65-F5344CB8AC3E}">
        <p14:creationId xmlns:p14="http://schemas.microsoft.com/office/powerpoint/2010/main" val="16932184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291694" y="6012577"/>
            <a:ext cx="3344202" cy="584775"/>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大</a:t>
            </a:r>
            <a:r>
              <a:rPr lang="zh-CN" altLang="en-US" sz="1600" dirty="0">
                <a:latin typeface="微软雅黑" panose="020B0503020204020204" pitchFamily="34" charset="-122"/>
                <a:ea typeface="微软雅黑" panose="020B0503020204020204" pitchFamily="34" charset="-122"/>
              </a:rPr>
              <a:t>数据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海量数据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复杂类型</a:t>
            </a:r>
            <a:r>
              <a:rPr lang="zh-CN" altLang="en-US" sz="1600" dirty="0" smtClean="0">
                <a:latin typeface="微软雅黑" panose="020B0503020204020204" pitchFamily="34" charset="-122"/>
                <a:ea typeface="微软雅黑" panose="020B0503020204020204" pitchFamily="34" charset="-122"/>
              </a:rPr>
              <a:t>数据 </a:t>
            </a:r>
            <a:endParaRPr lang="en-US" altLang="zh-CN" sz="1600" dirty="0" smtClean="0">
              <a:latin typeface="微软雅黑" panose="020B0503020204020204" pitchFamily="34" charset="-122"/>
              <a:ea typeface="微软雅黑" panose="020B0503020204020204" pitchFamily="34" charset="-122"/>
            </a:endParaRPr>
          </a:p>
        </p:txBody>
      </p:sp>
      <p:sp>
        <p:nvSpPr>
          <p:cNvPr id="5" name="文本框 4"/>
          <p:cNvSpPr txBox="1"/>
          <p:nvPr/>
        </p:nvSpPr>
        <p:spPr>
          <a:xfrm>
            <a:off x="233754" y="1165160"/>
            <a:ext cx="3344202" cy="1231106"/>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增长</a:t>
            </a:r>
            <a:r>
              <a:rPr lang="zh-CN" altLang="en-US" sz="1400" dirty="0">
                <a:latin typeface="微软雅黑" panose="020B0503020204020204" pitchFamily="34" charset="-122"/>
                <a:ea typeface="微软雅黑" panose="020B0503020204020204" pitchFamily="34" charset="-122"/>
              </a:rPr>
              <a:t>如此之块，以至于难以使用现有的数据库管理工具来驾驭，困难在于数据的获取、存贮、搜索、共享、分析和可视化等</a:t>
            </a:r>
            <a:r>
              <a:rPr lang="zh-CN" altLang="en-US" sz="1400" dirty="0" smtClean="0">
                <a:latin typeface="微软雅黑" panose="020B0503020204020204" pitchFamily="34" charset="-122"/>
                <a:ea typeface="微软雅黑" panose="020B0503020204020204" pitchFamily="34" charset="-122"/>
              </a:rPr>
              <a:t>方面</a:t>
            </a:r>
            <a:endParaRPr lang="en-US" altLang="zh-CN" sz="1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3924" y="188640"/>
            <a:ext cx="5000628" cy="563562"/>
          </a:xfrm>
        </p:spPr>
        <p:txBody>
          <a:bodyPr lIns="0" tIns="0" rIns="0" bIns="0" anchor="t"/>
          <a:lstStyle/>
          <a:p>
            <a:pPr algn="l"/>
            <a:r>
              <a:rPr lang="zh-CN" altLang="en-US" sz="2800" b="1" kern="1200" dirty="0" smtClean="0">
                <a:solidFill>
                  <a:srgbClr val="0070C0"/>
                </a:solidFill>
                <a:latin typeface="黑体" pitchFamily="49" charset="-122"/>
                <a:ea typeface="黑体" pitchFamily="49" charset="-122"/>
                <a:cs typeface="宋体" charset="0"/>
              </a:rPr>
              <a:t> 大</a:t>
            </a:r>
            <a:r>
              <a:rPr lang="zh-CN" altLang="en-US" sz="2800" b="1" kern="1200" dirty="0">
                <a:solidFill>
                  <a:srgbClr val="0070C0"/>
                </a:solidFill>
                <a:latin typeface="黑体" pitchFamily="49" charset="-122"/>
                <a:ea typeface="黑体" pitchFamily="49" charset="-122"/>
                <a:cs typeface="宋体" charset="0"/>
              </a:rPr>
              <a:t>数据</a:t>
            </a:r>
            <a:r>
              <a:rPr lang="zh-CN" altLang="en-US" sz="2800" b="1" kern="1200" dirty="0" smtClean="0">
                <a:solidFill>
                  <a:srgbClr val="0070C0"/>
                </a:solidFill>
                <a:latin typeface="黑体" pitchFamily="49" charset="-122"/>
                <a:ea typeface="黑体" pitchFamily="49" charset="-122"/>
                <a:cs typeface="宋体" charset="0"/>
              </a:rPr>
              <a:t>的定义</a:t>
            </a:r>
            <a:endParaRPr lang="zh-CN" altLang="en-US" sz="2800" b="1" kern="1200" dirty="0">
              <a:solidFill>
                <a:srgbClr val="0070C0"/>
              </a:solidFill>
              <a:latin typeface="黑体" pitchFamily="49" charset="-122"/>
              <a:ea typeface="黑体" pitchFamily="49" charset="-122"/>
              <a:cs typeface="宋体" charset="0"/>
            </a:endParaRPr>
          </a:p>
        </p:txBody>
      </p:sp>
      <p:sp>
        <p:nvSpPr>
          <p:cNvPr id="8" name="矩形 7"/>
          <p:cNvSpPr/>
          <p:nvPr/>
        </p:nvSpPr>
        <p:spPr bwMode="auto">
          <a:xfrm>
            <a:off x="4973582" y="3849919"/>
            <a:ext cx="1493897" cy="207774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z="1400" dirty="0">
              <a:latin typeface="Arial" pitchFamily="34" charset="0"/>
              <a:ea typeface="宋体" pitchFamily="2" charset="-122"/>
            </a:endParaRPr>
          </a:p>
        </p:txBody>
      </p:sp>
      <p:sp>
        <p:nvSpPr>
          <p:cNvPr id="9" name="L 形 8"/>
          <p:cNvSpPr/>
          <p:nvPr/>
        </p:nvSpPr>
        <p:spPr bwMode="auto">
          <a:xfrm rot="10800000">
            <a:off x="4981914" y="3057821"/>
            <a:ext cx="2457965" cy="2869842"/>
          </a:xfrm>
          <a:prstGeom prst="corner">
            <a:avLst>
              <a:gd name="adj1" fmla="val 32521"/>
              <a:gd name="adj2" fmla="val 39629"/>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p:txBody>
      </p:sp>
      <p:sp>
        <p:nvSpPr>
          <p:cNvPr id="10" name="直角双向箭头 9"/>
          <p:cNvSpPr/>
          <p:nvPr/>
        </p:nvSpPr>
        <p:spPr bwMode="auto">
          <a:xfrm rot="5400000">
            <a:off x="3750310" y="1605774"/>
            <a:ext cx="5700424" cy="4489092"/>
          </a:xfrm>
          <a:prstGeom prst="leftUpArrow">
            <a:avLst>
              <a:gd name="adj1" fmla="val 8541"/>
              <a:gd name="adj2" fmla="val 7201"/>
              <a:gd name="adj3" fmla="val 15274"/>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latin typeface="Arial" pitchFamily="34" charset="0"/>
              <a:ea typeface="宋体" pitchFamily="2" charset="-122"/>
            </a:endParaRPr>
          </a:p>
        </p:txBody>
      </p:sp>
      <p:sp>
        <p:nvSpPr>
          <p:cNvPr id="11" name="文本框 10"/>
          <p:cNvSpPr txBox="1"/>
          <p:nvPr/>
        </p:nvSpPr>
        <p:spPr>
          <a:xfrm>
            <a:off x="4430306" y="3387711"/>
            <a:ext cx="461665" cy="775212"/>
          </a:xfrm>
          <a:prstGeom prst="rect">
            <a:avLst/>
          </a:prstGeom>
          <a:noFill/>
        </p:spPr>
        <p:txBody>
          <a:bodyPr vert="eaVert" wrap="none" rtlCol="0">
            <a:spAutoFit/>
          </a:bodyPr>
          <a:lstStyle/>
          <a:p>
            <a:r>
              <a:rPr lang="zh-CN" altLang="en-US" b="1" dirty="0" smtClean="0"/>
              <a:t>数据量</a:t>
            </a:r>
            <a:endParaRPr lang="zh-CN" altLang="en-US" b="1" dirty="0"/>
          </a:p>
        </p:txBody>
      </p:sp>
      <p:sp>
        <p:nvSpPr>
          <p:cNvPr id="12" name="文本框 11"/>
          <p:cNvSpPr txBox="1"/>
          <p:nvPr/>
        </p:nvSpPr>
        <p:spPr>
          <a:xfrm>
            <a:off x="5372268" y="6205187"/>
            <a:ext cx="2276585" cy="369332"/>
          </a:xfrm>
          <a:prstGeom prst="rect">
            <a:avLst/>
          </a:prstGeom>
          <a:noFill/>
        </p:spPr>
        <p:txBody>
          <a:bodyPr wrap="none" rtlCol="0">
            <a:spAutoFit/>
          </a:bodyPr>
          <a:lstStyle/>
          <a:p>
            <a:r>
              <a:rPr lang="zh-CN" altLang="en-US" b="1" dirty="0" smtClean="0"/>
              <a:t>复杂性：种类和速度</a:t>
            </a:r>
            <a:endParaRPr lang="zh-CN" altLang="en-US" b="1" dirty="0"/>
          </a:p>
        </p:txBody>
      </p:sp>
      <p:sp>
        <p:nvSpPr>
          <p:cNvPr id="13" name="矩形 12"/>
          <p:cNvSpPr/>
          <p:nvPr/>
        </p:nvSpPr>
        <p:spPr>
          <a:xfrm>
            <a:off x="4980423" y="4692319"/>
            <a:ext cx="543739" cy="307777"/>
          </a:xfrm>
          <a:prstGeom prst="rect">
            <a:avLst/>
          </a:prstGeom>
        </p:spPr>
        <p:txBody>
          <a:bodyPr wrap="none">
            <a:spAutoFit/>
          </a:bodyPr>
          <a:lstStyle/>
          <a:p>
            <a:r>
              <a:rPr lang="zh-CN" altLang="en-US" sz="1400" b="1" dirty="0">
                <a:latin typeface="Arial" pitchFamily="34" charset="0"/>
                <a:ea typeface="宋体" pitchFamily="2" charset="-122"/>
              </a:rPr>
              <a:t>销量</a:t>
            </a:r>
          </a:p>
        </p:txBody>
      </p:sp>
      <p:sp>
        <p:nvSpPr>
          <p:cNvPr id="14" name="矩形 13"/>
          <p:cNvSpPr/>
          <p:nvPr/>
        </p:nvSpPr>
        <p:spPr>
          <a:xfrm>
            <a:off x="5603032" y="4713802"/>
            <a:ext cx="543739" cy="307777"/>
          </a:xfrm>
          <a:prstGeom prst="rect">
            <a:avLst/>
          </a:prstGeom>
        </p:spPr>
        <p:txBody>
          <a:bodyPr wrap="none">
            <a:spAutoFit/>
          </a:bodyPr>
          <a:lstStyle/>
          <a:p>
            <a:r>
              <a:rPr lang="zh-CN" altLang="en-US" sz="1400" b="1" dirty="0" smtClean="0">
                <a:latin typeface="Arial" pitchFamily="34" charset="0"/>
                <a:ea typeface="宋体" pitchFamily="2" charset="-122"/>
              </a:rPr>
              <a:t>库存</a:t>
            </a:r>
            <a:endParaRPr lang="zh-CN" altLang="en-US" sz="1400" b="1" dirty="0">
              <a:latin typeface="Arial" pitchFamily="34" charset="0"/>
              <a:ea typeface="宋体" pitchFamily="2" charset="-122"/>
            </a:endParaRPr>
          </a:p>
        </p:txBody>
      </p:sp>
      <p:sp>
        <p:nvSpPr>
          <p:cNvPr id="15" name="矩形 14"/>
          <p:cNvSpPr/>
          <p:nvPr/>
        </p:nvSpPr>
        <p:spPr>
          <a:xfrm>
            <a:off x="4919912" y="5088362"/>
            <a:ext cx="723275" cy="307777"/>
          </a:xfrm>
          <a:prstGeom prst="rect">
            <a:avLst/>
          </a:prstGeom>
        </p:spPr>
        <p:txBody>
          <a:bodyPr wrap="none">
            <a:spAutoFit/>
          </a:bodyPr>
          <a:lstStyle/>
          <a:p>
            <a:r>
              <a:rPr lang="zh-CN" altLang="en-US" sz="1400" b="1" dirty="0" smtClean="0">
                <a:latin typeface="Arial" pitchFamily="34" charset="0"/>
                <a:ea typeface="宋体" pitchFamily="2" charset="-122"/>
              </a:rPr>
              <a:t>薪酬表</a:t>
            </a:r>
            <a:endParaRPr lang="zh-CN" altLang="en-US" sz="1400" b="1" dirty="0">
              <a:latin typeface="Arial" pitchFamily="34" charset="0"/>
              <a:ea typeface="宋体" pitchFamily="2" charset="-122"/>
            </a:endParaRPr>
          </a:p>
        </p:txBody>
      </p:sp>
      <p:sp>
        <p:nvSpPr>
          <p:cNvPr id="16" name="矩形 15"/>
          <p:cNvSpPr/>
          <p:nvPr/>
        </p:nvSpPr>
        <p:spPr>
          <a:xfrm>
            <a:off x="5600977" y="5079487"/>
            <a:ext cx="902811" cy="307777"/>
          </a:xfrm>
          <a:prstGeom prst="rect">
            <a:avLst/>
          </a:prstGeom>
        </p:spPr>
        <p:txBody>
          <a:bodyPr wrap="none">
            <a:spAutoFit/>
          </a:bodyPr>
          <a:lstStyle/>
          <a:p>
            <a:r>
              <a:rPr lang="zh-CN" altLang="en-US" sz="1400" b="1" dirty="0" smtClean="0">
                <a:latin typeface="Arial" pitchFamily="34" charset="0"/>
                <a:ea typeface="宋体" pitchFamily="2" charset="-122"/>
              </a:rPr>
              <a:t>客户信息</a:t>
            </a:r>
            <a:endParaRPr lang="zh-CN" altLang="en-US" sz="1400" b="1" dirty="0">
              <a:latin typeface="Arial" pitchFamily="34" charset="0"/>
              <a:ea typeface="宋体" pitchFamily="2" charset="-122"/>
            </a:endParaRPr>
          </a:p>
        </p:txBody>
      </p:sp>
      <p:sp>
        <p:nvSpPr>
          <p:cNvPr id="17" name="矩形 16"/>
          <p:cNvSpPr/>
          <p:nvPr/>
        </p:nvSpPr>
        <p:spPr>
          <a:xfrm>
            <a:off x="5485672" y="5464832"/>
            <a:ext cx="543739" cy="307777"/>
          </a:xfrm>
          <a:prstGeom prst="rect">
            <a:avLst/>
          </a:prstGeom>
        </p:spPr>
        <p:txBody>
          <a:bodyPr wrap="none">
            <a:spAutoFit/>
          </a:bodyPr>
          <a:lstStyle/>
          <a:p>
            <a:r>
              <a:rPr lang="zh-CN" altLang="en-US" sz="1400" b="1" dirty="0" smtClean="0">
                <a:latin typeface="Arial" pitchFamily="34" charset="0"/>
                <a:ea typeface="宋体" pitchFamily="2" charset="-122"/>
              </a:rPr>
              <a:t>合约</a:t>
            </a:r>
            <a:endParaRPr lang="zh-CN" altLang="en-US" sz="1400" b="1" dirty="0">
              <a:latin typeface="Arial" pitchFamily="34" charset="0"/>
              <a:ea typeface="宋体" pitchFamily="2" charset="-122"/>
            </a:endParaRPr>
          </a:p>
        </p:txBody>
      </p:sp>
      <p:sp>
        <p:nvSpPr>
          <p:cNvPr id="18" name="矩形 17"/>
          <p:cNvSpPr/>
          <p:nvPr/>
        </p:nvSpPr>
        <p:spPr>
          <a:xfrm>
            <a:off x="5164681" y="4054395"/>
            <a:ext cx="1249060" cy="369332"/>
          </a:xfrm>
          <a:prstGeom prst="rect">
            <a:avLst/>
          </a:prstGeom>
        </p:spPr>
        <p:txBody>
          <a:bodyPr wrap="none">
            <a:spAutoFit/>
          </a:bodyPr>
          <a:lstStyle/>
          <a:p>
            <a:r>
              <a:rPr lang="en-US" altLang="zh-CN" b="1" u="sng" dirty="0" smtClean="0">
                <a:latin typeface="Arial" pitchFamily="34" charset="0"/>
                <a:ea typeface="宋体" pitchFamily="2" charset="-122"/>
              </a:rPr>
              <a:t>ERP/CRM</a:t>
            </a:r>
            <a:endParaRPr lang="zh-CN" altLang="en-US" b="1" u="sng" dirty="0">
              <a:latin typeface="Arial" pitchFamily="34" charset="0"/>
              <a:ea typeface="宋体" pitchFamily="2" charset="-122"/>
            </a:endParaRPr>
          </a:p>
        </p:txBody>
      </p:sp>
      <p:sp>
        <p:nvSpPr>
          <p:cNvPr id="19" name="矩形 18"/>
          <p:cNvSpPr/>
          <p:nvPr/>
        </p:nvSpPr>
        <p:spPr>
          <a:xfrm>
            <a:off x="5668204" y="3180974"/>
            <a:ext cx="1043876" cy="369332"/>
          </a:xfrm>
          <a:prstGeom prst="rect">
            <a:avLst/>
          </a:prstGeom>
        </p:spPr>
        <p:txBody>
          <a:bodyPr wrap="none">
            <a:spAutoFit/>
          </a:bodyPr>
          <a:lstStyle/>
          <a:p>
            <a:r>
              <a:rPr lang="en-US" altLang="zh-CN" b="1" u="sng" dirty="0" smtClean="0">
                <a:latin typeface="Arial" pitchFamily="34" charset="0"/>
                <a:ea typeface="宋体" pitchFamily="2" charset="-122"/>
              </a:rPr>
              <a:t>WEB2.0</a:t>
            </a:r>
            <a:endParaRPr lang="zh-CN" altLang="en-US" b="1" u="sng" dirty="0">
              <a:latin typeface="Arial" pitchFamily="34" charset="0"/>
              <a:ea typeface="宋体" pitchFamily="2" charset="-122"/>
            </a:endParaRPr>
          </a:p>
        </p:txBody>
      </p:sp>
      <p:sp>
        <p:nvSpPr>
          <p:cNvPr id="20" name="矩形 19"/>
          <p:cNvSpPr/>
          <p:nvPr/>
        </p:nvSpPr>
        <p:spPr>
          <a:xfrm>
            <a:off x="5087385" y="3267712"/>
            <a:ext cx="543739" cy="307777"/>
          </a:xfrm>
          <a:prstGeom prst="rect">
            <a:avLst/>
          </a:prstGeom>
        </p:spPr>
        <p:txBody>
          <a:bodyPr wrap="none">
            <a:spAutoFit/>
          </a:bodyPr>
          <a:lstStyle/>
          <a:p>
            <a:r>
              <a:rPr lang="zh-CN" altLang="en-US" sz="1400" b="1" dirty="0" smtClean="0">
                <a:latin typeface="Arial" pitchFamily="34" charset="0"/>
                <a:ea typeface="宋体" pitchFamily="2" charset="-122"/>
              </a:rPr>
              <a:t>广告</a:t>
            </a:r>
            <a:endParaRPr lang="zh-CN" altLang="en-US" sz="1400" b="1" dirty="0">
              <a:latin typeface="Arial" pitchFamily="34" charset="0"/>
              <a:ea typeface="宋体" pitchFamily="2" charset="-122"/>
            </a:endParaRPr>
          </a:p>
        </p:txBody>
      </p:sp>
      <p:sp>
        <p:nvSpPr>
          <p:cNvPr id="21" name="矩形 20"/>
          <p:cNvSpPr/>
          <p:nvPr/>
        </p:nvSpPr>
        <p:spPr>
          <a:xfrm>
            <a:off x="6790894" y="3237607"/>
            <a:ext cx="543739" cy="307777"/>
          </a:xfrm>
          <a:prstGeom prst="rect">
            <a:avLst/>
          </a:prstGeom>
        </p:spPr>
        <p:txBody>
          <a:bodyPr wrap="none">
            <a:spAutoFit/>
          </a:bodyPr>
          <a:lstStyle/>
          <a:p>
            <a:r>
              <a:rPr lang="zh-CN" altLang="en-US" sz="1400" b="1" dirty="0" smtClean="0">
                <a:latin typeface="Arial" pitchFamily="34" charset="0"/>
                <a:ea typeface="宋体" pitchFamily="2" charset="-122"/>
              </a:rPr>
              <a:t>博客</a:t>
            </a:r>
            <a:endParaRPr lang="zh-CN" altLang="en-US" sz="1400" b="1" dirty="0">
              <a:latin typeface="Arial" pitchFamily="34" charset="0"/>
              <a:ea typeface="宋体" pitchFamily="2" charset="-122"/>
            </a:endParaRPr>
          </a:p>
        </p:txBody>
      </p:sp>
      <p:sp>
        <p:nvSpPr>
          <p:cNvPr id="22" name="矩形 21"/>
          <p:cNvSpPr/>
          <p:nvPr/>
        </p:nvSpPr>
        <p:spPr>
          <a:xfrm>
            <a:off x="6414627" y="3849919"/>
            <a:ext cx="902811" cy="307777"/>
          </a:xfrm>
          <a:prstGeom prst="rect">
            <a:avLst/>
          </a:prstGeom>
        </p:spPr>
        <p:txBody>
          <a:bodyPr wrap="none">
            <a:spAutoFit/>
          </a:bodyPr>
          <a:lstStyle/>
          <a:p>
            <a:r>
              <a:rPr lang="zh-CN" altLang="en-US" sz="1400" b="1" dirty="0" smtClean="0">
                <a:latin typeface="Arial" pitchFamily="34" charset="0"/>
                <a:ea typeface="宋体" pitchFamily="2" charset="-122"/>
              </a:rPr>
              <a:t>搜索营销</a:t>
            </a:r>
            <a:endParaRPr lang="zh-CN" altLang="en-US" sz="1400" b="1" dirty="0">
              <a:latin typeface="Arial" pitchFamily="34" charset="0"/>
              <a:ea typeface="宋体" pitchFamily="2" charset="-122"/>
            </a:endParaRPr>
          </a:p>
        </p:txBody>
      </p:sp>
      <p:sp>
        <p:nvSpPr>
          <p:cNvPr id="23" name="矩形 22"/>
          <p:cNvSpPr/>
          <p:nvPr/>
        </p:nvSpPr>
        <p:spPr>
          <a:xfrm>
            <a:off x="6430179" y="4544204"/>
            <a:ext cx="952505" cy="307777"/>
          </a:xfrm>
          <a:prstGeom prst="rect">
            <a:avLst/>
          </a:prstGeom>
        </p:spPr>
        <p:txBody>
          <a:bodyPr wrap="none">
            <a:spAutoFit/>
          </a:bodyPr>
          <a:lstStyle/>
          <a:p>
            <a:r>
              <a:rPr lang="zh-CN" altLang="en-US" sz="1400" b="1" dirty="0" smtClean="0">
                <a:latin typeface="Arial" pitchFamily="34" charset="0"/>
                <a:ea typeface="宋体" pitchFamily="2" charset="-122"/>
              </a:rPr>
              <a:t>文本</a:t>
            </a:r>
            <a:r>
              <a:rPr lang="en-US" altLang="zh-CN" sz="1400" b="1" dirty="0" smtClean="0">
                <a:latin typeface="Arial" pitchFamily="34" charset="0"/>
                <a:ea typeface="宋体" pitchFamily="2" charset="-122"/>
              </a:rPr>
              <a:t>/</a:t>
            </a:r>
            <a:r>
              <a:rPr lang="zh-CN" altLang="en-US" sz="1400" b="1" dirty="0" smtClean="0">
                <a:latin typeface="Arial" pitchFamily="34" charset="0"/>
                <a:ea typeface="宋体" pitchFamily="2" charset="-122"/>
              </a:rPr>
              <a:t>图像</a:t>
            </a:r>
            <a:endParaRPr lang="zh-CN" altLang="en-US" sz="1400" b="1" dirty="0">
              <a:latin typeface="Arial" pitchFamily="34" charset="0"/>
              <a:ea typeface="宋体" pitchFamily="2" charset="-122"/>
            </a:endParaRPr>
          </a:p>
        </p:txBody>
      </p:sp>
      <p:sp>
        <p:nvSpPr>
          <p:cNvPr id="24" name="矩形 23"/>
          <p:cNvSpPr/>
          <p:nvPr/>
        </p:nvSpPr>
        <p:spPr>
          <a:xfrm>
            <a:off x="6503788" y="5228080"/>
            <a:ext cx="902811" cy="307777"/>
          </a:xfrm>
          <a:prstGeom prst="rect">
            <a:avLst/>
          </a:prstGeom>
        </p:spPr>
        <p:txBody>
          <a:bodyPr wrap="none">
            <a:spAutoFit/>
          </a:bodyPr>
          <a:lstStyle/>
          <a:p>
            <a:r>
              <a:rPr lang="zh-CN" altLang="en-US" sz="1400" b="1" dirty="0" smtClean="0">
                <a:latin typeface="Arial" pitchFamily="34" charset="0"/>
                <a:ea typeface="宋体" pitchFamily="2" charset="-122"/>
              </a:rPr>
              <a:t>网络日志</a:t>
            </a:r>
            <a:endParaRPr lang="zh-CN" altLang="en-US" sz="1400" b="1" dirty="0">
              <a:latin typeface="Arial" pitchFamily="34" charset="0"/>
              <a:ea typeface="宋体" pitchFamily="2" charset="-122"/>
            </a:endParaRPr>
          </a:p>
        </p:txBody>
      </p:sp>
      <p:sp>
        <p:nvSpPr>
          <p:cNvPr id="25" name="L 形 24"/>
          <p:cNvSpPr/>
          <p:nvPr/>
        </p:nvSpPr>
        <p:spPr bwMode="auto">
          <a:xfrm rot="10800000">
            <a:off x="4970841" y="2072830"/>
            <a:ext cx="3503861" cy="3854834"/>
          </a:xfrm>
          <a:prstGeom prst="corner">
            <a:avLst>
              <a:gd name="adj1" fmla="val 27742"/>
              <a:gd name="adj2" fmla="val 29598"/>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6" name="矩形 25"/>
          <p:cNvSpPr/>
          <p:nvPr/>
        </p:nvSpPr>
        <p:spPr>
          <a:xfrm>
            <a:off x="6467479" y="2462933"/>
            <a:ext cx="881973" cy="369332"/>
          </a:xfrm>
          <a:prstGeom prst="rect">
            <a:avLst/>
          </a:prstGeom>
        </p:spPr>
        <p:txBody>
          <a:bodyPr wrap="none">
            <a:spAutoFit/>
          </a:bodyPr>
          <a:lstStyle/>
          <a:p>
            <a:r>
              <a:rPr lang="zh-CN" altLang="en-US" b="1" u="sng" dirty="0" smtClean="0">
                <a:solidFill>
                  <a:schemeClr val="bg1"/>
                </a:solidFill>
                <a:latin typeface="Arial" pitchFamily="34" charset="0"/>
                <a:ea typeface="宋体" pitchFamily="2" charset="-122"/>
              </a:rPr>
              <a:t>大数据</a:t>
            </a:r>
            <a:endParaRPr lang="zh-CN" altLang="en-US" b="1" u="sng" dirty="0">
              <a:solidFill>
                <a:schemeClr val="bg1"/>
              </a:solidFill>
              <a:latin typeface="Arial" pitchFamily="34" charset="0"/>
              <a:ea typeface="宋体" pitchFamily="2" charset="-122"/>
            </a:endParaRPr>
          </a:p>
        </p:txBody>
      </p:sp>
      <p:sp>
        <p:nvSpPr>
          <p:cNvPr id="27" name="矩形 26"/>
          <p:cNvSpPr/>
          <p:nvPr/>
        </p:nvSpPr>
        <p:spPr>
          <a:xfrm>
            <a:off x="4920863" y="2202952"/>
            <a:ext cx="902811" cy="307777"/>
          </a:xfrm>
          <a:prstGeom prst="rect">
            <a:avLst/>
          </a:prstGeom>
        </p:spPr>
        <p:txBody>
          <a:bodyPr wrap="none">
            <a:spAutoFit/>
          </a:bodyPr>
          <a:lstStyle/>
          <a:p>
            <a:r>
              <a:rPr lang="zh-CN" altLang="en-US" sz="1400" b="1" dirty="0" smtClean="0">
                <a:solidFill>
                  <a:schemeClr val="bg1"/>
                </a:solidFill>
                <a:latin typeface="Arial" pitchFamily="34" charset="0"/>
                <a:ea typeface="宋体" pitchFamily="2" charset="-122"/>
              </a:rPr>
              <a:t>社会情绪</a:t>
            </a:r>
            <a:endParaRPr lang="zh-CN" altLang="en-US" sz="1400" b="1" dirty="0">
              <a:solidFill>
                <a:schemeClr val="bg1"/>
              </a:solidFill>
              <a:latin typeface="Arial" pitchFamily="34" charset="0"/>
              <a:ea typeface="宋体" pitchFamily="2" charset="-122"/>
            </a:endParaRPr>
          </a:p>
        </p:txBody>
      </p:sp>
      <p:sp>
        <p:nvSpPr>
          <p:cNvPr id="28" name="矩形 27"/>
          <p:cNvSpPr/>
          <p:nvPr/>
        </p:nvSpPr>
        <p:spPr>
          <a:xfrm>
            <a:off x="4873012" y="2601385"/>
            <a:ext cx="952505" cy="307777"/>
          </a:xfrm>
          <a:prstGeom prst="rect">
            <a:avLst/>
          </a:prstGeom>
        </p:spPr>
        <p:txBody>
          <a:bodyPr wrap="none">
            <a:spAutoFit/>
          </a:bodyPr>
          <a:lstStyle/>
          <a:p>
            <a:r>
              <a:rPr lang="zh-CN" altLang="en-US" sz="1400" b="1" dirty="0" smtClean="0">
                <a:solidFill>
                  <a:schemeClr val="bg1"/>
                </a:solidFill>
                <a:latin typeface="Arial" pitchFamily="34" charset="0"/>
                <a:ea typeface="宋体" pitchFamily="2" charset="-122"/>
              </a:rPr>
              <a:t>音频</a:t>
            </a:r>
            <a:r>
              <a:rPr lang="en-US" altLang="zh-CN" sz="1400" b="1" dirty="0" smtClean="0">
                <a:solidFill>
                  <a:schemeClr val="bg1"/>
                </a:solidFill>
                <a:latin typeface="Arial" pitchFamily="34" charset="0"/>
                <a:ea typeface="宋体" pitchFamily="2" charset="-122"/>
              </a:rPr>
              <a:t>/</a:t>
            </a:r>
            <a:r>
              <a:rPr lang="zh-CN" altLang="en-US" sz="1400" b="1" dirty="0" smtClean="0">
                <a:solidFill>
                  <a:schemeClr val="bg1"/>
                </a:solidFill>
                <a:latin typeface="Arial" pitchFamily="34" charset="0"/>
                <a:ea typeface="宋体" pitchFamily="2" charset="-122"/>
              </a:rPr>
              <a:t>视频</a:t>
            </a:r>
            <a:endParaRPr lang="zh-CN" altLang="en-US" sz="1400" b="1" dirty="0">
              <a:solidFill>
                <a:schemeClr val="bg1"/>
              </a:solidFill>
              <a:latin typeface="Arial" pitchFamily="34" charset="0"/>
              <a:ea typeface="宋体" pitchFamily="2" charset="-122"/>
            </a:endParaRPr>
          </a:p>
        </p:txBody>
      </p:sp>
      <p:sp>
        <p:nvSpPr>
          <p:cNvPr id="29" name="矩形 28"/>
          <p:cNvSpPr/>
          <p:nvPr/>
        </p:nvSpPr>
        <p:spPr>
          <a:xfrm>
            <a:off x="5771969" y="2209578"/>
            <a:ext cx="723275"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传感器</a:t>
            </a:r>
          </a:p>
        </p:txBody>
      </p:sp>
      <p:sp>
        <p:nvSpPr>
          <p:cNvPr id="30" name="矩形 29"/>
          <p:cNvSpPr/>
          <p:nvPr/>
        </p:nvSpPr>
        <p:spPr>
          <a:xfrm>
            <a:off x="5892194" y="2613831"/>
            <a:ext cx="603050" cy="307777"/>
          </a:xfrm>
          <a:prstGeom prst="rect">
            <a:avLst/>
          </a:prstGeom>
        </p:spPr>
        <p:txBody>
          <a:bodyPr wrap="none">
            <a:spAutoFit/>
          </a:bodyPr>
          <a:lstStyle/>
          <a:p>
            <a:r>
              <a:rPr lang="en-US" altLang="zh-CN" sz="1400" b="1" dirty="0">
                <a:solidFill>
                  <a:schemeClr val="bg1"/>
                </a:solidFill>
                <a:latin typeface="Arial" pitchFamily="34" charset="0"/>
                <a:ea typeface="宋体" pitchFamily="2" charset="-122"/>
              </a:rPr>
              <a:t>RFID</a:t>
            </a:r>
            <a:endParaRPr lang="zh-CN" altLang="en-US" sz="1400" b="1" dirty="0">
              <a:solidFill>
                <a:schemeClr val="bg1"/>
              </a:solidFill>
              <a:latin typeface="Arial" pitchFamily="34" charset="0"/>
              <a:ea typeface="宋体" pitchFamily="2" charset="-122"/>
            </a:endParaRPr>
          </a:p>
        </p:txBody>
      </p:sp>
      <p:sp>
        <p:nvSpPr>
          <p:cNvPr id="31" name="矩形 30"/>
          <p:cNvSpPr/>
          <p:nvPr/>
        </p:nvSpPr>
        <p:spPr>
          <a:xfrm>
            <a:off x="7388884" y="2202952"/>
            <a:ext cx="952505"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维基</a:t>
            </a:r>
            <a:r>
              <a:rPr lang="en-US" altLang="zh-CN" sz="1400" b="1" dirty="0">
                <a:solidFill>
                  <a:schemeClr val="bg1"/>
                </a:solidFill>
                <a:latin typeface="Arial" pitchFamily="34" charset="0"/>
                <a:ea typeface="宋体" pitchFamily="2" charset="-122"/>
              </a:rPr>
              <a:t>/</a:t>
            </a:r>
            <a:r>
              <a:rPr lang="zh-CN" altLang="en-US" sz="1400" b="1" dirty="0">
                <a:solidFill>
                  <a:schemeClr val="bg1"/>
                </a:solidFill>
                <a:latin typeface="Arial" pitchFamily="34" charset="0"/>
                <a:ea typeface="宋体" pitchFamily="2" charset="-122"/>
              </a:rPr>
              <a:t>博客</a:t>
            </a:r>
          </a:p>
        </p:txBody>
      </p:sp>
      <p:sp>
        <p:nvSpPr>
          <p:cNvPr id="32" name="矩形 31"/>
          <p:cNvSpPr/>
          <p:nvPr/>
        </p:nvSpPr>
        <p:spPr>
          <a:xfrm>
            <a:off x="7548920" y="2541804"/>
            <a:ext cx="543739"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微博</a:t>
            </a:r>
          </a:p>
        </p:txBody>
      </p:sp>
      <p:sp>
        <p:nvSpPr>
          <p:cNvPr id="33" name="矩形 32"/>
          <p:cNvSpPr/>
          <p:nvPr/>
        </p:nvSpPr>
        <p:spPr>
          <a:xfrm>
            <a:off x="7524619" y="2902395"/>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金融信息</a:t>
            </a:r>
          </a:p>
        </p:txBody>
      </p:sp>
      <p:sp>
        <p:nvSpPr>
          <p:cNvPr id="34" name="矩形 33"/>
          <p:cNvSpPr/>
          <p:nvPr/>
        </p:nvSpPr>
        <p:spPr>
          <a:xfrm>
            <a:off x="7549532" y="4803994"/>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个人数据</a:t>
            </a:r>
          </a:p>
        </p:txBody>
      </p:sp>
      <p:sp>
        <p:nvSpPr>
          <p:cNvPr id="35" name="矩形 34"/>
          <p:cNvSpPr/>
          <p:nvPr/>
        </p:nvSpPr>
        <p:spPr>
          <a:xfrm>
            <a:off x="7571891" y="5415514"/>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位置信息</a:t>
            </a:r>
          </a:p>
        </p:txBody>
      </p:sp>
      <p:sp>
        <p:nvSpPr>
          <p:cNvPr id="36" name="矩形 35"/>
          <p:cNvSpPr/>
          <p:nvPr/>
        </p:nvSpPr>
        <p:spPr>
          <a:xfrm>
            <a:off x="7536769" y="4274479"/>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政府信息</a:t>
            </a:r>
          </a:p>
        </p:txBody>
      </p:sp>
      <p:sp>
        <p:nvSpPr>
          <p:cNvPr id="37" name="矩形 36"/>
          <p:cNvSpPr/>
          <p:nvPr/>
        </p:nvSpPr>
        <p:spPr>
          <a:xfrm>
            <a:off x="7491295" y="3790499"/>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气象数据</a:t>
            </a:r>
          </a:p>
        </p:txBody>
      </p:sp>
      <p:sp>
        <p:nvSpPr>
          <p:cNvPr id="38" name="矩形 37"/>
          <p:cNvSpPr/>
          <p:nvPr/>
        </p:nvSpPr>
        <p:spPr>
          <a:xfrm>
            <a:off x="7536770" y="3357778"/>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保险信息</a:t>
            </a:r>
          </a:p>
        </p:txBody>
      </p:sp>
      <p:sp>
        <p:nvSpPr>
          <p:cNvPr id="7" name="文本框 6"/>
          <p:cNvSpPr txBox="1"/>
          <p:nvPr/>
        </p:nvSpPr>
        <p:spPr>
          <a:xfrm>
            <a:off x="3966074" y="2251616"/>
            <a:ext cx="518091" cy="3416320"/>
          </a:xfrm>
          <a:prstGeom prst="rect">
            <a:avLst/>
          </a:prstGeom>
          <a:noFill/>
        </p:spPr>
        <p:txBody>
          <a:bodyPr vert="horz" wrap="none" rtlCol="0">
            <a:spAutoFit/>
          </a:bodyPr>
          <a:lstStyle/>
          <a:p>
            <a:r>
              <a:rPr lang="en-US" altLang="zh-CN" dirty="0" smtClean="0">
                <a:solidFill>
                  <a:srgbClr val="0070C0"/>
                </a:solidFill>
              </a:rPr>
              <a:t>EB</a:t>
            </a:r>
          </a:p>
          <a:p>
            <a:endParaRPr lang="en-US" altLang="zh-CN" dirty="0" smtClean="0">
              <a:solidFill>
                <a:srgbClr val="0070C0"/>
              </a:solidFill>
            </a:endParaRPr>
          </a:p>
          <a:p>
            <a:endParaRPr lang="en-US" altLang="zh-CN" dirty="0" smtClean="0">
              <a:solidFill>
                <a:srgbClr val="0070C0"/>
              </a:solidFill>
            </a:endParaRPr>
          </a:p>
          <a:p>
            <a:r>
              <a:rPr lang="en-US" altLang="zh-CN" dirty="0" smtClean="0">
                <a:solidFill>
                  <a:srgbClr val="0070C0"/>
                </a:solidFill>
              </a:rPr>
              <a:t>PB</a:t>
            </a:r>
          </a:p>
          <a:p>
            <a:endParaRPr lang="en-US" altLang="zh-CN" dirty="0">
              <a:solidFill>
                <a:srgbClr val="0070C0"/>
              </a:solidFill>
            </a:endParaRPr>
          </a:p>
          <a:p>
            <a:endParaRPr lang="en-US" altLang="zh-CN" dirty="0" smtClean="0">
              <a:solidFill>
                <a:srgbClr val="0070C0"/>
              </a:solidFill>
            </a:endParaRPr>
          </a:p>
          <a:p>
            <a:endParaRPr lang="en-US" altLang="zh-CN" dirty="0" smtClean="0">
              <a:solidFill>
                <a:srgbClr val="0070C0"/>
              </a:solidFill>
            </a:endParaRPr>
          </a:p>
          <a:p>
            <a:r>
              <a:rPr lang="en-US" altLang="zh-CN" dirty="0" smtClean="0">
                <a:solidFill>
                  <a:srgbClr val="0070C0"/>
                </a:solidFill>
              </a:rPr>
              <a:t>TB</a:t>
            </a:r>
          </a:p>
          <a:p>
            <a:endParaRPr lang="en-US" altLang="zh-CN" dirty="0" smtClean="0">
              <a:solidFill>
                <a:srgbClr val="0070C0"/>
              </a:solidFill>
            </a:endParaRPr>
          </a:p>
          <a:p>
            <a:endParaRPr lang="en-US" altLang="zh-CN" dirty="0">
              <a:solidFill>
                <a:srgbClr val="0070C0"/>
              </a:solidFill>
            </a:endParaRPr>
          </a:p>
          <a:p>
            <a:r>
              <a:rPr lang="en-US" altLang="zh-CN" dirty="0" smtClean="0">
                <a:solidFill>
                  <a:srgbClr val="0070C0"/>
                </a:solidFill>
              </a:rPr>
              <a:t>GB</a:t>
            </a:r>
            <a:endParaRPr lang="en-US" altLang="zh-CN" dirty="0">
              <a:solidFill>
                <a:srgbClr val="0070C0"/>
              </a:solidFill>
            </a:endParaRPr>
          </a:p>
          <a:p>
            <a:endParaRPr lang="zh-CN" altLang="en-US" dirty="0">
              <a:solidFill>
                <a:srgbClr val="0070C0"/>
              </a:solidFill>
            </a:endParaRPr>
          </a:p>
        </p:txBody>
      </p:sp>
      <p:sp>
        <p:nvSpPr>
          <p:cNvPr id="4" name="矩形 3"/>
          <p:cNvSpPr/>
          <p:nvPr/>
        </p:nvSpPr>
        <p:spPr>
          <a:xfrm>
            <a:off x="479977" y="980494"/>
            <a:ext cx="2899205"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维基的大数据定义</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52725" y="2731989"/>
            <a:ext cx="3344202" cy="769441"/>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a:buNone/>
            </a:pP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任何</a:t>
            </a:r>
            <a:r>
              <a:rPr lang="zh-CN" altLang="en-US" sz="1400" dirty="0">
                <a:latin typeface="微软雅黑" panose="020B0503020204020204" pitchFamily="34" charset="-122"/>
                <a:ea typeface="微软雅黑" panose="020B0503020204020204" pitchFamily="34" charset="-122"/>
              </a:rPr>
              <a:t>超过一台计算机处理能力的庞大数据</a:t>
            </a:r>
            <a:r>
              <a:rPr lang="zh-CN" altLang="en-US" sz="1400" dirty="0" smtClean="0">
                <a:latin typeface="微软雅黑" panose="020B0503020204020204" pitchFamily="34" charset="-122"/>
                <a:ea typeface="微软雅黑" panose="020B0503020204020204" pitchFamily="34" charset="-122"/>
              </a:rPr>
              <a:t>量</a:t>
            </a:r>
            <a:endParaRPr lang="en-US" altLang="zh-CN" sz="1400" dirty="0">
              <a:latin typeface="微软雅黑" panose="020B0503020204020204" pitchFamily="34" charset="-122"/>
              <a:ea typeface="微软雅黑" panose="020B0503020204020204" pitchFamily="34" charset="-122"/>
            </a:endParaRPr>
          </a:p>
        </p:txBody>
      </p:sp>
      <p:sp>
        <p:nvSpPr>
          <p:cNvPr id="42" name="矩形 41"/>
          <p:cNvSpPr/>
          <p:nvPr/>
        </p:nvSpPr>
        <p:spPr>
          <a:xfrm>
            <a:off x="479977" y="2564904"/>
            <a:ext cx="2899205"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亚马逊的大数据定义</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91694" y="3829690"/>
            <a:ext cx="3344202" cy="1015663"/>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400" b="1" dirty="0" smtClean="0">
                <a:solidFill>
                  <a:srgbClr val="FF0000"/>
                </a:solidFill>
                <a:latin typeface="微软雅黑" panose="020B0503020204020204" pitchFamily="34" charset="-122"/>
                <a:ea typeface="微软雅黑" panose="020B0503020204020204" pitchFamily="34" charset="-122"/>
              </a:rPr>
              <a:t>大数据是由局部数据汇聚而成能反映出整体的数据，整体的数据又随时空在不断膨胀。</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44" name="矩形 43"/>
          <p:cNvSpPr/>
          <p:nvPr/>
        </p:nvSpPr>
        <p:spPr>
          <a:xfrm>
            <a:off x="464025" y="5867980"/>
            <a:ext cx="2915157"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b="1" dirty="0" err="1">
                <a:solidFill>
                  <a:schemeClr val="bg1"/>
                </a:solidFill>
                <a:latin typeface="微软雅黑" panose="020B0503020204020204" pitchFamily="34" charset="-122"/>
                <a:ea typeface="微软雅黑" panose="020B0503020204020204" pitchFamily="34" charset="-122"/>
              </a:rPr>
              <a:t>Informatica</a:t>
            </a:r>
            <a:r>
              <a:rPr lang="zh-CN" altLang="en-US" b="1" dirty="0">
                <a:solidFill>
                  <a:schemeClr val="bg1"/>
                </a:solidFill>
                <a:latin typeface="微软雅黑" panose="020B0503020204020204" pitchFamily="34" charset="-122"/>
                <a:ea typeface="微软雅黑" panose="020B0503020204020204" pitchFamily="34" charset="-122"/>
              </a:rPr>
              <a:t>的大数据定义</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282860" y="4963815"/>
            <a:ext cx="3344202" cy="769441"/>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a:buNone/>
            </a:pP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大</a:t>
            </a:r>
            <a:r>
              <a:rPr lang="zh-CN" altLang="en-US" sz="1400" dirty="0">
                <a:latin typeface="微软雅黑" panose="020B0503020204020204" pitchFamily="34" charset="-122"/>
                <a:ea typeface="微软雅黑" panose="020B0503020204020204" pitchFamily="34" charset="-122"/>
              </a:rPr>
              <a:t>数据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交易数据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互动数据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观测</a:t>
            </a:r>
            <a:r>
              <a:rPr lang="zh-CN" altLang="en-US" sz="1400" dirty="0" smtClean="0">
                <a:latin typeface="微软雅黑" panose="020B0503020204020204" pitchFamily="34" charset="-122"/>
                <a:ea typeface="微软雅黑" panose="020B0503020204020204" pitchFamily="34" charset="-122"/>
              </a:rPr>
              <a:t>数据</a:t>
            </a:r>
            <a:endParaRPr lang="en-US" altLang="zh-CN" sz="1400" dirty="0">
              <a:latin typeface="微软雅黑" panose="020B0503020204020204" pitchFamily="34" charset="-122"/>
              <a:ea typeface="微软雅黑" panose="020B0503020204020204" pitchFamily="34" charset="-122"/>
            </a:endParaRPr>
          </a:p>
        </p:txBody>
      </p:sp>
      <p:sp>
        <p:nvSpPr>
          <p:cNvPr id="46" name="矩形 45"/>
          <p:cNvSpPr/>
          <p:nvPr/>
        </p:nvSpPr>
        <p:spPr>
          <a:xfrm>
            <a:off x="464766" y="4809673"/>
            <a:ext cx="2914415"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中国电信的大数据定义</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479295" y="3635732"/>
            <a:ext cx="2899887"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中心的</a:t>
            </a:r>
            <a:r>
              <a:rPr lang="zh-CN" altLang="en-US" b="1" dirty="0">
                <a:solidFill>
                  <a:schemeClr val="bg1"/>
                </a:solidFill>
                <a:latin typeface="微软雅黑" panose="020B0503020204020204" pitchFamily="34" charset="-122"/>
                <a:ea typeface="微软雅黑" panose="020B0503020204020204" pitchFamily="34" charset="-122"/>
              </a:rPr>
              <a:t>大数据定义</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47526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3754" y="1464449"/>
            <a:ext cx="8481650" cy="1077218"/>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如果自然界中的事件完全不可预测地随机发生，人们的生活将无法忍受；与此相反，如果每一件事情都是确定的、完全可以预测的，则生活将是无趣的。利用因果关系解释观测的现象或预测未来存在逻辑和实际上的困难。</a:t>
            </a:r>
            <a:endParaRPr lang="en-US" altLang="zh-CN" sz="1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3924" y="188640"/>
            <a:ext cx="5000628" cy="563562"/>
          </a:xfrm>
        </p:spPr>
        <p:txBody>
          <a:bodyPr lIns="0" tIns="0" rIns="0" bIns="0" anchor="t"/>
          <a:lstStyle/>
          <a:p>
            <a:pPr algn="l"/>
            <a:r>
              <a:rPr lang="zh-CN" altLang="en-US" sz="2800" b="1" kern="1200" dirty="0" smtClean="0">
                <a:solidFill>
                  <a:srgbClr val="0070C0"/>
                </a:solidFill>
                <a:latin typeface="黑体" pitchFamily="49" charset="-122"/>
                <a:ea typeface="黑体" pitchFamily="49" charset="-122"/>
                <a:cs typeface="宋体" charset="0"/>
              </a:rPr>
              <a:t> 大</a:t>
            </a:r>
            <a:r>
              <a:rPr lang="zh-CN" altLang="en-US" sz="2800" b="1" kern="1200" dirty="0">
                <a:solidFill>
                  <a:srgbClr val="0070C0"/>
                </a:solidFill>
                <a:latin typeface="黑体" pitchFamily="49" charset="-122"/>
                <a:ea typeface="黑体" pitchFamily="49" charset="-122"/>
                <a:cs typeface="宋体" charset="0"/>
              </a:rPr>
              <a:t>数据的理性认知</a:t>
            </a:r>
          </a:p>
        </p:txBody>
      </p:sp>
      <p:sp>
        <p:nvSpPr>
          <p:cNvPr id="4" name="矩形 3"/>
          <p:cNvSpPr/>
          <p:nvPr/>
        </p:nvSpPr>
        <p:spPr>
          <a:xfrm>
            <a:off x="479977" y="1279783"/>
            <a:ext cx="2899205"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美</a:t>
            </a:r>
            <a:r>
              <a:rPr lang="en-US" altLang="zh-CN" b="1" dirty="0" smtClean="0">
                <a:solidFill>
                  <a:schemeClr val="bg1"/>
                </a:solidFill>
                <a:latin typeface="微软雅黑" panose="020B0503020204020204" pitchFamily="34" charset="-122"/>
                <a:ea typeface="微软雅黑" panose="020B0503020204020204" pitchFamily="34" charset="-122"/>
              </a:rPr>
              <a:t>]C.R  </a:t>
            </a:r>
            <a:r>
              <a:rPr lang="zh-CN" altLang="en-US" b="1" dirty="0" smtClean="0">
                <a:solidFill>
                  <a:schemeClr val="bg1"/>
                </a:solidFill>
                <a:latin typeface="微软雅黑" panose="020B0503020204020204" pitchFamily="34" charset="-122"/>
                <a:ea typeface="微软雅黑" panose="020B0503020204020204" pitchFamily="34" charset="-122"/>
              </a:rPr>
              <a:t>劳</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52724" y="3031278"/>
            <a:ext cx="8462679" cy="769441"/>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a:buNone/>
            </a:pP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与传统比较，大数据的分析处理的核心是预测和推断，根本的变革在于不刻意追求因果关系，而更多关注相关关系。也就是说，只要知道和什么有关，而不必强求为什么有关。</a:t>
            </a:r>
            <a:endParaRPr lang="en-US" altLang="zh-CN" sz="1400" dirty="0">
              <a:latin typeface="微软雅黑" panose="020B0503020204020204" pitchFamily="34" charset="-122"/>
              <a:ea typeface="微软雅黑" panose="020B0503020204020204" pitchFamily="34" charset="-122"/>
            </a:endParaRPr>
          </a:p>
        </p:txBody>
      </p:sp>
      <p:sp>
        <p:nvSpPr>
          <p:cNvPr id="42" name="矩形 41"/>
          <p:cNvSpPr/>
          <p:nvPr/>
        </p:nvSpPr>
        <p:spPr>
          <a:xfrm>
            <a:off x="479977" y="2864193"/>
            <a:ext cx="2899205"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英</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舍恩伯格</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91694" y="4200417"/>
            <a:ext cx="8423710" cy="800219"/>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大数据时代来临，使人类第一次有机会和条件在非常多和非常深入的层次获得和使用全面数据、完整数据和系统数据，简而言之就是样本</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总体。</a:t>
            </a:r>
            <a:endParaRPr lang="en-US" altLang="zh-CN" sz="1400" dirty="0">
              <a:latin typeface="微软雅黑" panose="020B0503020204020204" pitchFamily="34" charset="-122"/>
              <a:ea typeface="微软雅黑" panose="020B0503020204020204" pitchFamily="34" charset="-122"/>
            </a:endParaRPr>
          </a:p>
        </p:txBody>
      </p:sp>
      <p:sp>
        <p:nvSpPr>
          <p:cNvPr id="47" name="矩形 46"/>
          <p:cNvSpPr/>
          <p:nvPr/>
        </p:nvSpPr>
        <p:spPr>
          <a:xfrm>
            <a:off x="479295" y="4006459"/>
            <a:ext cx="2899887"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英</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舍恩伯格</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9" name="文本框 42"/>
          <p:cNvSpPr txBox="1"/>
          <p:nvPr/>
        </p:nvSpPr>
        <p:spPr>
          <a:xfrm>
            <a:off x="285720" y="5343425"/>
            <a:ext cx="8423710" cy="830997"/>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zh-CN" altLang="en-US" sz="1600" b="1" dirty="0" smtClean="0"/>
              <a:t>      </a:t>
            </a:r>
            <a:r>
              <a:rPr lang="zh-CN" altLang="en-US" sz="1400" dirty="0" smtClean="0">
                <a:latin typeface="微软雅黑" panose="020B0503020204020204" pitchFamily="34" charset="-122"/>
                <a:ea typeface="微软雅黑" panose="020B0503020204020204" pitchFamily="34" charset="-122"/>
              </a:rPr>
              <a:t>大数据为政府统计提供了总体性、非结构化、丰富真实的原始资料，可以极大地缩短数据采集时间，减少报表填报任务，减轻调查对象负担，提高统计数据质量。 </a:t>
            </a:r>
            <a:endParaRPr lang="en-US" altLang="zh-CN" sz="1400" dirty="0">
              <a:latin typeface="微软雅黑" panose="020B0503020204020204" pitchFamily="34" charset="-122"/>
              <a:ea typeface="微软雅黑" panose="020B0503020204020204" pitchFamily="34" charset="-122"/>
            </a:endParaRPr>
          </a:p>
        </p:txBody>
      </p:sp>
      <p:sp>
        <p:nvSpPr>
          <p:cNvPr id="50" name="矩形 49"/>
          <p:cNvSpPr/>
          <p:nvPr/>
        </p:nvSpPr>
        <p:spPr>
          <a:xfrm>
            <a:off x="473321" y="5149467"/>
            <a:ext cx="2899887"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国家统计局 马建堂</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714348" y="6211669"/>
            <a:ext cx="6929486" cy="646331"/>
          </a:xfrm>
          <a:prstGeom prst="rect">
            <a:avLst/>
          </a:prstGeom>
          <a:noFill/>
        </p:spPr>
        <p:txBody>
          <a:bodyPr wrap="square" rtlCol="0">
            <a:spAutoFit/>
          </a:bodyPr>
          <a:lstStyle/>
          <a:p>
            <a:r>
              <a:rPr lang="zh-CN" altLang="en-US" b="1" dirty="0" smtClean="0">
                <a:solidFill>
                  <a:srgbClr val="FF0000"/>
                </a:solidFill>
              </a:rPr>
              <a:t>大数据，也叫全局数据、总体数据，数据量越大其预测和推断的准确性越高</a:t>
            </a:r>
            <a:endParaRPr lang="zh-CN" altLang="en-US" b="1" dirty="0">
              <a:solidFill>
                <a:srgbClr val="FF0000"/>
              </a:solidFill>
            </a:endParaRPr>
          </a:p>
        </p:txBody>
      </p:sp>
    </p:spTree>
    <p:extLst>
      <p:ext uri="{BB962C8B-B14F-4D97-AF65-F5344CB8AC3E}">
        <p14:creationId xmlns:p14="http://schemas.microsoft.com/office/powerpoint/2010/main" val="40722451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24"/>
          <p:cNvGrpSpPr>
            <a:grpSpLocks/>
          </p:cNvGrpSpPr>
          <p:nvPr/>
        </p:nvGrpSpPr>
        <p:grpSpPr bwMode="auto">
          <a:xfrm>
            <a:off x="468313" y="1773238"/>
            <a:ext cx="8151812" cy="4378325"/>
            <a:chOff x="582612" y="2000250"/>
            <a:chExt cx="8151814" cy="4378436"/>
          </a:xfrm>
        </p:grpSpPr>
        <p:sp>
          <p:nvSpPr>
            <p:cNvPr id="14342" name="AutoShape 2"/>
            <p:cNvSpPr>
              <a:spLocks noChangeArrowheads="1"/>
            </p:cNvSpPr>
            <p:nvPr/>
          </p:nvSpPr>
          <p:spPr bwMode="gray">
            <a:xfrm>
              <a:off x="609601" y="2000250"/>
              <a:ext cx="3352800" cy="501650"/>
            </a:xfrm>
            <a:prstGeom prst="roundRect">
              <a:avLst>
                <a:gd name="adj" fmla="val 50000"/>
              </a:avLst>
            </a:prstGeom>
            <a:gradFill rotWithShape="1">
              <a:gsLst>
                <a:gs pos="0">
                  <a:srgbClr val="2C3554"/>
                </a:gs>
                <a:gs pos="100000">
                  <a:srgbClr val="5F73B5"/>
                </a:gs>
              </a:gsLst>
              <a:lin ang="5400000" scaled="1"/>
            </a:gradFill>
            <a:ln w="57150" cmpd="thickThin" algn="ctr">
              <a:solidFill>
                <a:srgbClr val="DDDDDD"/>
              </a:solidFill>
              <a:round/>
              <a:headEnd/>
              <a:tailEnd/>
            </a:ln>
          </p:spPr>
          <p:txBody>
            <a:bodyPr wrap="none" anchor="ctr"/>
            <a:lstStyle/>
            <a:p>
              <a:endParaRPr lang="zh-CN" altLang="en-US"/>
            </a:p>
          </p:txBody>
        </p:sp>
        <p:sp>
          <p:nvSpPr>
            <p:cNvPr id="14343" name="Rectangle 5"/>
            <p:cNvSpPr>
              <a:spLocks noChangeArrowheads="1"/>
            </p:cNvSpPr>
            <p:nvPr/>
          </p:nvSpPr>
          <p:spPr bwMode="auto">
            <a:xfrm>
              <a:off x="914400" y="2047174"/>
              <a:ext cx="1264257" cy="58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a:solidFill>
                    <a:schemeClr val="bg1"/>
                  </a:solidFill>
                  <a:latin typeface="微软雅黑" pitchFamily="34" charset="-122"/>
                  <a:ea typeface="微软雅黑" pitchFamily="34" charset="-122"/>
                </a:rPr>
                <a:t>1. </a:t>
              </a:r>
              <a:r>
                <a:rPr lang="en-US" altLang="zh-CN" sz="1600" b="1">
                  <a:solidFill>
                    <a:schemeClr val="bg1"/>
                  </a:solidFill>
                  <a:latin typeface="Arial Black" pitchFamily="34" charset="0"/>
                </a:rPr>
                <a:t>Volume</a:t>
              </a:r>
              <a:endParaRPr lang="ko-KR" altLang="en-US" sz="1600" b="1">
                <a:solidFill>
                  <a:schemeClr val="bg1"/>
                </a:solidFill>
                <a:latin typeface="Arial Black" pitchFamily="34" charset="0"/>
              </a:endParaRPr>
            </a:p>
            <a:p>
              <a:endParaRPr lang="en-US" altLang="zh-CN" sz="1600" b="1">
                <a:solidFill>
                  <a:schemeClr val="bg1"/>
                </a:solidFill>
                <a:latin typeface="微软雅黑" pitchFamily="34" charset="-122"/>
                <a:ea typeface="微软雅黑" pitchFamily="34" charset="-122"/>
              </a:endParaRPr>
            </a:p>
          </p:txBody>
        </p:sp>
        <p:sp>
          <p:nvSpPr>
            <p:cNvPr id="14344" name="AutoShape 2"/>
            <p:cNvSpPr>
              <a:spLocks noChangeArrowheads="1"/>
            </p:cNvSpPr>
            <p:nvPr/>
          </p:nvSpPr>
          <p:spPr bwMode="gray">
            <a:xfrm>
              <a:off x="5029200" y="2000250"/>
              <a:ext cx="3352800" cy="501650"/>
            </a:xfrm>
            <a:prstGeom prst="roundRect">
              <a:avLst>
                <a:gd name="adj" fmla="val 50000"/>
              </a:avLst>
            </a:prstGeom>
            <a:gradFill rotWithShape="1">
              <a:gsLst>
                <a:gs pos="0">
                  <a:srgbClr val="2C3554"/>
                </a:gs>
                <a:gs pos="100000">
                  <a:srgbClr val="5F73B5"/>
                </a:gs>
              </a:gsLst>
              <a:lin ang="5400000" scaled="1"/>
            </a:gradFill>
            <a:ln w="57150" cmpd="thickThin" algn="ctr">
              <a:solidFill>
                <a:srgbClr val="DDDDDD"/>
              </a:solidFill>
              <a:round/>
              <a:headEnd/>
              <a:tailEnd/>
            </a:ln>
          </p:spPr>
          <p:txBody>
            <a:bodyPr wrap="none" anchor="ctr"/>
            <a:lstStyle/>
            <a:p>
              <a:endParaRPr lang="zh-CN" altLang="en-US"/>
            </a:p>
          </p:txBody>
        </p:sp>
        <p:sp>
          <p:nvSpPr>
            <p:cNvPr id="14345" name="Rectangle 7"/>
            <p:cNvSpPr>
              <a:spLocks noChangeArrowheads="1"/>
            </p:cNvSpPr>
            <p:nvPr/>
          </p:nvSpPr>
          <p:spPr bwMode="auto">
            <a:xfrm>
              <a:off x="5200650" y="2041194"/>
              <a:ext cx="3190875" cy="58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solidFill>
                    <a:schemeClr val="bg1"/>
                  </a:solidFill>
                  <a:latin typeface="微软雅黑" pitchFamily="34" charset="-122"/>
                  <a:ea typeface="微软雅黑" pitchFamily="34" charset="-122"/>
                </a:rPr>
                <a:t>2.</a:t>
              </a:r>
              <a:r>
                <a:rPr lang="zh-CN" altLang="en-US" sz="1600" b="1">
                  <a:solidFill>
                    <a:schemeClr val="bg1"/>
                  </a:solidFill>
                  <a:latin typeface="微软雅黑" pitchFamily="34" charset="-122"/>
                  <a:ea typeface="微软雅黑" pitchFamily="34" charset="-122"/>
                </a:rPr>
                <a:t> </a:t>
              </a:r>
              <a:r>
                <a:rPr lang="en-US" altLang="zh-CN" sz="1600" b="1">
                  <a:solidFill>
                    <a:schemeClr val="bg1"/>
                  </a:solidFill>
                  <a:latin typeface="Arial Black" pitchFamily="34" charset="0"/>
                </a:rPr>
                <a:t>Variety</a:t>
              </a:r>
              <a:endParaRPr lang="ko-KR" altLang="en-US" sz="1600" b="1">
                <a:solidFill>
                  <a:schemeClr val="bg1"/>
                </a:solidFill>
                <a:latin typeface="Arial Black" pitchFamily="34" charset="0"/>
              </a:endParaRPr>
            </a:p>
            <a:p>
              <a:endParaRPr lang="en-US" altLang="zh-CN" sz="1600" b="1">
                <a:solidFill>
                  <a:schemeClr val="bg1"/>
                </a:solidFill>
                <a:latin typeface="微软雅黑" pitchFamily="34" charset="-122"/>
                <a:ea typeface="微软雅黑" pitchFamily="34" charset="-122"/>
              </a:endParaRPr>
            </a:p>
          </p:txBody>
        </p:sp>
        <p:grpSp>
          <p:nvGrpSpPr>
            <p:cNvPr id="14346" name="Group 20"/>
            <p:cNvGrpSpPr>
              <a:grpSpLocks/>
            </p:cNvGrpSpPr>
            <p:nvPr/>
          </p:nvGrpSpPr>
          <p:grpSpPr bwMode="auto">
            <a:xfrm>
              <a:off x="3810000" y="3400425"/>
              <a:ext cx="1503693" cy="1401168"/>
              <a:chOff x="2874963" y="1819275"/>
              <a:chExt cx="3370262" cy="3375025"/>
            </a:xfrm>
          </p:grpSpPr>
          <p:sp>
            <p:nvSpPr>
              <p:cNvPr id="7" name="AutoShape 18"/>
              <p:cNvSpPr>
                <a:spLocks noChangeArrowheads="1"/>
              </p:cNvSpPr>
              <p:nvPr/>
            </p:nvSpPr>
            <p:spPr bwMode="blackGray">
              <a:xfrm flipH="1">
                <a:off x="2874963" y="1819359"/>
                <a:ext cx="1658075" cy="1655767"/>
              </a:xfrm>
              <a:prstGeom prst="rtTriangle">
                <a:avLst/>
              </a:prstGeom>
              <a:gradFill rotWithShape="1">
                <a:gsLst>
                  <a:gs pos="0">
                    <a:srgbClr val="A8D02A"/>
                  </a:gs>
                  <a:gs pos="100000">
                    <a:srgbClr val="A8D02A">
                      <a:gamma/>
                      <a:tint val="66667"/>
                      <a:invGamma/>
                    </a:srgbClr>
                  </a:gs>
                </a:gsLst>
                <a:lin ang="5400000" scaled="1"/>
              </a:gradFill>
              <a:ln w="9525">
                <a:noFill/>
                <a:miter lim="800000"/>
                <a:headEnd/>
                <a:tailEnd/>
              </a:ln>
              <a:effectLst/>
            </p:spPr>
            <p:txBody>
              <a:bodyPr wrap="none" anchor="ctr"/>
              <a:lstStyle/>
              <a:p>
                <a:pPr fontAlgn="auto" latinLnBrk="0">
                  <a:spcBef>
                    <a:spcPts val="0"/>
                  </a:spcBef>
                  <a:spcAft>
                    <a:spcPts val="0"/>
                  </a:spcAft>
                  <a:defRPr/>
                </a:pPr>
                <a:endParaRPr lang="zh-CN" altLang="en-US" kern="0">
                  <a:solidFill>
                    <a:sysClr val="windowText" lastClr="000000"/>
                  </a:solidFill>
                  <a:ea typeface="宋体" charset="-122"/>
                </a:endParaRPr>
              </a:p>
            </p:txBody>
          </p:sp>
          <p:sp>
            <p:nvSpPr>
              <p:cNvPr id="8" name="AutoShape 20"/>
              <p:cNvSpPr>
                <a:spLocks noChangeArrowheads="1"/>
              </p:cNvSpPr>
              <p:nvPr/>
            </p:nvSpPr>
            <p:spPr bwMode="gray">
              <a:xfrm>
                <a:off x="4582851" y="1819359"/>
                <a:ext cx="1661634" cy="1655767"/>
              </a:xfrm>
              <a:prstGeom prst="rtTriangle">
                <a:avLst/>
              </a:prstGeom>
              <a:gradFill rotWithShape="1">
                <a:gsLst>
                  <a:gs pos="0">
                    <a:srgbClr val="FFC319"/>
                  </a:gs>
                  <a:gs pos="100000">
                    <a:srgbClr val="FFC319">
                      <a:gamma/>
                      <a:tint val="54510"/>
                      <a:invGamma/>
                    </a:srgbClr>
                  </a:gs>
                </a:gsLst>
                <a:lin ang="5400000" scaled="1"/>
              </a:gradFill>
              <a:ln w="9525">
                <a:noFill/>
                <a:miter lim="800000"/>
                <a:headEnd/>
                <a:tailEnd/>
              </a:ln>
              <a:effectLst/>
            </p:spPr>
            <p:txBody>
              <a:bodyPr wrap="none" anchor="ctr"/>
              <a:lstStyle/>
              <a:p>
                <a:pPr fontAlgn="auto" latinLnBrk="0">
                  <a:spcBef>
                    <a:spcPts val="0"/>
                  </a:spcBef>
                  <a:spcAft>
                    <a:spcPts val="0"/>
                  </a:spcAft>
                  <a:defRPr/>
                </a:pPr>
                <a:endParaRPr lang="zh-CN" altLang="en-US" kern="0">
                  <a:solidFill>
                    <a:sysClr val="windowText" lastClr="000000"/>
                  </a:solidFill>
                  <a:ea typeface="宋体" charset="-122"/>
                </a:endParaRPr>
              </a:p>
            </p:txBody>
          </p:sp>
          <p:sp>
            <p:nvSpPr>
              <p:cNvPr id="9" name="AutoShape 21"/>
              <p:cNvSpPr>
                <a:spLocks noChangeArrowheads="1"/>
              </p:cNvSpPr>
              <p:nvPr/>
            </p:nvSpPr>
            <p:spPr bwMode="gray">
              <a:xfrm rot="5400000">
                <a:off x="4585652" y="3537068"/>
                <a:ext cx="1659592" cy="1658075"/>
              </a:xfrm>
              <a:prstGeom prst="rtTriangle">
                <a:avLst/>
              </a:prstGeom>
              <a:gradFill rotWithShape="1">
                <a:gsLst>
                  <a:gs pos="0">
                    <a:srgbClr val="FF6161"/>
                  </a:gs>
                  <a:gs pos="100000">
                    <a:srgbClr val="FF6161">
                      <a:gamma/>
                      <a:tint val="57647"/>
                      <a:invGamma/>
                    </a:srgbClr>
                  </a:gs>
                </a:gsLst>
                <a:lin ang="5400000" scaled="1"/>
              </a:gradFill>
              <a:ln w="9525">
                <a:noFill/>
                <a:miter lim="800000"/>
                <a:headEnd/>
                <a:tailEnd/>
              </a:ln>
              <a:effectLst/>
            </p:spPr>
            <p:txBody>
              <a:bodyPr wrap="none" anchor="ctr"/>
              <a:lstStyle/>
              <a:p>
                <a:pPr fontAlgn="auto" latinLnBrk="0">
                  <a:spcBef>
                    <a:spcPts val="0"/>
                  </a:spcBef>
                  <a:spcAft>
                    <a:spcPts val="0"/>
                  </a:spcAft>
                  <a:defRPr/>
                </a:pPr>
                <a:endParaRPr lang="zh-CN" altLang="en-US" kern="0">
                  <a:solidFill>
                    <a:sysClr val="windowText" lastClr="000000"/>
                  </a:solidFill>
                  <a:ea typeface="宋体" charset="-122"/>
                </a:endParaRPr>
              </a:p>
            </p:txBody>
          </p:sp>
          <p:sp>
            <p:nvSpPr>
              <p:cNvPr id="10" name="AutoShape 22"/>
              <p:cNvSpPr>
                <a:spLocks noChangeArrowheads="1"/>
              </p:cNvSpPr>
              <p:nvPr/>
            </p:nvSpPr>
            <p:spPr bwMode="gray">
              <a:xfrm rot="16200000" flipH="1">
                <a:off x="2875984" y="3535289"/>
                <a:ext cx="1659592" cy="1661634"/>
              </a:xfrm>
              <a:prstGeom prst="rtTriangle">
                <a:avLst/>
              </a:prstGeom>
              <a:gradFill rotWithShape="1">
                <a:gsLst>
                  <a:gs pos="0">
                    <a:srgbClr val="5CB1FE"/>
                  </a:gs>
                  <a:gs pos="100000">
                    <a:srgbClr val="5CB1FE">
                      <a:gamma/>
                      <a:tint val="60784"/>
                      <a:invGamma/>
                    </a:srgbClr>
                  </a:gs>
                </a:gsLst>
                <a:lin ang="5400000" scaled="1"/>
              </a:gradFill>
              <a:ln w="9525">
                <a:noFill/>
                <a:miter lim="800000"/>
                <a:headEnd/>
                <a:tailEnd/>
              </a:ln>
              <a:effectLst/>
            </p:spPr>
            <p:txBody>
              <a:bodyPr wrap="none" anchor="ctr"/>
              <a:lstStyle/>
              <a:p>
                <a:pPr fontAlgn="auto" latinLnBrk="0">
                  <a:spcBef>
                    <a:spcPts val="0"/>
                  </a:spcBef>
                  <a:spcAft>
                    <a:spcPts val="0"/>
                  </a:spcAft>
                  <a:defRPr/>
                </a:pPr>
                <a:endParaRPr lang="zh-CN" altLang="en-US" kern="0">
                  <a:solidFill>
                    <a:sysClr val="windowText" lastClr="000000"/>
                  </a:solidFill>
                  <a:ea typeface="宋体" charset="-122"/>
                </a:endParaRPr>
              </a:p>
            </p:txBody>
          </p:sp>
        </p:grpSp>
        <p:sp>
          <p:nvSpPr>
            <p:cNvPr id="11" name="Line 23"/>
            <p:cNvSpPr>
              <a:spLocks noChangeShapeType="1"/>
            </p:cNvSpPr>
            <p:nvPr/>
          </p:nvSpPr>
          <p:spPr bwMode="gray">
            <a:xfrm>
              <a:off x="582612" y="4086278"/>
              <a:ext cx="7951789" cy="3175"/>
            </a:xfrm>
            <a:prstGeom prst="line">
              <a:avLst/>
            </a:prstGeom>
            <a:noFill/>
            <a:ln w="9525">
              <a:solidFill>
                <a:srgbClr val="1C1C1C"/>
              </a:solidFill>
              <a:prstDash val="lgDash"/>
              <a:round/>
              <a:headEnd type="none" w="med" len="med"/>
              <a:tailEnd type="none" w="med" len="med"/>
            </a:ln>
          </p:spPr>
          <p:txBody>
            <a:bodyPr wrap="none" anchor="ctr"/>
            <a:lstStyle/>
            <a:p>
              <a:pPr fontAlgn="auto" latinLnBrk="0">
                <a:spcBef>
                  <a:spcPts val="0"/>
                </a:spcBef>
                <a:spcAft>
                  <a:spcPts val="0"/>
                </a:spcAft>
                <a:defRPr/>
              </a:pPr>
              <a:endParaRPr lang="en-US" kern="0">
                <a:solidFill>
                  <a:sysClr val="windowText" lastClr="000000"/>
                </a:solidFill>
              </a:endParaRPr>
            </a:p>
          </p:txBody>
        </p:sp>
        <p:sp>
          <p:nvSpPr>
            <p:cNvPr id="14348" name="AutoShape 2"/>
            <p:cNvSpPr>
              <a:spLocks noChangeArrowheads="1"/>
            </p:cNvSpPr>
            <p:nvPr/>
          </p:nvSpPr>
          <p:spPr bwMode="gray">
            <a:xfrm>
              <a:off x="685801" y="4433949"/>
              <a:ext cx="3352800" cy="501650"/>
            </a:xfrm>
            <a:prstGeom prst="roundRect">
              <a:avLst>
                <a:gd name="adj" fmla="val 50000"/>
              </a:avLst>
            </a:prstGeom>
            <a:gradFill rotWithShape="1">
              <a:gsLst>
                <a:gs pos="0">
                  <a:srgbClr val="2C3554"/>
                </a:gs>
                <a:gs pos="100000">
                  <a:srgbClr val="5F73B5"/>
                </a:gs>
              </a:gsLst>
              <a:lin ang="5400000" scaled="1"/>
            </a:gradFill>
            <a:ln w="57150" cmpd="thickThin" algn="ctr">
              <a:solidFill>
                <a:srgbClr val="DDDDDD"/>
              </a:solidFill>
              <a:round/>
              <a:headEnd/>
              <a:tailEnd/>
            </a:ln>
          </p:spPr>
          <p:txBody>
            <a:bodyPr wrap="none" anchor="ctr"/>
            <a:lstStyle/>
            <a:p>
              <a:endParaRPr lang="zh-CN" altLang="en-US"/>
            </a:p>
          </p:txBody>
        </p:sp>
        <p:sp>
          <p:nvSpPr>
            <p:cNvPr id="14349" name="Rectangle 27"/>
            <p:cNvSpPr>
              <a:spLocks noChangeArrowheads="1"/>
            </p:cNvSpPr>
            <p:nvPr/>
          </p:nvSpPr>
          <p:spPr bwMode="auto">
            <a:xfrm>
              <a:off x="990600" y="4480873"/>
              <a:ext cx="979564" cy="33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a:solidFill>
                    <a:schemeClr val="bg1"/>
                  </a:solidFill>
                  <a:latin typeface="微软雅黑" pitchFamily="34" charset="-122"/>
                  <a:ea typeface="微软雅黑" pitchFamily="34" charset="-122"/>
                </a:rPr>
                <a:t>3. value</a:t>
              </a:r>
            </a:p>
          </p:txBody>
        </p:sp>
        <p:sp>
          <p:nvSpPr>
            <p:cNvPr id="14350" name="AutoShape 2"/>
            <p:cNvSpPr>
              <a:spLocks noChangeArrowheads="1"/>
            </p:cNvSpPr>
            <p:nvPr/>
          </p:nvSpPr>
          <p:spPr bwMode="gray">
            <a:xfrm>
              <a:off x="5105400" y="4433949"/>
              <a:ext cx="3352800" cy="501650"/>
            </a:xfrm>
            <a:prstGeom prst="roundRect">
              <a:avLst>
                <a:gd name="adj" fmla="val 50000"/>
              </a:avLst>
            </a:prstGeom>
            <a:gradFill rotWithShape="1">
              <a:gsLst>
                <a:gs pos="0">
                  <a:srgbClr val="2C3554"/>
                </a:gs>
                <a:gs pos="100000">
                  <a:srgbClr val="5F73B5"/>
                </a:gs>
              </a:gsLst>
              <a:lin ang="5400000" scaled="1"/>
            </a:gradFill>
            <a:ln w="57150" cmpd="thickThin" algn="ctr">
              <a:solidFill>
                <a:srgbClr val="DDDDDD"/>
              </a:solidFill>
              <a:round/>
              <a:headEnd/>
              <a:tailEnd/>
            </a:ln>
          </p:spPr>
          <p:txBody>
            <a:bodyPr wrap="none" anchor="ctr"/>
            <a:lstStyle/>
            <a:p>
              <a:endParaRPr lang="zh-CN" altLang="en-US"/>
            </a:p>
          </p:txBody>
        </p:sp>
        <p:sp>
          <p:nvSpPr>
            <p:cNvPr id="14351" name="Rectangle 29"/>
            <p:cNvSpPr>
              <a:spLocks noChangeArrowheads="1"/>
            </p:cNvSpPr>
            <p:nvPr/>
          </p:nvSpPr>
          <p:spPr bwMode="auto">
            <a:xfrm>
              <a:off x="5452019" y="4474893"/>
              <a:ext cx="1344407" cy="58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a:solidFill>
                    <a:schemeClr val="bg1"/>
                  </a:solidFill>
                  <a:latin typeface="微软雅黑" pitchFamily="34" charset="-122"/>
                  <a:ea typeface="微软雅黑" pitchFamily="34" charset="-122"/>
                </a:rPr>
                <a:t>4. </a:t>
              </a:r>
              <a:r>
                <a:rPr lang="en-US" altLang="zh-CN" sz="1600" b="1">
                  <a:solidFill>
                    <a:schemeClr val="bg1"/>
                  </a:solidFill>
                  <a:latin typeface="Arial Black" pitchFamily="34" charset="0"/>
                </a:rPr>
                <a:t>Velocity</a:t>
              </a:r>
              <a:endParaRPr lang="ko-KR" altLang="en-US" sz="1600" b="1">
                <a:solidFill>
                  <a:schemeClr val="bg1"/>
                </a:solidFill>
                <a:latin typeface="Arial Black" pitchFamily="34" charset="0"/>
              </a:endParaRPr>
            </a:p>
            <a:p>
              <a:endParaRPr lang="en-US" altLang="zh-CN" sz="1600" b="1">
                <a:solidFill>
                  <a:schemeClr val="bg1"/>
                </a:solidFill>
                <a:latin typeface="微软雅黑" pitchFamily="34" charset="-122"/>
                <a:ea typeface="微软雅黑" pitchFamily="34" charset="-122"/>
              </a:endParaRPr>
            </a:p>
          </p:txBody>
        </p:sp>
        <p:sp>
          <p:nvSpPr>
            <p:cNvPr id="14352" name="TextBox 17"/>
            <p:cNvSpPr txBox="1">
              <a:spLocks noChangeArrowheads="1"/>
            </p:cNvSpPr>
            <p:nvPr/>
          </p:nvSpPr>
          <p:spPr bwMode="auto">
            <a:xfrm>
              <a:off x="5046340" y="2575753"/>
              <a:ext cx="3672408" cy="10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zh-CN" altLang="zh-CN" sz="1600" b="1">
                  <a:latin typeface="微软雅黑" pitchFamily="34" charset="-122"/>
                  <a:ea typeface="微软雅黑" pitchFamily="34" charset="-122"/>
                </a:rPr>
                <a:t>结构化数据</a:t>
              </a:r>
              <a:r>
                <a:rPr lang="zh-CN" altLang="en-US" sz="1600" b="1">
                  <a:latin typeface="微软雅黑" pitchFamily="34" charset="-122"/>
                  <a:ea typeface="微软雅黑" pitchFamily="34" charset="-122"/>
                </a:rPr>
                <a:t>、半结构化数据</a:t>
              </a:r>
              <a:r>
                <a:rPr lang="zh-CN" altLang="zh-CN" sz="1600" b="1">
                  <a:latin typeface="微软雅黑" pitchFamily="34" charset="-122"/>
                  <a:ea typeface="微软雅黑" pitchFamily="34" charset="-122"/>
                </a:rPr>
                <a:t>和非结构化数据</a:t>
              </a:r>
              <a:endParaRPr lang="en-US" altLang="zh-CN" sz="1600" b="1">
                <a:latin typeface="微软雅黑" pitchFamily="34" charset="-122"/>
                <a:ea typeface="微软雅黑" pitchFamily="34" charset="-122"/>
              </a:endParaRPr>
            </a:p>
            <a:p>
              <a:pPr eaLnBrk="1" hangingPunct="1">
                <a:spcBef>
                  <a:spcPts val="600"/>
                </a:spcBef>
              </a:pPr>
              <a:r>
                <a:rPr lang="zh-CN" altLang="zh-CN" sz="1200">
                  <a:latin typeface="微软雅黑" pitchFamily="34" charset="-122"/>
                  <a:ea typeface="微软雅黑" pitchFamily="34" charset="-122"/>
                </a:rPr>
                <a:t>如今的数据类型早已不是单一的文本形式</a:t>
              </a:r>
              <a:r>
                <a:rPr lang="zh-CN" altLang="en-US" sz="1200">
                  <a:latin typeface="微软雅黑" pitchFamily="34" charset="-122"/>
                  <a:ea typeface="微软雅黑" pitchFamily="34" charset="-122"/>
                </a:rPr>
                <a:t>，订单、日</a:t>
              </a:r>
              <a:r>
                <a:rPr lang="zh-CN" altLang="zh-CN" sz="1200">
                  <a:latin typeface="微软雅黑" pitchFamily="34" charset="-122"/>
                  <a:ea typeface="微软雅黑" pitchFamily="34" charset="-122"/>
                </a:rPr>
                <a:t>志、音频</a:t>
              </a:r>
              <a:r>
                <a:rPr lang="zh-CN" altLang="en-US" sz="1200">
                  <a:latin typeface="微软雅黑" pitchFamily="34" charset="-122"/>
                  <a:ea typeface="微软雅黑" pitchFamily="34" charset="-122"/>
                </a:rPr>
                <a:t>，</a:t>
              </a:r>
              <a:r>
                <a:rPr lang="zh-CN" altLang="zh-CN" sz="1200">
                  <a:latin typeface="微软雅黑" pitchFamily="34" charset="-122"/>
                  <a:ea typeface="微软雅黑" pitchFamily="34" charset="-122"/>
                </a:rPr>
                <a:t>能力提出了更高的要求</a:t>
              </a:r>
              <a:endParaRPr lang="en-US" altLang="zh-CN" sz="1200">
                <a:latin typeface="微软雅黑" pitchFamily="34" charset="-122"/>
                <a:ea typeface="微软雅黑" pitchFamily="34" charset="-122"/>
              </a:endParaRPr>
            </a:p>
          </p:txBody>
        </p:sp>
        <p:sp>
          <p:nvSpPr>
            <p:cNvPr id="14353" name="TextBox 19"/>
            <p:cNvSpPr txBox="1">
              <a:spLocks noChangeArrowheads="1"/>
            </p:cNvSpPr>
            <p:nvPr/>
          </p:nvSpPr>
          <p:spPr bwMode="auto">
            <a:xfrm>
              <a:off x="685800" y="5076825"/>
              <a:ext cx="3581400" cy="130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spcBef>
                  <a:spcPts val="600"/>
                </a:spcBef>
              </a:pPr>
              <a:r>
                <a:rPr lang="zh-CN" altLang="en-US" sz="1600" b="1">
                  <a:latin typeface="微软雅黑" pitchFamily="34" charset="-122"/>
                  <a:ea typeface="微软雅黑" pitchFamily="34" charset="-122"/>
                </a:rPr>
                <a:t>沙里淘金，价值密度低</a:t>
              </a:r>
              <a:endParaRPr lang="en-US" sz="1600" b="1">
                <a:latin typeface="微软雅黑" pitchFamily="34" charset="-122"/>
                <a:ea typeface="微软雅黑" pitchFamily="34" charset="-122"/>
              </a:endParaRPr>
            </a:p>
            <a:p>
              <a:pPr eaLnBrk="1" hangingPunct="1">
                <a:lnSpc>
                  <a:spcPct val="120000"/>
                </a:lnSpc>
                <a:spcBef>
                  <a:spcPts val="600"/>
                </a:spcBef>
              </a:pPr>
              <a:r>
                <a:rPr lang="zh-CN" altLang="zh-CN" sz="1200">
                  <a:latin typeface="微软雅黑" pitchFamily="34" charset="-122"/>
                  <a:ea typeface="微软雅黑" pitchFamily="34" charset="-122"/>
                </a:rPr>
                <a:t>以视频为例，一部一小时的视频，在连续不间断监控过程中，可能有用的数据仅仅只有一两秒。如何通过强大的机器算法更迅速地完成数据的价值“提纯”是目前大数据汹涌背景下亟待解决的难题</a:t>
              </a:r>
              <a:endParaRPr lang="en-US" altLang="en-US" sz="1200">
                <a:latin typeface="微软雅黑" pitchFamily="34" charset="-122"/>
                <a:ea typeface="微软雅黑" pitchFamily="34" charset="-122"/>
              </a:endParaRPr>
            </a:p>
          </p:txBody>
        </p:sp>
        <p:sp>
          <p:nvSpPr>
            <p:cNvPr id="14354" name="TextBox 20"/>
            <p:cNvSpPr txBox="1">
              <a:spLocks noChangeArrowheads="1"/>
            </p:cNvSpPr>
            <p:nvPr/>
          </p:nvSpPr>
          <p:spPr bwMode="auto">
            <a:xfrm>
              <a:off x="5118348" y="5095967"/>
              <a:ext cx="3616078" cy="96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spcBef>
                  <a:spcPts val="600"/>
                </a:spcBef>
              </a:pPr>
              <a:r>
                <a:rPr lang="zh-CN" altLang="en-US" sz="1600" b="1">
                  <a:latin typeface="微软雅黑" pitchFamily="34" charset="-122"/>
                  <a:ea typeface="微软雅黑" pitchFamily="34" charset="-122"/>
                </a:rPr>
                <a:t>实时获取需要的信息</a:t>
              </a:r>
              <a:endParaRPr lang="en-US" altLang="zh-CN" sz="1600" b="1">
                <a:latin typeface="微软雅黑" pitchFamily="34" charset="-122"/>
                <a:ea typeface="微软雅黑" pitchFamily="34" charset="-122"/>
              </a:endParaRPr>
            </a:p>
            <a:p>
              <a:pPr eaLnBrk="1" hangingPunct="1">
                <a:spcBef>
                  <a:spcPts val="600"/>
                </a:spcBef>
              </a:pPr>
              <a:r>
                <a:rPr lang="zh-CN" altLang="zh-CN" sz="1200">
                  <a:latin typeface="微软雅黑" pitchFamily="34" charset="-122"/>
                  <a:ea typeface="微软雅黑" pitchFamily="34" charset="-122"/>
                </a:rPr>
                <a:t>大数据区分于传统数据最显著的特征。</a:t>
              </a:r>
              <a:r>
                <a:rPr lang="zh-CN" altLang="en-US" sz="1200">
                  <a:latin typeface="微软雅黑" pitchFamily="34" charset="-122"/>
                  <a:ea typeface="微软雅黑" pitchFamily="34" charset="-122"/>
                </a:rPr>
                <a:t>如今已是</a:t>
              </a:r>
              <a:r>
                <a:rPr lang="en-US" altLang="zh-CN" sz="1200">
                  <a:latin typeface="微软雅黑" pitchFamily="34" charset="-122"/>
                  <a:ea typeface="微软雅黑" pitchFamily="34" charset="-122"/>
                </a:rPr>
                <a:t>ZB</a:t>
              </a:r>
              <a:r>
                <a:rPr lang="zh-CN" altLang="en-US" sz="1200">
                  <a:latin typeface="微软雅黑" pitchFamily="34" charset="-122"/>
                  <a:ea typeface="微软雅黑" pitchFamily="34" charset="-122"/>
                </a:rPr>
                <a:t>时代，</a:t>
              </a:r>
              <a:r>
                <a:rPr lang="zh-CN" altLang="zh-CN" sz="1200">
                  <a:latin typeface="微软雅黑" pitchFamily="34" charset="-122"/>
                  <a:ea typeface="微软雅黑" pitchFamily="34" charset="-122"/>
                </a:rPr>
                <a:t>在如此海量的数据面前，处理数据的效率就是企业的生命</a:t>
              </a:r>
              <a:endParaRPr lang="en-US" altLang="zh-CN" sz="1200">
                <a:latin typeface="微软雅黑" pitchFamily="34" charset="-122"/>
                <a:ea typeface="微软雅黑" pitchFamily="34" charset="-122"/>
              </a:endParaRPr>
            </a:p>
          </p:txBody>
        </p:sp>
      </p:grpSp>
      <p:sp>
        <p:nvSpPr>
          <p:cNvPr id="14339" name="TextBox 20"/>
          <p:cNvSpPr txBox="1">
            <a:spLocks noChangeArrowheads="1"/>
          </p:cNvSpPr>
          <p:nvPr/>
        </p:nvSpPr>
        <p:spPr bwMode="auto">
          <a:xfrm>
            <a:off x="468313" y="908050"/>
            <a:ext cx="81359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zh-CN" altLang="en-US">
                <a:latin typeface="微软雅黑" pitchFamily="34" charset="-122"/>
                <a:ea typeface="微软雅黑" pitchFamily="34" charset="-122"/>
              </a:rPr>
              <a:t>大数据是指无法在一定时间内用传统数据库软件工具对其内容进行抓取、管理和处理的数据集合</a:t>
            </a:r>
            <a:endParaRPr lang="en-US" altLang="zh-CN">
              <a:latin typeface="微软雅黑" pitchFamily="34" charset="-122"/>
              <a:ea typeface="微软雅黑" pitchFamily="34" charset="-122"/>
            </a:endParaRPr>
          </a:p>
          <a:p>
            <a:pPr eaLnBrk="1" hangingPunct="1"/>
            <a:endParaRPr lang="zh-CN" altLang="en-US"/>
          </a:p>
        </p:txBody>
      </p:sp>
      <p:sp>
        <p:nvSpPr>
          <p:cNvPr id="22" name="Rectangle 6"/>
          <p:cNvSpPr txBox="1">
            <a:spLocks noChangeArrowheads="1"/>
          </p:cNvSpPr>
          <p:nvPr/>
        </p:nvSpPr>
        <p:spPr bwMode="auto">
          <a:xfrm>
            <a:off x="320675" y="265906"/>
            <a:ext cx="8229600" cy="331787"/>
          </a:xfrm>
          <a:prstGeom prst="rect">
            <a:avLst/>
          </a:prstGeom>
          <a:noFill/>
          <a:ln w="9525">
            <a:noFill/>
            <a:miter lim="800000"/>
            <a:headEnd/>
            <a:tailEnd/>
          </a:ln>
        </p:spPr>
        <p:txBody>
          <a:bodyPr anchor="ctr"/>
          <a:lstStyle/>
          <a:p>
            <a:pPr>
              <a:defRPr/>
            </a:pPr>
            <a:r>
              <a:rPr lang="zh-CN" altLang="en-US" sz="3200" dirty="0" smtClean="0">
                <a:solidFill>
                  <a:srgbClr val="0070C0"/>
                </a:solidFill>
                <a:latin typeface="黑体" pitchFamily="49" charset="-122"/>
                <a:ea typeface="黑体" pitchFamily="49" charset="-122"/>
              </a:rPr>
              <a:t>大数据：</a:t>
            </a:r>
            <a:r>
              <a:rPr lang="en-US" altLang="zh-CN" sz="3200" dirty="0" smtClean="0">
                <a:solidFill>
                  <a:srgbClr val="0070C0"/>
                </a:solidFill>
                <a:latin typeface="黑体" pitchFamily="49" charset="-122"/>
                <a:ea typeface="黑体" pitchFamily="49" charset="-122"/>
              </a:rPr>
              <a:t>4V</a:t>
            </a:r>
            <a:r>
              <a:rPr lang="zh-CN" altLang="en-US" sz="3200" dirty="0" smtClean="0">
                <a:solidFill>
                  <a:srgbClr val="0070C0"/>
                </a:solidFill>
                <a:latin typeface="黑体" pitchFamily="49" charset="-122"/>
                <a:ea typeface="黑体" pitchFamily="49" charset="-122"/>
              </a:rPr>
              <a:t>特性</a:t>
            </a:r>
            <a:endParaRPr lang="zh-CN" altLang="ko-KR" sz="3200" kern="0" dirty="0">
              <a:solidFill>
                <a:srgbClr val="0070C0"/>
              </a:solidFill>
              <a:latin typeface="微软雅黑" pitchFamily="34" charset="-122"/>
              <a:ea typeface="微软雅黑" pitchFamily="34" charset="-122"/>
              <a:cs typeface="+mj-cs"/>
            </a:endParaRPr>
          </a:p>
        </p:txBody>
      </p:sp>
      <p:sp>
        <p:nvSpPr>
          <p:cNvPr id="14341" name="TextBox 17"/>
          <p:cNvSpPr txBox="1">
            <a:spLocks noChangeArrowheads="1"/>
          </p:cNvSpPr>
          <p:nvPr/>
        </p:nvSpPr>
        <p:spPr bwMode="auto">
          <a:xfrm>
            <a:off x="611188" y="2492375"/>
            <a:ext cx="316865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zh-CN" altLang="en-US" sz="1600" b="1">
                <a:latin typeface="微软雅黑" pitchFamily="34" charset="-122"/>
                <a:ea typeface="微软雅黑" pitchFamily="34" charset="-122"/>
              </a:rPr>
              <a:t>数据量巨大</a:t>
            </a:r>
            <a:endParaRPr lang="en-US" altLang="zh-CN" sz="1600" b="1">
              <a:latin typeface="微软雅黑" pitchFamily="34" charset="-122"/>
              <a:ea typeface="微软雅黑" pitchFamily="34" charset="-122"/>
            </a:endParaRPr>
          </a:p>
          <a:p>
            <a:pPr eaLnBrk="1" hangingPunct="1"/>
            <a:endParaRPr lang="en-US" altLang="zh-CN" sz="1200">
              <a:latin typeface="微软雅黑" pitchFamily="34" charset="-122"/>
              <a:ea typeface="微软雅黑" pitchFamily="34" charset="-122"/>
            </a:endParaRPr>
          </a:p>
          <a:p>
            <a:pPr eaLnBrk="1" hangingPunct="1"/>
            <a:r>
              <a:rPr lang="zh-CN" altLang="en-US" sz="1200">
                <a:latin typeface="微软雅黑" pitchFamily="34" charset="-122"/>
                <a:ea typeface="微软雅黑" pitchFamily="34" charset="-122"/>
              </a:rPr>
              <a:t>全球在</a:t>
            </a:r>
            <a:r>
              <a:rPr lang="en-US" altLang="zh-CN" sz="1200">
                <a:latin typeface="微软雅黑" pitchFamily="34" charset="-122"/>
                <a:ea typeface="微软雅黑" pitchFamily="34" charset="-122"/>
              </a:rPr>
              <a:t>2010 </a:t>
            </a:r>
            <a:r>
              <a:rPr lang="zh-CN" altLang="en-US" sz="1200">
                <a:latin typeface="微软雅黑" pitchFamily="34" charset="-122"/>
                <a:ea typeface="微软雅黑" pitchFamily="34" charset="-122"/>
              </a:rPr>
              <a:t>年正式进入</a:t>
            </a:r>
            <a:r>
              <a:rPr lang="en-US" altLang="zh-CN" sz="1200">
                <a:latin typeface="微软雅黑" pitchFamily="34" charset="-122"/>
                <a:ea typeface="微软雅黑" pitchFamily="34" charset="-122"/>
              </a:rPr>
              <a:t>ZB </a:t>
            </a:r>
            <a:r>
              <a:rPr lang="zh-CN" altLang="en-US" sz="1200">
                <a:latin typeface="微软雅黑" pitchFamily="34" charset="-122"/>
                <a:ea typeface="微软雅黑" pitchFamily="34" charset="-122"/>
              </a:rPr>
              <a:t>时代，</a:t>
            </a:r>
            <a:r>
              <a:rPr lang="en-US" altLang="zh-CN" sz="1200">
                <a:latin typeface="微软雅黑" pitchFamily="34" charset="-122"/>
                <a:ea typeface="微软雅黑" pitchFamily="34" charset="-122"/>
              </a:rPr>
              <a:t>IDC</a:t>
            </a:r>
            <a:r>
              <a:rPr lang="zh-CN" altLang="en-US" sz="1200">
                <a:latin typeface="微软雅黑" pitchFamily="34" charset="-122"/>
                <a:ea typeface="微软雅黑" pitchFamily="34" charset="-122"/>
              </a:rPr>
              <a:t>预计到</a:t>
            </a:r>
            <a:r>
              <a:rPr lang="en-US" altLang="zh-CN" sz="1200">
                <a:latin typeface="微软雅黑" pitchFamily="34" charset="-122"/>
                <a:ea typeface="微软雅黑" pitchFamily="34" charset="-122"/>
              </a:rPr>
              <a:t>2020 </a:t>
            </a:r>
            <a:r>
              <a:rPr lang="zh-CN" altLang="en-US" sz="1200">
                <a:latin typeface="微软雅黑" pitchFamily="34" charset="-122"/>
                <a:ea typeface="微软雅黑" pitchFamily="34" charset="-122"/>
              </a:rPr>
              <a:t>年，全球将总共拥有</a:t>
            </a:r>
            <a:r>
              <a:rPr lang="en-US" altLang="zh-CN" sz="1200">
                <a:latin typeface="微软雅黑" pitchFamily="34" charset="-122"/>
                <a:ea typeface="微软雅黑" pitchFamily="34" charset="-122"/>
              </a:rPr>
              <a:t>35ZB </a:t>
            </a:r>
            <a:r>
              <a:rPr lang="zh-CN" altLang="en-US" sz="1200">
                <a:latin typeface="微软雅黑" pitchFamily="34" charset="-122"/>
                <a:ea typeface="微软雅黑" pitchFamily="34" charset="-122"/>
              </a:rPr>
              <a:t>的数据量</a:t>
            </a:r>
            <a:endParaRPr lang="en-US" altLang="zh-CN" sz="1200">
              <a:latin typeface="微软雅黑" pitchFamily="34" charset="-122"/>
              <a:ea typeface="微软雅黑" pitchFamily="34" charset="-122"/>
            </a:endParaRPr>
          </a:p>
        </p:txBody>
      </p:sp>
    </p:spTree>
    <p:extLst>
      <p:ext uri="{BB962C8B-B14F-4D97-AF65-F5344CB8AC3E}">
        <p14:creationId xmlns:p14="http://schemas.microsoft.com/office/powerpoint/2010/main" val="9463309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5857884" cy="563562"/>
          </a:xfrm>
        </p:spPr>
        <p:txBody>
          <a:bodyPr lIns="0" tIns="0" rIns="0" bIns="0" anchor="t"/>
          <a:lstStyle/>
          <a:p>
            <a:pPr algn="l"/>
            <a:r>
              <a:rPr lang="en-US" altLang="zh-CN" sz="2800" b="1" kern="1200" dirty="0">
                <a:solidFill>
                  <a:srgbClr val="0070C0"/>
                </a:solidFill>
                <a:latin typeface="黑体" pitchFamily="49" charset="-122"/>
                <a:ea typeface="黑体" pitchFamily="49" charset="-122"/>
                <a:cs typeface="宋体" charset="0"/>
              </a:rPr>
              <a:t> </a:t>
            </a:r>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大</a:t>
            </a:r>
            <a:r>
              <a:rPr lang="zh-CN" altLang="en-US" sz="2800" b="1" kern="1200" dirty="0">
                <a:solidFill>
                  <a:srgbClr val="0070C0"/>
                </a:solidFill>
                <a:latin typeface="黑体" pitchFamily="49" charset="-122"/>
                <a:ea typeface="黑体" pitchFamily="49" charset="-122"/>
                <a:cs typeface="宋体" charset="0"/>
              </a:rPr>
              <a:t>数据要上升</a:t>
            </a:r>
            <a:r>
              <a:rPr lang="zh-CN" altLang="en-US" sz="2800" b="1" kern="1200" dirty="0" smtClean="0">
                <a:solidFill>
                  <a:srgbClr val="0070C0"/>
                </a:solidFill>
                <a:latin typeface="黑体" pitchFamily="49" charset="-122"/>
                <a:ea typeface="黑体" pitchFamily="49" charset="-122"/>
                <a:cs typeface="宋体" charset="0"/>
              </a:rPr>
              <a:t>为国家战略</a:t>
            </a:r>
            <a:endParaRPr lang="zh-CN" altLang="en-US" sz="2800" b="1" kern="1200" dirty="0">
              <a:solidFill>
                <a:srgbClr val="0070C0"/>
              </a:solidFill>
              <a:latin typeface="黑体" pitchFamily="49" charset="-122"/>
              <a:ea typeface="黑体" pitchFamily="49" charset="-122"/>
              <a:cs typeface="宋体" charset="0"/>
            </a:endParaRPr>
          </a:p>
        </p:txBody>
      </p:sp>
      <p:graphicFrame>
        <p:nvGraphicFramePr>
          <p:cNvPr id="3" name="表格 2"/>
          <p:cNvGraphicFramePr>
            <a:graphicFrameLocks noGrp="1"/>
          </p:cNvGraphicFramePr>
          <p:nvPr>
            <p:extLst/>
          </p:nvPr>
        </p:nvGraphicFramePr>
        <p:xfrm>
          <a:off x="285720" y="1397000"/>
          <a:ext cx="8501122" cy="4389453"/>
        </p:xfrm>
        <a:graphic>
          <a:graphicData uri="http://schemas.openxmlformats.org/drawingml/2006/table">
            <a:tbl>
              <a:tblPr firstRow="1" bandRow="1">
                <a:tableStyleId>{5C22544A-7EE6-4342-B048-85BDC9FD1C3A}</a:tableStyleId>
              </a:tblPr>
              <a:tblGrid>
                <a:gridCol w="993641"/>
                <a:gridCol w="1738870"/>
                <a:gridCol w="3033467"/>
                <a:gridCol w="2735144"/>
              </a:tblGrid>
              <a:tr h="843237">
                <a:tc>
                  <a:txBody>
                    <a:bodyPr/>
                    <a:lstStyle/>
                    <a:p>
                      <a:r>
                        <a:rPr lang="zh-CN" altLang="en-US" dirty="0" smtClean="0"/>
                        <a:t>国家</a:t>
                      </a:r>
                      <a:endParaRPr lang="zh-CN" altLang="en-US" dirty="0"/>
                    </a:p>
                  </a:txBody>
                  <a:tcPr anchor="ctr"/>
                </a:tc>
                <a:tc>
                  <a:txBody>
                    <a:bodyPr/>
                    <a:lstStyle/>
                    <a:p>
                      <a:r>
                        <a:rPr lang="zh-CN" altLang="en-US" dirty="0" smtClean="0"/>
                        <a:t>时间</a:t>
                      </a:r>
                      <a:endParaRPr lang="zh-CN" altLang="en-US" dirty="0"/>
                    </a:p>
                  </a:txBody>
                  <a:tcPr anchor="ctr"/>
                </a:tc>
                <a:tc>
                  <a:txBody>
                    <a:bodyPr/>
                    <a:lstStyle/>
                    <a:p>
                      <a:r>
                        <a:rPr lang="zh-CN" altLang="en-US" dirty="0" smtClean="0"/>
                        <a:t>政策</a:t>
                      </a:r>
                      <a:endParaRPr lang="zh-CN" altLang="en-US" dirty="0"/>
                    </a:p>
                  </a:txBody>
                  <a:tcPr anchor="ctr"/>
                </a:tc>
                <a:tc>
                  <a:txBody>
                    <a:bodyPr/>
                    <a:lstStyle/>
                    <a:p>
                      <a:r>
                        <a:rPr lang="zh-CN" altLang="en-US" dirty="0" smtClean="0"/>
                        <a:t>备注</a:t>
                      </a:r>
                      <a:endParaRPr lang="zh-CN" altLang="en-US" dirty="0"/>
                    </a:p>
                  </a:txBody>
                  <a:tcPr anchor="ctr"/>
                </a:tc>
              </a:tr>
              <a:tr h="843237">
                <a:tc>
                  <a:txBody>
                    <a:bodyPr/>
                    <a:lstStyle/>
                    <a:p>
                      <a:r>
                        <a:rPr lang="zh-CN" altLang="en-US" dirty="0" smtClean="0"/>
                        <a:t>美国</a:t>
                      </a:r>
                      <a:endParaRPr lang="zh-CN" altLang="en-US" dirty="0"/>
                    </a:p>
                  </a:txBody>
                  <a:tcPr/>
                </a:tc>
                <a:tc>
                  <a:txBody>
                    <a:bodyPr/>
                    <a:lstStyle/>
                    <a:p>
                      <a:r>
                        <a:rPr lang="en-US" altLang="zh-CN" dirty="0" smtClean="0"/>
                        <a:t>2012-3-29</a:t>
                      </a:r>
                      <a:endParaRPr lang="zh-CN" altLang="en-US" dirty="0"/>
                    </a:p>
                  </a:txBody>
                  <a:tcPr/>
                </a:tc>
                <a:tc>
                  <a:txBody>
                    <a:bodyPr/>
                    <a:lstStyle/>
                    <a:p>
                      <a:r>
                        <a:rPr lang="en-US" altLang="zh-CN" dirty="0" smtClean="0"/>
                        <a:t>《</a:t>
                      </a:r>
                      <a:r>
                        <a:rPr lang="zh-CN" altLang="en-US" dirty="0" smtClean="0"/>
                        <a:t>大数据研究与发展计划</a:t>
                      </a:r>
                      <a:r>
                        <a:rPr lang="en-US" altLang="zh-CN" dirty="0" smtClean="0"/>
                        <a:t>》</a:t>
                      </a:r>
                      <a:endParaRPr lang="zh-CN" altLang="en-US" dirty="0"/>
                    </a:p>
                  </a:txBody>
                  <a:tcPr/>
                </a:tc>
                <a:tc rowSpan="4">
                  <a:txBody>
                    <a:bodyPr/>
                    <a:lstStyle/>
                    <a:p>
                      <a:r>
                        <a:rPr lang="zh-CN" altLang="en-US" dirty="0" smtClean="0"/>
                        <a:t>推动政府开放、提升政策预见性（粮食、天气、流感等）、提高政府服务水平、降底运营开支</a:t>
                      </a:r>
                      <a:endParaRPr lang="zh-CN" altLang="en-US" dirty="0"/>
                    </a:p>
                  </a:txBody>
                  <a:tcPr/>
                </a:tc>
              </a:tr>
              <a:tr h="843237">
                <a:tc>
                  <a:txBody>
                    <a:bodyPr/>
                    <a:lstStyle/>
                    <a:p>
                      <a:r>
                        <a:rPr lang="zh-CN" altLang="en-US" dirty="0" smtClean="0"/>
                        <a:t>英国</a:t>
                      </a:r>
                      <a:endParaRPr lang="zh-CN" altLang="en-US" dirty="0"/>
                    </a:p>
                  </a:txBody>
                  <a:tcPr/>
                </a:tc>
                <a:tc>
                  <a:txBody>
                    <a:bodyPr/>
                    <a:lstStyle/>
                    <a:p>
                      <a:r>
                        <a:rPr lang="en-US" altLang="zh-CN" dirty="0" smtClean="0"/>
                        <a:t>2010-5</a:t>
                      </a:r>
                      <a:endParaRPr lang="zh-CN" altLang="en-US" dirty="0"/>
                    </a:p>
                  </a:txBody>
                  <a:tcPr/>
                </a:tc>
                <a:tc>
                  <a:txBody>
                    <a:bodyPr/>
                    <a:lstStyle/>
                    <a:p>
                      <a:r>
                        <a:rPr lang="zh-CN" altLang="en-US" dirty="0" smtClean="0"/>
                        <a:t>数据权、我的数据</a:t>
                      </a:r>
                      <a:endParaRPr lang="zh-CN" altLang="en-US" dirty="0"/>
                    </a:p>
                  </a:txBody>
                  <a:tcPr/>
                </a:tc>
                <a:tc vMerge="1">
                  <a:txBody>
                    <a:bodyPr/>
                    <a:lstStyle/>
                    <a:p>
                      <a:endParaRPr lang="zh-CN" altLang="en-US" dirty="0"/>
                    </a:p>
                  </a:txBody>
                  <a:tcPr/>
                </a:tc>
              </a:tr>
              <a:tr h="1016505">
                <a:tc>
                  <a:txBody>
                    <a:bodyPr/>
                    <a:lstStyle/>
                    <a:p>
                      <a:r>
                        <a:rPr lang="zh-CN" altLang="en-US" dirty="0" smtClean="0"/>
                        <a:t>日本</a:t>
                      </a:r>
                      <a:endParaRPr lang="zh-CN" altLang="en-US" dirty="0"/>
                    </a:p>
                  </a:txBody>
                  <a:tcPr/>
                </a:tc>
                <a:tc>
                  <a:txBody>
                    <a:bodyPr/>
                    <a:lstStyle/>
                    <a:p>
                      <a:r>
                        <a:rPr lang="en-US" altLang="zh-CN" dirty="0" smtClean="0"/>
                        <a:t>2012-5</a:t>
                      </a:r>
                      <a:endParaRPr lang="zh-CN" altLang="en-US" dirty="0"/>
                    </a:p>
                  </a:txBody>
                  <a:tcPr/>
                </a:tc>
                <a:tc>
                  <a:txBody>
                    <a:bodyPr/>
                    <a:lstStyle/>
                    <a:p>
                      <a:r>
                        <a:rPr lang="en-US" altLang="zh-CN" dirty="0" smtClean="0"/>
                        <a:t>ICT</a:t>
                      </a:r>
                      <a:r>
                        <a:rPr lang="zh-CN" altLang="en-US" dirty="0" smtClean="0"/>
                        <a:t>战略</a:t>
                      </a:r>
                      <a:endParaRPr lang="zh-CN" altLang="en-US" dirty="0"/>
                    </a:p>
                  </a:txBody>
                  <a:tcPr/>
                </a:tc>
                <a:tc vMerge="1">
                  <a:txBody>
                    <a:bodyPr/>
                    <a:lstStyle/>
                    <a:p>
                      <a:endParaRPr lang="zh-CN" altLang="en-US" dirty="0"/>
                    </a:p>
                  </a:txBody>
                  <a:tcPr/>
                </a:tc>
              </a:tr>
              <a:tr h="843237">
                <a:tc>
                  <a:txBody>
                    <a:bodyPr/>
                    <a:lstStyle/>
                    <a:p>
                      <a:r>
                        <a:rPr lang="zh-CN" altLang="en-US" dirty="0" smtClean="0"/>
                        <a:t>中国</a:t>
                      </a:r>
                      <a:endParaRPr lang="zh-CN" altLang="en-US" dirty="0"/>
                    </a:p>
                  </a:txBody>
                  <a:tcPr/>
                </a:tc>
                <a:tc>
                  <a:txBody>
                    <a:bodyPr/>
                    <a:lstStyle/>
                    <a:p>
                      <a:r>
                        <a:rPr lang="en-US" altLang="zh-CN" dirty="0" smtClean="0"/>
                        <a:t>2012-5</a:t>
                      </a:r>
                      <a:endParaRPr lang="zh-CN" altLang="en-US" dirty="0"/>
                    </a:p>
                  </a:txBody>
                  <a:tcPr/>
                </a:tc>
                <a:tc>
                  <a:txBody>
                    <a:bodyPr/>
                    <a:lstStyle/>
                    <a:p>
                      <a:r>
                        <a:rPr lang="zh-CN" altLang="en-US" dirty="0" smtClean="0"/>
                        <a:t>互联网大数据技术创新研究</a:t>
                      </a:r>
                      <a:endParaRPr lang="zh-CN" altLang="en-US" dirty="0"/>
                    </a:p>
                  </a:txBody>
                  <a:tcPr/>
                </a:tc>
                <a:tc vMerge="1">
                  <a:txBody>
                    <a:bodyPr/>
                    <a:lstStyle/>
                    <a:p>
                      <a:endParaRPr lang="zh-CN" altLang="en-US" dirty="0"/>
                    </a:p>
                  </a:txBody>
                  <a:tcPr/>
                </a:tc>
              </a:tr>
            </a:tbl>
          </a:graphicData>
        </a:graphic>
      </p:graphicFrame>
    </p:spTree>
    <p:extLst>
      <p:ext uri="{BB962C8B-B14F-4D97-AF65-F5344CB8AC3E}">
        <p14:creationId xmlns:p14="http://schemas.microsoft.com/office/powerpoint/2010/main" val="7051135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88640"/>
            <a:ext cx="10729192" cy="968930"/>
          </a:xfrm>
        </p:spPr>
        <p:txBody>
          <a:bodyPr/>
          <a:lstStyle/>
          <a:p>
            <a:pPr algn="l"/>
            <a:r>
              <a:rPr lang="zh-CN" altLang="en-US" sz="2800" b="1" kern="1200" dirty="0">
                <a:solidFill>
                  <a:srgbClr val="0070C0"/>
                </a:solidFill>
                <a:latin typeface="Arial" pitchFamily="34" charset="0"/>
                <a:ea typeface="黑体" pitchFamily="49" charset="-122"/>
                <a:cs typeface="+mn-cs"/>
              </a:rPr>
              <a:t>信息技术：润物细无声</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733817752"/>
              </p:ext>
            </p:extLst>
          </p:nvPr>
        </p:nvGraphicFramePr>
        <p:xfrm>
          <a:off x="0" y="908720"/>
          <a:ext cx="908335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p:cNvPicPr>
            <a:picLocks noChangeAspect="1"/>
          </p:cNvPicPr>
          <p:nvPr/>
        </p:nvPicPr>
        <p:blipFill>
          <a:blip r:embed="rId8"/>
          <a:stretch>
            <a:fillRect/>
          </a:stretch>
        </p:blipFill>
        <p:spPr>
          <a:xfrm>
            <a:off x="5816210" y="1628800"/>
            <a:ext cx="3347864" cy="2857500"/>
          </a:xfrm>
          <a:prstGeom prst="rect">
            <a:avLst/>
          </a:prstGeom>
        </p:spPr>
      </p:pic>
      <p:pic>
        <p:nvPicPr>
          <p:cNvPr id="6" name="图片 5"/>
          <p:cNvPicPr>
            <a:picLocks noChangeAspect="1"/>
          </p:cNvPicPr>
          <p:nvPr/>
        </p:nvPicPr>
        <p:blipFill>
          <a:blip r:embed="rId9"/>
          <a:stretch>
            <a:fillRect/>
          </a:stretch>
        </p:blipFill>
        <p:spPr>
          <a:xfrm>
            <a:off x="5574162" y="4957530"/>
            <a:ext cx="3495675" cy="1533525"/>
          </a:xfrm>
          <a:prstGeom prst="rect">
            <a:avLst/>
          </a:prstGeom>
        </p:spPr>
      </p:pic>
    </p:spTree>
    <p:extLst>
      <p:ext uri="{BB962C8B-B14F-4D97-AF65-F5344CB8AC3E}">
        <p14:creationId xmlns:p14="http://schemas.microsoft.com/office/powerpoint/2010/main" val="31820668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idx="4294967295"/>
          </p:nvPr>
        </p:nvSpPr>
        <p:spPr>
          <a:xfrm>
            <a:off x="-1224644" y="0"/>
            <a:ext cx="8229600" cy="1143000"/>
          </a:xfrm>
          <a:prstGeom prst="rect">
            <a:avLst/>
          </a:prstGeom>
        </p:spPr>
        <p:txBody>
          <a:bodyPr/>
          <a:lstStyle/>
          <a:p>
            <a:r>
              <a:rPr lang="zh-CN" altLang="en-US" sz="2800" dirty="0">
                <a:solidFill>
                  <a:srgbClr val="0070C0"/>
                </a:solidFill>
                <a:latin typeface="黑体" pitchFamily="49" charset="-122"/>
                <a:ea typeface="黑体" pitchFamily="49" charset="-122"/>
              </a:rPr>
              <a:t>大数据</a:t>
            </a:r>
            <a:r>
              <a:rPr lang="zh-CN" altLang="en-US" sz="2800" dirty="0" smtClean="0">
                <a:solidFill>
                  <a:srgbClr val="0070C0"/>
                </a:solidFill>
                <a:latin typeface="黑体" pitchFamily="49" charset="-122"/>
                <a:ea typeface="黑体" pitchFamily="49" charset="-122"/>
              </a:rPr>
              <a:t>不仅仅是数据“大”</a:t>
            </a:r>
            <a:endParaRPr lang="zh-CN" altLang="en-US" sz="2800" dirty="0">
              <a:solidFill>
                <a:srgbClr val="0070C0"/>
              </a:solidFill>
              <a:latin typeface="黑体" pitchFamily="49" charset="-122"/>
              <a:ea typeface="黑体" pitchFamily="49" charset="-122"/>
            </a:endParaRPr>
          </a:p>
        </p:txBody>
      </p:sp>
      <p:sp>
        <p:nvSpPr>
          <p:cNvPr id="13315" name="椭圆 3"/>
          <p:cNvSpPr>
            <a:spLocks noChangeArrowheads="1"/>
          </p:cNvSpPr>
          <p:nvPr/>
        </p:nvSpPr>
        <p:spPr bwMode="auto">
          <a:xfrm>
            <a:off x="1223628" y="980729"/>
            <a:ext cx="2124236" cy="2143125"/>
          </a:xfrm>
          <a:prstGeom prst="ellipse">
            <a:avLst/>
          </a:prstGeom>
          <a:solidFill>
            <a:schemeClr val="accent1"/>
          </a:solidFill>
          <a:ln w="25400" cmpd="sng">
            <a:solidFill>
              <a:srgbClr val="385D8A"/>
            </a:solidFill>
            <a:round/>
            <a:headEnd/>
            <a:tailEnd/>
          </a:ln>
        </p:spPr>
        <p:txBody>
          <a:bodyPr anchor="ctr"/>
          <a:lstStyle/>
          <a:p>
            <a:r>
              <a:rPr lang="zh-CN" altLang="en-US" sz="2800">
                <a:solidFill>
                  <a:srgbClr val="FFFFFF"/>
                </a:solidFill>
                <a:latin typeface="黑体" pitchFamily="49" charset="-122"/>
                <a:ea typeface="黑体" pitchFamily="49" charset="-122"/>
              </a:rPr>
              <a:t>多大？</a:t>
            </a:r>
            <a:endParaRPr lang="en-US" sz="2800">
              <a:solidFill>
                <a:srgbClr val="FFFFFF"/>
              </a:solidFill>
              <a:latin typeface="黑体" pitchFamily="49" charset="-122"/>
              <a:ea typeface="黑体" pitchFamily="49" charset="-122"/>
            </a:endParaRPr>
          </a:p>
          <a:p>
            <a:r>
              <a:rPr lang="en-US" sz="2800">
                <a:solidFill>
                  <a:srgbClr val="FFFFFF"/>
                </a:solidFill>
                <a:latin typeface="黑体" pitchFamily="49" charset="-122"/>
                <a:ea typeface="黑体" pitchFamily="49" charset="-122"/>
              </a:rPr>
              <a:t>PB </a:t>
            </a:r>
            <a:r>
              <a:rPr lang="zh-CN" altLang="en-US" sz="2800">
                <a:solidFill>
                  <a:srgbClr val="FFFFFF"/>
                </a:solidFill>
                <a:latin typeface="黑体" pitchFamily="49" charset="-122"/>
                <a:ea typeface="黑体" pitchFamily="49" charset="-122"/>
              </a:rPr>
              <a:t>级</a:t>
            </a:r>
          </a:p>
        </p:txBody>
      </p:sp>
      <p:sp>
        <p:nvSpPr>
          <p:cNvPr id="13316" name="椭圆 4"/>
          <p:cNvSpPr>
            <a:spLocks noChangeArrowheads="1"/>
          </p:cNvSpPr>
          <p:nvPr/>
        </p:nvSpPr>
        <p:spPr bwMode="auto">
          <a:xfrm>
            <a:off x="4208165" y="980729"/>
            <a:ext cx="4429125" cy="2952328"/>
          </a:xfrm>
          <a:prstGeom prst="ellipse">
            <a:avLst/>
          </a:prstGeom>
          <a:solidFill>
            <a:srgbClr val="D99694"/>
          </a:solidFill>
          <a:ln w="25400" cmpd="sng">
            <a:solidFill>
              <a:srgbClr val="385D8A"/>
            </a:solidFill>
            <a:round/>
            <a:headEnd/>
            <a:tailEnd/>
          </a:ln>
        </p:spPr>
        <p:txBody>
          <a:bodyPr anchor="ctr"/>
          <a:lstStyle/>
          <a:p>
            <a:r>
              <a:rPr lang="zh-CN" altLang="en-US" sz="2400" dirty="0">
                <a:solidFill>
                  <a:srgbClr val="FFFFFF"/>
                </a:solidFill>
                <a:latin typeface="黑体" pitchFamily="49" charset="-122"/>
                <a:ea typeface="黑体" pitchFamily="49" charset="-122"/>
              </a:rPr>
              <a:t>比</a:t>
            </a:r>
            <a:r>
              <a:rPr lang="zh-CN" altLang="en-US" sz="2400" b="1" dirty="0">
                <a:solidFill>
                  <a:srgbClr val="FF0000"/>
                </a:solidFill>
                <a:latin typeface="黑体" pitchFamily="49" charset="-122"/>
                <a:ea typeface="黑体" pitchFamily="49" charset="-122"/>
              </a:rPr>
              <a:t>大</a:t>
            </a:r>
            <a:r>
              <a:rPr lang="zh-CN" altLang="en-US" sz="2400" dirty="0">
                <a:solidFill>
                  <a:srgbClr val="FFFFFF"/>
                </a:solidFill>
                <a:latin typeface="黑体" pitchFamily="49" charset="-122"/>
                <a:ea typeface="黑体" pitchFamily="49" charset="-122"/>
              </a:rPr>
              <a:t>更重要的是</a:t>
            </a:r>
            <a:r>
              <a:rPr lang="zh-CN" altLang="en-US" sz="2400" b="1" dirty="0">
                <a:solidFill>
                  <a:srgbClr val="FF0000"/>
                </a:solidFill>
                <a:latin typeface="黑体" pitchFamily="49" charset="-122"/>
                <a:ea typeface="黑体" pitchFamily="49" charset="-122"/>
              </a:rPr>
              <a:t>数据的</a:t>
            </a:r>
            <a:r>
              <a:rPr lang="zh-CN" altLang="en-US" sz="2400" b="1" dirty="0" smtClean="0">
                <a:solidFill>
                  <a:srgbClr val="FF0000"/>
                </a:solidFill>
                <a:latin typeface="黑体" pitchFamily="49" charset="-122"/>
                <a:ea typeface="黑体" pitchFamily="49" charset="-122"/>
              </a:rPr>
              <a:t>复杂性、全面性</a:t>
            </a:r>
            <a:r>
              <a:rPr lang="zh-CN" altLang="en-US" sz="2400" dirty="0" smtClean="0">
                <a:solidFill>
                  <a:srgbClr val="FFFFFF"/>
                </a:solidFill>
                <a:latin typeface="黑体" pitchFamily="49" charset="-122"/>
                <a:ea typeface="黑体" pitchFamily="49" charset="-122"/>
              </a:rPr>
              <a:t>，</a:t>
            </a:r>
            <a:r>
              <a:rPr lang="zh-CN" altLang="en-US" sz="2400" dirty="0">
                <a:solidFill>
                  <a:srgbClr val="FFFFFF"/>
                </a:solidFill>
                <a:latin typeface="黑体" pitchFamily="49" charset="-122"/>
                <a:ea typeface="黑体" pitchFamily="49" charset="-122"/>
              </a:rPr>
              <a:t>有时甚至大数据中的小数据如一条微博就具有颠覆性的价值</a:t>
            </a:r>
          </a:p>
        </p:txBody>
      </p:sp>
      <p:sp>
        <p:nvSpPr>
          <p:cNvPr id="5" name="标题 1"/>
          <p:cNvSpPr txBox="1">
            <a:spLocks/>
          </p:cNvSpPr>
          <p:nvPr/>
        </p:nvSpPr>
        <p:spPr>
          <a:xfrm>
            <a:off x="-151432" y="3505572"/>
            <a:ext cx="5110484" cy="1143000"/>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r>
              <a:rPr lang="zh-CN" altLang="en-US" sz="3200" dirty="0" smtClean="0">
                <a:latin typeface="黑体" panose="02010609060101010101" pitchFamily="49" charset="-122"/>
                <a:ea typeface="黑体" panose="02010609060101010101" pitchFamily="49" charset="-122"/>
              </a:rPr>
              <a:t>软件是大数据的引擎</a:t>
            </a:r>
            <a:endParaRPr lang="zh-CN" altLang="en-US" sz="3200" dirty="0">
              <a:latin typeface="黑体" panose="02010609060101010101" pitchFamily="49" charset="-122"/>
              <a:ea typeface="黑体" panose="02010609060101010101" pitchFamily="49" charset="-122"/>
            </a:endParaRPr>
          </a:p>
        </p:txBody>
      </p:sp>
      <p:pic>
        <p:nvPicPr>
          <p:cNvPr id="6" name="Picture 2" descr="http://www.techcn.com.cn/uploads/201204/1335779641qK9TXe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9052" y="4077072"/>
            <a:ext cx="414337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hezhaohui\AppData\Local\Microsoft\Windows\Temporary Internet Files\Content.Outlook\YBV9WJHH\大数据技术.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16" y="4164111"/>
            <a:ext cx="4659313"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867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536" y="116632"/>
            <a:ext cx="6552728" cy="1143000"/>
          </a:xfrm>
          <a:noFill/>
          <a:ln w="9525">
            <a:noFill/>
            <a:miter lim="800000"/>
            <a:headEnd/>
            <a:tailEnd/>
          </a:ln>
        </p:spPr>
        <p:txBody>
          <a:bodyPr/>
          <a:lstStyle/>
          <a:p>
            <a:r>
              <a:rPr lang="zh-CN" altLang="en-US" sz="3600" dirty="0">
                <a:solidFill>
                  <a:srgbClr val="0070C0"/>
                </a:solidFill>
                <a:latin typeface="黑体" pitchFamily="49" charset="-122"/>
                <a:ea typeface="黑体" pitchFamily="49" charset="-122"/>
              </a:rPr>
              <a:t>大数据与传统数据库的区别</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982925228"/>
              </p:ext>
            </p:extLst>
          </p:nvPr>
        </p:nvGraphicFramePr>
        <p:xfrm>
          <a:off x="-33051" y="908720"/>
          <a:ext cx="9177051"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15534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云形 10"/>
          <p:cNvSpPr/>
          <p:nvPr/>
        </p:nvSpPr>
        <p:spPr bwMode="auto">
          <a:xfrm>
            <a:off x="500063" y="2924993"/>
            <a:ext cx="1728787" cy="1008063"/>
          </a:xfrm>
          <a:prstGeom prst="cloud">
            <a:avLst/>
          </a:prstGeom>
          <a:blipFill>
            <a:blip r:embed="rId3" cstate="print"/>
            <a:stretch>
              <a:fillRect/>
            </a:stretch>
          </a:blip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sp>
        <p:nvSpPr>
          <p:cNvPr id="2" name="Rectangle 6"/>
          <p:cNvSpPr txBox="1">
            <a:spLocks noChangeArrowheads="1"/>
          </p:cNvSpPr>
          <p:nvPr/>
        </p:nvSpPr>
        <p:spPr bwMode="auto">
          <a:xfrm>
            <a:off x="428625" y="144463"/>
            <a:ext cx="8229600" cy="331787"/>
          </a:xfrm>
          <a:prstGeom prst="rect">
            <a:avLst/>
          </a:prstGeom>
          <a:noFill/>
          <a:ln w="9525">
            <a:noFill/>
            <a:miter lim="800000"/>
            <a:headEnd/>
            <a:tailEnd/>
          </a:ln>
        </p:spPr>
        <p:txBody>
          <a:bodyPr anchor="ctr"/>
          <a:lstStyle/>
          <a:p>
            <a:pPr>
              <a:defRPr/>
            </a:pPr>
            <a:r>
              <a:rPr lang="zh-CN" altLang="en-US" sz="2800" kern="0" dirty="0">
                <a:solidFill>
                  <a:srgbClr val="0070C0"/>
                </a:solidFill>
                <a:latin typeface="微软雅黑" pitchFamily="34" charset="-122"/>
                <a:ea typeface="微软雅黑" pitchFamily="34" charset="-122"/>
                <a:cs typeface="+mj-cs"/>
              </a:rPr>
              <a:t>云计算与大数据</a:t>
            </a:r>
            <a:endParaRPr lang="zh-CN" altLang="ko-KR" sz="2800" kern="0" dirty="0">
              <a:solidFill>
                <a:srgbClr val="0070C0"/>
              </a:solidFill>
              <a:latin typeface="微软雅黑" pitchFamily="34" charset="-122"/>
              <a:ea typeface="微软雅黑" pitchFamily="34" charset="-122"/>
              <a:cs typeface="+mj-cs"/>
            </a:endParaRPr>
          </a:p>
        </p:txBody>
      </p:sp>
      <p:sp>
        <p:nvSpPr>
          <p:cNvPr id="12292" name="AutoShape 50"/>
          <p:cNvSpPr>
            <a:spLocks noChangeArrowheads="1"/>
          </p:cNvSpPr>
          <p:nvPr/>
        </p:nvSpPr>
        <p:spPr bwMode="auto">
          <a:xfrm>
            <a:off x="2663788" y="1700113"/>
            <a:ext cx="3311525" cy="863600"/>
          </a:xfrm>
          <a:prstGeom prst="roundRect">
            <a:avLst>
              <a:gd name="adj" fmla="val 50000"/>
            </a:avLst>
          </a:prstGeom>
          <a:gradFill rotWithShape="1">
            <a:gsLst>
              <a:gs pos="0">
                <a:srgbClr val="9CADC8"/>
              </a:gs>
              <a:gs pos="100000">
                <a:srgbClr val="FFFFFF"/>
              </a:gs>
            </a:gsLst>
            <a:lin ang="5400000" scaled="1"/>
          </a:gradFill>
          <a:ln w="19050">
            <a:solidFill>
              <a:srgbClr val="FFFFFF"/>
            </a:solidFill>
            <a:round/>
            <a:headEnd/>
            <a:tailEnd/>
          </a:ln>
        </p:spPr>
        <p:txBody>
          <a:bodyPr wrap="none" lIns="342000" tIns="36000" bIns="36000" anchor="ctr"/>
          <a:lstStyle/>
          <a:p>
            <a:r>
              <a:rPr lang="zh-CN" altLang="en-US" sz="2400" dirty="0" smtClean="0">
                <a:solidFill>
                  <a:srgbClr val="333333"/>
                </a:solidFill>
                <a:latin typeface="微软雅黑" pitchFamily="34" charset="-122"/>
                <a:ea typeface="微软雅黑" pitchFamily="34" charset="-122"/>
              </a:rPr>
              <a:t>大数据应用运行在</a:t>
            </a:r>
            <a:endParaRPr lang="en-US" altLang="zh-CN" sz="2400" dirty="0" smtClean="0">
              <a:solidFill>
                <a:srgbClr val="333333"/>
              </a:solidFill>
              <a:latin typeface="微软雅黑" pitchFamily="34" charset="-122"/>
              <a:ea typeface="微软雅黑" pitchFamily="34" charset="-122"/>
            </a:endParaRPr>
          </a:p>
          <a:p>
            <a:pPr algn="ctr"/>
            <a:r>
              <a:rPr lang="zh-CN" altLang="en-US" sz="2400" dirty="0" smtClean="0">
                <a:solidFill>
                  <a:srgbClr val="333333"/>
                </a:solidFill>
                <a:latin typeface="微软雅黑" pitchFamily="34" charset="-122"/>
                <a:ea typeface="微软雅黑" pitchFamily="34" charset="-122"/>
              </a:rPr>
              <a:t>云平台之上</a:t>
            </a:r>
            <a:endParaRPr lang="en-US" altLang="zh-CN" sz="2400" dirty="0">
              <a:solidFill>
                <a:srgbClr val="333333"/>
              </a:solidFill>
              <a:latin typeface="微软雅黑" pitchFamily="34" charset="-122"/>
              <a:ea typeface="微软雅黑" pitchFamily="34" charset="-122"/>
            </a:endParaRPr>
          </a:p>
        </p:txBody>
      </p:sp>
      <p:sp>
        <p:nvSpPr>
          <p:cNvPr id="12" name="云形 11"/>
          <p:cNvSpPr/>
          <p:nvPr/>
        </p:nvSpPr>
        <p:spPr bwMode="auto">
          <a:xfrm>
            <a:off x="2375756" y="2712926"/>
            <a:ext cx="1728788" cy="1008062"/>
          </a:xfrm>
          <a:prstGeom prst="cloud">
            <a:avLst/>
          </a:prstGeom>
          <a:blipFill>
            <a:blip r:embed="rId4" cstate="print"/>
            <a:stretch>
              <a:fillRect/>
            </a:stretch>
          </a:blip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sp>
        <p:nvSpPr>
          <p:cNvPr id="13" name="云形 12"/>
          <p:cNvSpPr/>
          <p:nvPr/>
        </p:nvSpPr>
        <p:spPr bwMode="auto">
          <a:xfrm>
            <a:off x="4104544" y="2712926"/>
            <a:ext cx="1728787" cy="1008063"/>
          </a:xfrm>
          <a:prstGeom prst="cloud">
            <a:avLst/>
          </a:prstGeom>
          <a:blipFill>
            <a:blip r:embed="rId5" cstate="print"/>
            <a:stretch>
              <a:fillRect/>
            </a:stretch>
          </a:blip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sp>
        <p:nvSpPr>
          <p:cNvPr id="17" name="云形 16"/>
          <p:cNvSpPr/>
          <p:nvPr/>
        </p:nvSpPr>
        <p:spPr bwMode="auto">
          <a:xfrm>
            <a:off x="5688124" y="2678660"/>
            <a:ext cx="1728787" cy="1008062"/>
          </a:xfrm>
          <a:prstGeom prst="cloud">
            <a:avLst/>
          </a:prstGeom>
          <a:blipFill>
            <a:blip r:embed="rId6" cstate="print"/>
            <a:stretch>
              <a:fillRect/>
            </a:stretch>
          </a:blip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sp>
        <p:nvSpPr>
          <p:cNvPr id="18" name="云形 17"/>
          <p:cNvSpPr/>
          <p:nvPr/>
        </p:nvSpPr>
        <p:spPr bwMode="auto">
          <a:xfrm>
            <a:off x="7212037" y="2712926"/>
            <a:ext cx="1727200" cy="1008063"/>
          </a:xfrm>
          <a:prstGeom prst="cloud">
            <a:avLst/>
          </a:prstGeom>
          <a:blipFill>
            <a:blip r:embed="rId7" cstate="print"/>
            <a:stretch>
              <a:fillRect/>
            </a:stretch>
          </a:blip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sp>
        <p:nvSpPr>
          <p:cNvPr id="12299" name="TextBox 20"/>
          <p:cNvSpPr txBox="1">
            <a:spLocks noChangeArrowheads="1"/>
          </p:cNvSpPr>
          <p:nvPr/>
        </p:nvSpPr>
        <p:spPr bwMode="auto">
          <a:xfrm>
            <a:off x="630238" y="4499768"/>
            <a:ext cx="8308999" cy="1323439"/>
          </a:xfrm>
          <a:prstGeom prst="rect">
            <a:avLst/>
          </a:prstGeom>
          <a:solidFill>
            <a:schemeClr val="accent5">
              <a:lumMod val="50000"/>
            </a:schemeClr>
          </a:solidFill>
          <a:ln>
            <a:noFill/>
          </a:ln>
          <a:extLst/>
        </p:spPr>
        <p:txBody>
          <a:bodyPr wrap="square">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zh-CN" altLang="en-US" sz="2000" dirty="0">
                <a:solidFill>
                  <a:schemeClr val="bg1"/>
                </a:solidFill>
                <a:latin typeface="黑体" pitchFamily="49" charset="-122"/>
                <a:ea typeface="黑体" pitchFamily="49" charset="-122"/>
              </a:rPr>
              <a:t>如果数据是财富，那么大数据就是</a:t>
            </a:r>
            <a:r>
              <a:rPr lang="zh-CN" altLang="en-US" sz="2000" dirty="0" smtClean="0">
                <a:solidFill>
                  <a:schemeClr val="bg1"/>
                </a:solidFill>
                <a:latin typeface="黑体" pitchFamily="49" charset="-122"/>
                <a:ea typeface="黑体" pitchFamily="49" charset="-122"/>
              </a:rPr>
              <a:t>宝藏；</a:t>
            </a:r>
            <a:endParaRPr lang="en-US" altLang="zh-CN" sz="2000" dirty="0" smtClean="0">
              <a:solidFill>
                <a:schemeClr val="bg1"/>
              </a:solidFill>
              <a:latin typeface="黑体" pitchFamily="49" charset="-122"/>
              <a:ea typeface="黑体" pitchFamily="49" charset="-122"/>
            </a:endParaRPr>
          </a:p>
          <a:p>
            <a:pPr eaLnBrk="1" hangingPunct="1"/>
            <a:r>
              <a:rPr lang="zh-CN" altLang="en-US" sz="2000" dirty="0" smtClean="0">
                <a:solidFill>
                  <a:schemeClr val="bg1"/>
                </a:solidFill>
                <a:latin typeface="黑体" pitchFamily="49" charset="-122"/>
                <a:ea typeface="黑体" pitchFamily="49" charset="-122"/>
              </a:rPr>
              <a:t>云</a:t>
            </a:r>
            <a:r>
              <a:rPr lang="zh-CN" altLang="en-US" sz="2000" dirty="0">
                <a:solidFill>
                  <a:schemeClr val="bg1"/>
                </a:solidFill>
                <a:latin typeface="黑体" pitchFamily="49" charset="-122"/>
                <a:ea typeface="黑体" pitchFamily="49" charset="-122"/>
              </a:rPr>
              <a:t>计算就是挖掘和利用宝藏的利器！没有强大的计算能力，数据宝藏终究是镜中花</a:t>
            </a:r>
            <a:r>
              <a:rPr lang="zh-CN" altLang="en-US" sz="2000" dirty="0" smtClean="0">
                <a:solidFill>
                  <a:schemeClr val="bg1"/>
                </a:solidFill>
                <a:latin typeface="黑体" pitchFamily="49" charset="-122"/>
                <a:ea typeface="黑体" pitchFamily="49" charset="-122"/>
              </a:rPr>
              <a:t>；</a:t>
            </a:r>
            <a:endParaRPr lang="en-US" altLang="zh-CN" sz="2000" dirty="0" smtClean="0">
              <a:solidFill>
                <a:schemeClr val="bg1"/>
              </a:solidFill>
              <a:latin typeface="黑体" pitchFamily="49" charset="-122"/>
              <a:ea typeface="黑体" pitchFamily="49" charset="-122"/>
            </a:endParaRPr>
          </a:p>
          <a:p>
            <a:pPr eaLnBrk="1" hangingPunct="1"/>
            <a:r>
              <a:rPr lang="zh-CN" altLang="en-US" sz="2000" dirty="0" smtClean="0">
                <a:solidFill>
                  <a:schemeClr val="bg1"/>
                </a:solidFill>
                <a:latin typeface="黑体" pitchFamily="49" charset="-122"/>
                <a:ea typeface="黑体" pitchFamily="49" charset="-122"/>
              </a:rPr>
              <a:t>没有</a:t>
            </a:r>
            <a:r>
              <a:rPr lang="zh-CN" altLang="en-US" sz="2000" dirty="0">
                <a:solidFill>
                  <a:schemeClr val="bg1"/>
                </a:solidFill>
                <a:latin typeface="黑体" pitchFamily="49" charset="-122"/>
                <a:ea typeface="黑体" pitchFamily="49" charset="-122"/>
              </a:rPr>
              <a:t>大数据</a:t>
            </a:r>
            <a:r>
              <a:rPr lang="zh-CN" altLang="en-US" sz="2000" dirty="0" smtClean="0">
                <a:solidFill>
                  <a:schemeClr val="bg1"/>
                </a:solidFill>
                <a:latin typeface="黑体" pitchFamily="49" charset="-122"/>
                <a:ea typeface="黑体" pitchFamily="49" charset="-122"/>
              </a:rPr>
              <a:t>的存储和积淀</a:t>
            </a:r>
            <a:r>
              <a:rPr lang="zh-CN" altLang="en-US" sz="2000" dirty="0">
                <a:solidFill>
                  <a:schemeClr val="bg1"/>
                </a:solidFill>
                <a:latin typeface="黑体" pitchFamily="49" charset="-122"/>
                <a:ea typeface="黑体" pitchFamily="49" charset="-122"/>
              </a:rPr>
              <a:t>，云计算也只能是杀鸡用的宰牛刀！</a:t>
            </a:r>
          </a:p>
        </p:txBody>
      </p:sp>
    </p:spTree>
    <p:extLst>
      <p:ext uri="{BB962C8B-B14F-4D97-AF65-F5344CB8AC3E}">
        <p14:creationId xmlns:p14="http://schemas.microsoft.com/office/powerpoint/2010/main" val="26148159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36"/>
          <p:cNvSpPr>
            <a:spLocks noGrp="1"/>
          </p:cNvSpPr>
          <p:nvPr>
            <p:ph type="title"/>
          </p:nvPr>
        </p:nvSpPr>
        <p:spPr>
          <a:xfrm>
            <a:off x="179512" y="116632"/>
            <a:ext cx="6778625" cy="521058"/>
          </a:xfrm>
        </p:spPr>
        <p:txBody>
          <a:bodyPr/>
          <a:lstStyle/>
          <a:p>
            <a:pPr algn="l" eaLnBrk="1" hangingPunct="1">
              <a:defRPr/>
            </a:pPr>
            <a:r>
              <a:rPr lang="zh-CN" altLang="en-US" sz="2800" b="1" dirty="0">
                <a:solidFill>
                  <a:srgbClr val="0070C0"/>
                </a:solidFill>
                <a:ea typeface="楷体_GB2312" pitchFamily="49" charset="-122"/>
              </a:rPr>
              <a:t>大数据市场分析</a:t>
            </a:r>
          </a:p>
        </p:txBody>
      </p:sp>
      <p:grpSp>
        <p:nvGrpSpPr>
          <p:cNvPr id="11267" name="组合 12"/>
          <p:cNvGrpSpPr>
            <a:grpSpLocks/>
          </p:cNvGrpSpPr>
          <p:nvPr/>
        </p:nvGrpSpPr>
        <p:grpSpPr bwMode="auto">
          <a:xfrm>
            <a:off x="364257" y="1148044"/>
            <a:ext cx="8353425" cy="5357813"/>
            <a:chOff x="357188" y="592138"/>
            <a:chExt cx="8501062" cy="5140325"/>
          </a:xfrm>
        </p:grpSpPr>
        <p:sp>
          <p:nvSpPr>
            <p:cNvPr id="39" name="矩形 38"/>
            <p:cNvSpPr/>
            <p:nvPr/>
          </p:nvSpPr>
          <p:spPr>
            <a:xfrm>
              <a:off x="357188" y="592138"/>
              <a:ext cx="8501062" cy="2642508"/>
            </a:xfrm>
            <a:prstGeom prst="rect">
              <a:avLst/>
            </a:prstGeom>
            <a:ln>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微软雅黑" pitchFamily="34" charset="-122"/>
                <a:ea typeface="微软雅黑" pitchFamily="34" charset="-122"/>
              </a:endParaRPr>
            </a:p>
          </p:txBody>
        </p:sp>
        <p:sp>
          <p:nvSpPr>
            <p:cNvPr id="11269" name="TextBox 17"/>
            <p:cNvSpPr txBox="1">
              <a:spLocks noChangeArrowheads="1"/>
            </p:cNvSpPr>
            <p:nvPr/>
          </p:nvSpPr>
          <p:spPr bwMode="auto">
            <a:xfrm>
              <a:off x="357188" y="592138"/>
              <a:ext cx="272759" cy="25099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509B"/>
                  </a:solidFill>
                  <a:latin typeface="Verdana" pitchFamily="34" charset="0"/>
                  <a:ea typeface="宋体" pitchFamily="2" charset="-122"/>
                </a:defRPr>
              </a:lvl1pPr>
              <a:lvl2pPr marL="742950" indent="-285750" eaLnBrk="0" hangingPunct="0">
                <a:defRPr sz="1200">
                  <a:solidFill>
                    <a:srgbClr val="00509B"/>
                  </a:solidFill>
                  <a:latin typeface="Verdana" pitchFamily="34" charset="0"/>
                  <a:ea typeface="宋体" pitchFamily="2" charset="-122"/>
                </a:defRPr>
              </a:lvl2pPr>
              <a:lvl3pPr marL="1143000" indent="-228600" eaLnBrk="0" hangingPunct="0">
                <a:defRPr sz="1200">
                  <a:solidFill>
                    <a:srgbClr val="00509B"/>
                  </a:solidFill>
                  <a:latin typeface="Verdana" pitchFamily="34" charset="0"/>
                  <a:ea typeface="宋体" pitchFamily="2" charset="-122"/>
                </a:defRPr>
              </a:lvl3pPr>
              <a:lvl4pPr marL="1600200" indent="-228600" eaLnBrk="0" hangingPunct="0">
                <a:defRPr sz="1200">
                  <a:solidFill>
                    <a:srgbClr val="00509B"/>
                  </a:solidFill>
                  <a:latin typeface="Verdana" pitchFamily="34" charset="0"/>
                  <a:ea typeface="宋体" pitchFamily="2" charset="-122"/>
                </a:defRPr>
              </a:lvl4pPr>
              <a:lvl5pPr marL="2057400" indent="-228600" eaLnBrk="0" hangingPunct="0">
                <a:defRPr sz="1200">
                  <a:solidFill>
                    <a:srgbClr val="00509B"/>
                  </a:solidFill>
                  <a:latin typeface="Verdana" pitchFamily="34" charset="0"/>
                  <a:ea typeface="宋体" pitchFamily="2" charset="-122"/>
                </a:defRPr>
              </a:lvl5pPr>
              <a:lvl6pPr marL="2514600" indent="-228600" eaLnBrk="0" fontAlgn="base" hangingPunct="0">
                <a:spcBef>
                  <a:spcPct val="0"/>
                </a:spcBef>
                <a:spcAft>
                  <a:spcPct val="0"/>
                </a:spcAft>
                <a:defRPr sz="1200">
                  <a:solidFill>
                    <a:srgbClr val="00509B"/>
                  </a:solidFill>
                  <a:latin typeface="Verdana" pitchFamily="34" charset="0"/>
                  <a:ea typeface="宋体" pitchFamily="2" charset="-122"/>
                </a:defRPr>
              </a:lvl6pPr>
              <a:lvl7pPr marL="2971800" indent="-228600" eaLnBrk="0" fontAlgn="base" hangingPunct="0">
                <a:spcBef>
                  <a:spcPct val="0"/>
                </a:spcBef>
                <a:spcAft>
                  <a:spcPct val="0"/>
                </a:spcAft>
                <a:defRPr sz="1200">
                  <a:solidFill>
                    <a:srgbClr val="00509B"/>
                  </a:solidFill>
                  <a:latin typeface="Verdana" pitchFamily="34" charset="0"/>
                  <a:ea typeface="宋体" pitchFamily="2" charset="-122"/>
                </a:defRPr>
              </a:lvl7pPr>
              <a:lvl8pPr marL="3429000" indent="-228600" eaLnBrk="0" fontAlgn="base" hangingPunct="0">
                <a:spcBef>
                  <a:spcPct val="0"/>
                </a:spcBef>
                <a:spcAft>
                  <a:spcPct val="0"/>
                </a:spcAft>
                <a:defRPr sz="1200">
                  <a:solidFill>
                    <a:srgbClr val="00509B"/>
                  </a:solidFill>
                  <a:latin typeface="Verdana" pitchFamily="34" charset="0"/>
                  <a:ea typeface="宋体" pitchFamily="2" charset="-122"/>
                </a:defRPr>
              </a:lvl8pPr>
              <a:lvl9pPr marL="3886200" indent="-228600" eaLnBrk="0" fontAlgn="base" hangingPunct="0">
                <a:spcBef>
                  <a:spcPct val="0"/>
                </a:spcBef>
                <a:spcAft>
                  <a:spcPct val="0"/>
                </a:spcAft>
                <a:defRPr sz="1200">
                  <a:solidFill>
                    <a:srgbClr val="00509B"/>
                  </a:solidFill>
                  <a:latin typeface="Verdana" pitchFamily="34" charset="0"/>
                  <a:ea typeface="宋体" pitchFamily="2" charset="-122"/>
                </a:defRPr>
              </a:lvl9pPr>
            </a:lstStyle>
            <a:p>
              <a:pPr eaLnBrk="1" hangingPunct="1"/>
              <a:r>
                <a:rPr lang="en-US" altLang="zh-CN" sz="1100">
                  <a:solidFill>
                    <a:schemeClr val="bg1"/>
                  </a:solidFill>
                  <a:latin typeface="微软雅黑" pitchFamily="34" charset="-122"/>
                  <a:ea typeface="微软雅黑" pitchFamily="34" charset="-122"/>
                </a:rPr>
                <a:t>1</a:t>
              </a:r>
              <a:endParaRPr lang="zh-CN" altLang="en-US" sz="1100">
                <a:solidFill>
                  <a:schemeClr val="bg1"/>
                </a:solidFill>
                <a:latin typeface="微软雅黑" pitchFamily="34" charset="-122"/>
                <a:ea typeface="微软雅黑" pitchFamily="34" charset="-122"/>
              </a:endParaRPr>
            </a:p>
          </p:txBody>
        </p:sp>
        <p:sp>
          <p:nvSpPr>
            <p:cNvPr id="11270" name="TextBox 8"/>
            <p:cNvSpPr txBox="1">
              <a:spLocks noChangeArrowheads="1"/>
            </p:cNvSpPr>
            <p:nvPr/>
          </p:nvSpPr>
          <p:spPr bwMode="auto">
            <a:xfrm>
              <a:off x="642938" y="592138"/>
              <a:ext cx="3137382" cy="29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509B"/>
                  </a:solidFill>
                  <a:latin typeface="Verdana" pitchFamily="34" charset="0"/>
                  <a:ea typeface="宋体" pitchFamily="2" charset="-122"/>
                </a:defRPr>
              </a:lvl1pPr>
              <a:lvl2pPr marL="742950" indent="-285750" eaLnBrk="0" hangingPunct="0">
                <a:defRPr sz="1200">
                  <a:solidFill>
                    <a:srgbClr val="00509B"/>
                  </a:solidFill>
                  <a:latin typeface="Verdana" pitchFamily="34" charset="0"/>
                  <a:ea typeface="宋体" pitchFamily="2" charset="-122"/>
                </a:defRPr>
              </a:lvl2pPr>
              <a:lvl3pPr marL="1143000" indent="-228600" eaLnBrk="0" hangingPunct="0">
                <a:defRPr sz="1200">
                  <a:solidFill>
                    <a:srgbClr val="00509B"/>
                  </a:solidFill>
                  <a:latin typeface="Verdana" pitchFamily="34" charset="0"/>
                  <a:ea typeface="宋体" pitchFamily="2" charset="-122"/>
                </a:defRPr>
              </a:lvl3pPr>
              <a:lvl4pPr marL="1600200" indent="-228600" eaLnBrk="0" hangingPunct="0">
                <a:defRPr sz="1200">
                  <a:solidFill>
                    <a:srgbClr val="00509B"/>
                  </a:solidFill>
                  <a:latin typeface="Verdana" pitchFamily="34" charset="0"/>
                  <a:ea typeface="宋体" pitchFamily="2" charset="-122"/>
                </a:defRPr>
              </a:lvl4pPr>
              <a:lvl5pPr marL="2057400" indent="-228600" eaLnBrk="0" hangingPunct="0">
                <a:defRPr sz="1200">
                  <a:solidFill>
                    <a:srgbClr val="00509B"/>
                  </a:solidFill>
                  <a:latin typeface="Verdana" pitchFamily="34" charset="0"/>
                  <a:ea typeface="宋体" pitchFamily="2" charset="-122"/>
                </a:defRPr>
              </a:lvl5pPr>
              <a:lvl6pPr marL="2514600" indent="-228600" eaLnBrk="0" fontAlgn="base" hangingPunct="0">
                <a:spcBef>
                  <a:spcPct val="0"/>
                </a:spcBef>
                <a:spcAft>
                  <a:spcPct val="0"/>
                </a:spcAft>
                <a:defRPr sz="1200">
                  <a:solidFill>
                    <a:srgbClr val="00509B"/>
                  </a:solidFill>
                  <a:latin typeface="Verdana" pitchFamily="34" charset="0"/>
                  <a:ea typeface="宋体" pitchFamily="2" charset="-122"/>
                </a:defRPr>
              </a:lvl6pPr>
              <a:lvl7pPr marL="2971800" indent="-228600" eaLnBrk="0" fontAlgn="base" hangingPunct="0">
                <a:spcBef>
                  <a:spcPct val="0"/>
                </a:spcBef>
                <a:spcAft>
                  <a:spcPct val="0"/>
                </a:spcAft>
                <a:defRPr sz="1200">
                  <a:solidFill>
                    <a:srgbClr val="00509B"/>
                  </a:solidFill>
                  <a:latin typeface="Verdana" pitchFamily="34" charset="0"/>
                  <a:ea typeface="宋体" pitchFamily="2" charset="-122"/>
                </a:defRPr>
              </a:lvl7pPr>
              <a:lvl8pPr marL="3429000" indent="-228600" eaLnBrk="0" fontAlgn="base" hangingPunct="0">
                <a:spcBef>
                  <a:spcPct val="0"/>
                </a:spcBef>
                <a:spcAft>
                  <a:spcPct val="0"/>
                </a:spcAft>
                <a:defRPr sz="1200">
                  <a:solidFill>
                    <a:srgbClr val="00509B"/>
                  </a:solidFill>
                  <a:latin typeface="Verdana" pitchFamily="34" charset="0"/>
                  <a:ea typeface="宋体" pitchFamily="2" charset="-122"/>
                </a:defRPr>
              </a:lvl8pPr>
              <a:lvl9pPr marL="3886200" indent="-228600" eaLnBrk="0" fontAlgn="base" hangingPunct="0">
                <a:spcBef>
                  <a:spcPct val="0"/>
                </a:spcBef>
                <a:spcAft>
                  <a:spcPct val="0"/>
                </a:spcAft>
                <a:defRPr sz="1200">
                  <a:solidFill>
                    <a:srgbClr val="00509B"/>
                  </a:solidFill>
                  <a:latin typeface="Verdana" pitchFamily="34" charset="0"/>
                  <a:ea typeface="宋体" pitchFamily="2" charset="-122"/>
                </a:defRPr>
              </a:lvl9pPr>
            </a:lstStyle>
            <a:p>
              <a:pPr eaLnBrk="1" hangingPunct="1"/>
              <a:r>
                <a:rPr lang="en-US" altLang="zh-CN" sz="1400">
                  <a:latin typeface="微软雅黑" pitchFamily="34" charset="-122"/>
                  <a:ea typeface="微软雅黑" pitchFamily="34" charset="-122"/>
                </a:rPr>
                <a:t>2011</a:t>
              </a:r>
              <a:r>
                <a:rPr lang="zh-CN" altLang="en-US" sz="1400">
                  <a:latin typeface="微软雅黑" pitchFamily="34" charset="-122"/>
                  <a:ea typeface="微软雅黑" pitchFamily="34" charset="-122"/>
                </a:rPr>
                <a:t>年</a:t>
              </a:r>
              <a:r>
                <a:rPr lang="en-US" altLang="zh-CN" sz="1400">
                  <a:latin typeface="微软雅黑" pitchFamily="34" charset="-122"/>
                  <a:ea typeface="微软雅黑" pitchFamily="34" charset="-122"/>
                </a:rPr>
                <a:t>-2016</a:t>
              </a:r>
              <a:r>
                <a:rPr lang="zh-CN" altLang="en-US" sz="1400">
                  <a:latin typeface="微软雅黑" pitchFamily="34" charset="-122"/>
                  <a:ea typeface="微软雅黑" pitchFamily="34" charset="-122"/>
                </a:rPr>
                <a:t>年中国大数据市场规模</a:t>
              </a:r>
            </a:p>
          </p:txBody>
        </p:sp>
        <p:sp>
          <p:nvSpPr>
            <p:cNvPr id="43" name="矩形 42"/>
            <p:cNvSpPr/>
            <p:nvPr/>
          </p:nvSpPr>
          <p:spPr>
            <a:xfrm>
              <a:off x="357188" y="3306229"/>
              <a:ext cx="8501062" cy="2426234"/>
            </a:xfrm>
            <a:prstGeom prst="rect">
              <a:avLst/>
            </a:prstGeom>
            <a:ln>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微软雅黑" pitchFamily="34" charset="-122"/>
                <a:ea typeface="微软雅黑" pitchFamily="34" charset="-122"/>
              </a:endParaRPr>
            </a:p>
          </p:txBody>
        </p:sp>
        <p:sp>
          <p:nvSpPr>
            <p:cNvPr id="11272" name="TextBox 17"/>
            <p:cNvSpPr txBox="1">
              <a:spLocks noChangeArrowheads="1"/>
            </p:cNvSpPr>
            <p:nvPr/>
          </p:nvSpPr>
          <p:spPr bwMode="auto">
            <a:xfrm>
              <a:off x="357188" y="3306763"/>
              <a:ext cx="272759" cy="25099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509B"/>
                  </a:solidFill>
                  <a:latin typeface="Verdana" pitchFamily="34" charset="0"/>
                  <a:ea typeface="宋体" pitchFamily="2" charset="-122"/>
                </a:defRPr>
              </a:lvl1pPr>
              <a:lvl2pPr marL="742950" indent="-285750" eaLnBrk="0" hangingPunct="0">
                <a:defRPr sz="1200">
                  <a:solidFill>
                    <a:srgbClr val="00509B"/>
                  </a:solidFill>
                  <a:latin typeface="Verdana" pitchFamily="34" charset="0"/>
                  <a:ea typeface="宋体" pitchFamily="2" charset="-122"/>
                </a:defRPr>
              </a:lvl2pPr>
              <a:lvl3pPr marL="1143000" indent="-228600" eaLnBrk="0" hangingPunct="0">
                <a:defRPr sz="1200">
                  <a:solidFill>
                    <a:srgbClr val="00509B"/>
                  </a:solidFill>
                  <a:latin typeface="Verdana" pitchFamily="34" charset="0"/>
                  <a:ea typeface="宋体" pitchFamily="2" charset="-122"/>
                </a:defRPr>
              </a:lvl3pPr>
              <a:lvl4pPr marL="1600200" indent="-228600" eaLnBrk="0" hangingPunct="0">
                <a:defRPr sz="1200">
                  <a:solidFill>
                    <a:srgbClr val="00509B"/>
                  </a:solidFill>
                  <a:latin typeface="Verdana" pitchFamily="34" charset="0"/>
                  <a:ea typeface="宋体" pitchFamily="2" charset="-122"/>
                </a:defRPr>
              </a:lvl4pPr>
              <a:lvl5pPr marL="2057400" indent="-228600" eaLnBrk="0" hangingPunct="0">
                <a:defRPr sz="1200">
                  <a:solidFill>
                    <a:srgbClr val="00509B"/>
                  </a:solidFill>
                  <a:latin typeface="Verdana" pitchFamily="34" charset="0"/>
                  <a:ea typeface="宋体" pitchFamily="2" charset="-122"/>
                </a:defRPr>
              </a:lvl5pPr>
              <a:lvl6pPr marL="2514600" indent="-228600" eaLnBrk="0" fontAlgn="base" hangingPunct="0">
                <a:spcBef>
                  <a:spcPct val="0"/>
                </a:spcBef>
                <a:spcAft>
                  <a:spcPct val="0"/>
                </a:spcAft>
                <a:defRPr sz="1200">
                  <a:solidFill>
                    <a:srgbClr val="00509B"/>
                  </a:solidFill>
                  <a:latin typeface="Verdana" pitchFamily="34" charset="0"/>
                  <a:ea typeface="宋体" pitchFamily="2" charset="-122"/>
                </a:defRPr>
              </a:lvl6pPr>
              <a:lvl7pPr marL="2971800" indent="-228600" eaLnBrk="0" fontAlgn="base" hangingPunct="0">
                <a:spcBef>
                  <a:spcPct val="0"/>
                </a:spcBef>
                <a:spcAft>
                  <a:spcPct val="0"/>
                </a:spcAft>
                <a:defRPr sz="1200">
                  <a:solidFill>
                    <a:srgbClr val="00509B"/>
                  </a:solidFill>
                  <a:latin typeface="Verdana" pitchFamily="34" charset="0"/>
                  <a:ea typeface="宋体" pitchFamily="2" charset="-122"/>
                </a:defRPr>
              </a:lvl7pPr>
              <a:lvl8pPr marL="3429000" indent="-228600" eaLnBrk="0" fontAlgn="base" hangingPunct="0">
                <a:spcBef>
                  <a:spcPct val="0"/>
                </a:spcBef>
                <a:spcAft>
                  <a:spcPct val="0"/>
                </a:spcAft>
                <a:defRPr sz="1200">
                  <a:solidFill>
                    <a:srgbClr val="00509B"/>
                  </a:solidFill>
                  <a:latin typeface="Verdana" pitchFamily="34" charset="0"/>
                  <a:ea typeface="宋体" pitchFamily="2" charset="-122"/>
                </a:defRPr>
              </a:lvl8pPr>
              <a:lvl9pPr marL="3886200" indent="-228600" eaLnBrk="0" fontAlgn="base" hangingPunct="0">
                <a:spcBef>
                  <a:spcPct val="0"/>
                </a:spcBef>
                <a:spcAft>
                  <a:spcPct val="0"/>
                </a:spcAft>
                <a:defRPr sz="1200">
                  <a:solidFill>
                    <a:srgbClr val="00509B"/>
                  </a:solidFill>
                  <a:latin typeface="Verdana" pitchFamily="34" charset="0"/>
                  <a:ea typeface="宋体" pitchFamily="2" charset="-122"/>
                </a:defRPr>
              </a:lvl9pPr>
            </a:lstStyle>
            <a:p>
              <a:pPr eaLnBrk="1" hangingPunct="1"/>
              <a:r>
                <a:rPr lang="en-US" altLang="zh-CN" sz="1100">
                  <a:solidFill>
                    <a:schemeClr val="bg1"/>
                  </a:solidFill>
                  <a:latin typeface="微软雅黑" pitchFamily="34" charset="-122"/>
                  <a:ea typeface="微软雅黑" pitchFamily="34" charset="-122"/>
                </a:rPr>
                <a:t>2</a:t>
              </a:r>
              <a:endParaRPr lang="zh-CN" altLang="en-US" sz="1100">
                <a:solidFill>
                  <a:schemeClr val="bg1"/>
                </a:solidFill>
                <a:latin typeface="微软雅黑" pitchFamily="34" charset="-122"/>
                <a:ea typeface="微软雅黑" pitchFamily="34" charset="-122"/>
              </a:endParaRPr>
            </a:p>
          </p:txBody>
        </p:sp>
        <p:sp>
          <p:nvSpPr>
            <p:cNvPr id="11273" name="矩形 18"/>
            <p:cNvSpPr>
              <a:spLocks noChangeArrowheads="1"/>
            </p:cNvSpPr>
            <p:nvPr/>
          </p:nvSpPr>
          <p:spPr bwMode="auto">
            <a:xfrm>
              <a:off x="714375" y="3306763"/>
              <a:ext cx="2015144" cy="29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a:latin typeface="微软雅黑" pitchFamily="34" charset="-122"/>
                  <a:ea typeface="微软雅黑" pitchFamily="34" charset="-122"/>
                </a:rPr>
                <a:t>各行业大数据市场规模</a:t>
              </a:r>
            </a:p>
          </p:txBody>
        </p:sp>
        <p:pic>
          <p:nvPicPr>
            <p:cNvPr id="11274" name="Picture 1" descr="C:\Users\zhangman\AppData\Roaming\Tencent\Users\404667093\QQ\WinTemp\RichOle\W%S3TTB%6Y{PE$%A]@CLLZ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20763"/>
              <a:ext cx="40005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3" descr="C:\Users\zhangman\AppData\Roaming\Tencent\Users\404667093\QQ\WinTemp\RichOle\GW7EK`X$]WMDYQB9Z7Q{M3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113" y="3330575"/>
              <a:ext cx="3933825" cy="209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6" name="TextBox 21"/>
            <p:cNvSpPr txBox="1">
              <a:spLocks noChangeArrowheads="1"/>
            </p:cNvSpPr>
            <p:nvPr/>
          </p:nvSpPr>
          <p:spPr bwMode="auto">
            <a:xfrm>
              <a:off x="500063" y="3806825"/>
              <a:ext cx="3929062" cy="132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rgbClr val="00509B"/>
                  </a:solidFill>
                  <a:latin typeface="Verdana" pitchFamily="34" charset="0"/>
                  <a:ea typeface="宋体" pitchFamily="2" charset="-122"/>
                </a:defRPr>
              </a:lvl1pPr>
              <a:lvl2pPr marL="742950" indent="-285750" eaLnBrk="0" hangingPunct="0">
                <a:defRPr sz="1200">
                  <a:solidFill>
                    <a:srgbClr val="00509B"/>
                  </a:solidFill>
                  <a:latin typeface="Verdana" pitchFamily="34" charset="0"/>
                  <a:ea typeface="宋体" pitchFamily="2" charset="-122"/>
                </a:defRPr>
              </a:lvl2pPr>
              <a:lvl3pPr marL="1143000" indent="-228600" eaLnBrk="0" hangingPunct="0">
                <a:defRPr sz="1200">
                  <a:solidFill>
                    <a:srgbClr val="00509B"/>
                  </a:solidFill>
                  <a:latin typeface="Verdana" pitchFamily="34" charset="0"/>
                  <a:ea typeface="宋体" pitchFamily="2" charset="-122"/>
                </a:defRPr>
              </a:lvl3pPr>
              <a:lvl4pPr marL="1600200" indent="-228600" eaLnBrk="0" hangingPunct="0">
                <a:defRPr sz="1200">
                  <a:solidFill>
                    <a:srgbClr val="00509B"/>
                  </a:solidFill>
                  <a:latin typeface="Verdana" pitchFamily="34" charset="0"/>
                  <a:ea typeface="宋体" pitchFamily="2" charset="-122"/>
                </a:defRPr>
              </a:lvl4pPr>
              <a:lvl5pPr marL="2057400" indent="-228600" eaLnBrk="0" hangingPunct="0">
                <a:defRPr sz="1200">
                  <a:solidFill>
                    <a:srgbClr val="00509B"/>
                  </a:solidFill>
                  <a:latin typeface="Verdana" pitchFamily="34" charset="0"/>
                  <a:ea typeface="宋体" pitchFamily="2" charset="-122"/>
                </a:defRPr>
              </a:lvl5pPr>
              <a:lvl6pPr marL="2514600" indent="-228600" eaLnBrk="0" fontAlgn="base" hangingPunct="0">
                <a:spcBef>
                  <a:spcPct val="0"/>
                </a:spcBef>
                <a:spcAft>
                  <a:spcPct val="0"/>
                </a:spcAft>
                <a:defRPr sz="1200">
                  <a:solidFill>
                    <a:srgbClr val="00509B"/>
                  </a:solidFill>
                  <a:latin typeface="Verdana" pitchFamily="34" charset="0"/>
                  <a:ea typeface="宋体" pitchFamily="2" charset="-122"/>
                </a:defRPr>
              </a:lvl6pPr>
              <a:lvl7pPr marL="2971800" indent="-228600" eaLnBrk="0" fontAlgn="base" hangingPunct="0">
                <a:spcBef>
                  <a:spcPct val="0"/>
                </a:spcBef>
                <a:spcAft>
                  <a:spcPct val="0"/>
                </a:spcAft>
                <a:defRPr sz="1200">
                  <a:solidFill>
                    <a:srgbClr val="00509B"/>
                  </a:solidFill>
                  <a:latin typeface="Verdana" pitchFamily="34" charset="0"/>
                  <a:ea typeface="宋体" pitchFamily="2" charset="-122"/>
                </a:defRPr>
              </a:lvl7pPr>
              <a:lvl8pPr marL="3429000" indent="-228600" eaLnBrk="0" fontAlgn="base" hangingPunct="0">
                <a:spcBef>
                  <a:spcPct val="0"/>
                </a:spcBef>
                <a:spcAft>
                  <a:spcPct val="0"/>
                </a:spcAft>
                <a:defRPr sz="1200">
                  <a:solidFill>
                    <a:srgbClr val="00509B"/>
                  </a:solidFill>
                  <a:latin typeface="Verdana" pitchFamily="34" charset="0"/>
                  <a:ea typeface="宋体" pitchFamily="2" charset="-122"/>
                </a:defRPr>
              </a:lvl8pPr>
              <a:lvl9pPr marL="3886200" indent="-228600" eaLnBrk="0" fontAlgn="base" hangingPunct="0">
                <a:spcBef>
                  <a:spcPct val="0"/>
                </a:spcBef>
                <a:spcAft>
                  <a:spcPct val="0"/>
                </a:spcAft>
                <a:defRPr sz="1200">
                  <a:solidFill>
                    <a:srgbClr val="00509B"/>
                  </a:solidFill>
                  <a:latin typeface="Verdana" pitchFamily="34" charset="0"/>
                  <a:ea typeface="宋体" pitchFamily="2" charset="-122"/>
                </a:defRPr>
              </a:lvl9pPr>
            </a:lstStyle>
            <a:p>
              <a:pPr eaLnBrk="1" hangingPunct="1">
                <a:buFont typeface="Wingdings" pitchFamily="2" charset="2"/>
                <a:buChar char="l"/>
              </a:pPr>
              <a:r>
                <a:rPr lang="zh-CN" altLang="en-US" sz="1400">
                  <a:latin typeface="微软雅黑" pitchFamily="34" charset="-122"/>
                  <a:ea typeface="微软雅黑" pitchFamily="34" charset="-122"/>
                </a:rPr>
                <a:t>政府、互联网、电信、金融的大数据市场规模较大，四个行业将占据一半市场份额。</a:t>
              </a:r>
              <a:endParaRPr lang="en-US" altLang="zh-CN" sz="1400">
                <a:latin typeface="微软雅黑" pitchFamily="34" charset="-122"/>
                <a:ea typeface="微软雅黑" pitchFamily="34" charset="-122"/>
              </a:endParaRPr>
            </a:p>
            <a:p>
              <a:pPr eaLnBrk="1" hangingPunct="1">
                <a:buFont typeface="Wingdings" pitchFamily="2" charset="2"/>
                <a:buChar char="l"/>
              </a:pPr>
              <a:endParaRPr lang="en-US" altLang="zh-CN" sz="1400">
                <a:latin typeface="微软雅黑" pitchFamily="34" charset="-122"/>
                <a:ea typeface="微软雅黑" pitchFamily="34" charset="-122"/>
              </a:endParaRPr>
            </a:p>
            <a:p>
              <a:pPr eaLnBrk="1" hangingPunct="1">
                <a:buFont typeface="Wingdings" pitchFamily="2" charset="2"/>
                <a:buChar char="l"/>
              </a:pPr>
              <a:r>
                <a:rPr lang="zh-CN" altLang="en-US" sz="1400">
                  <a:latin typeface="微软雅黑" pitchFamily="34" charset="-122"/>
                  <a:ea typeface="微软雅黑" pitchFamily="34" charset="-122"/>
                </a:rPr>
                <a:t>由于各个行业都存在大数据应用需求，潜在市场空间非常可观。</a:t>
              </a:r>
              <a:endParaRPr lang="en-US" altLang="zh-CN" sz="1400">
                <a:latin typeface="微软雅黑" pitchFamily="34" charset="-122"/>
                <a:ea typeface="微软雅黑" pitchFamily="34" charset="-122"/>
              </a:endParaRPr>
            </a:p>
            <a:p>
              <a:pPr eaLnBrk="1" hangingPunct="1"/>
              <a:endParaRPr lang="en-US" altLang="zh-CN" sz="1400">
                <a:latin typeface="微软雅黑" pitchFamily="34" charset="-122"/>
                <a:ea typeface="微软雅黑" pitchFamily="34" charset="-122"/>
              </a:endParaRPr>
            </a:p>
          </p:txBody>
        </p:sp>
        <p:sp>
          <p:nvSpPr>
            <p:cNvPr id="11277" name="TextBox 32"/>
            <p:cNvSpPr txBox="1">
              <a:spLocks noChangeArrowheads="1"/>
            </p:cNvSpPr>
            <p:nvPr/>
          </p:nvSpPr>
          <p:spPr bwMode="auto">
            <a:xfrm>
              <a:off x="500064" y="1092200"/>
              <a:ext cx="3929062" cy="194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rgbClr val="00509B"/>
                  </a:solidFill>
                  <a:latin typeface="Verdana" pitchFamily="34" charset="0"/>
                  <a:ea typeface="宋体" pitchFamily="2" charset="-122"/>
                </a:defRPr>
              </a:lvl1pPr>
              <a:lvl2pPr marL="742950" indent="-285750" eaLnBrk="0" hangingPunct="0">
                <a:defRPr sz="1200">
                  <a:solidFill>
                    <a:srgbClr val="00509B"/>
                  </a:solidFill>
                  <a:latin typeface="Verdana" pitchFamily="34" charset="0"/>
                  <a:ea typeface="宋体" pitchFamily="2" charset="-122"/>
                </a:defRPr>
              </a:lvl2pPr>
              <a:lvl3pPr marL="1143000" indent="-228600" eaLnBrk="0" hangingPunct="0">
                <a:defRPr sz="1200">
                  <a:solidFill>
                    <a:srgbClr val="00509B"/>
                  </a:solidFill>
                  <a:latin typeface="Verdana" pitchFamily="34" charset="0"/>
                  <a:ea typeface="宋体" pitchFamily="2" charset="-122"/>
                </a:defRPr>
              </a:lvl3pPr>
              <a:lvl4pPr marL="1600200" indent="-228600" eaLnBrk="0" hangingPunct="0">
                <a:defRPr sz="1200">
                  <a:solidFill>
                    <a:srgbClr val="00509B"/>
                  </a:solidFill>
                  <a:latin typeface="Verdana" pitchFamily="34" charset="0"/>
                  <a:ea typeface="宋体" pitchFamily="2" charset="-122"/>
                </a:defRPr>
              </a:lvl4pPr>
              <a:lvl5pPr marL="2057400" indent="-228600" eaLnBrk="0" hangingPunct="0">
                <a:defRPr sz="1200">
                  <a:solidFill>
                    <a:srgbClr val="00509B"/>
                  </a:solidFill>
                  <a:latin typeface="Verdana" pitchFamily="34" charset="0"/>
                  <a:ea typeface="宋体" pitchFamily="2" charset="-122"/>
                </a:defRPr>
              </a:lvl5pPr>
              <a:lvl6pPr marL="2514600" indent="-228600" eaLnBrk="0" fontAlgn="base" hangingPunct="0">
                <a:spcBef>
                  <a:spcPct val="0"/>
                </a:spcBef>
                <a:spcAft>
                  <a:spcPct val="0"/>
                </a:spcAft>
                <a:defRPr sz="1200">
                  <a:solidFill>
                    <a:srgbClr val="00509B"/>
                  </a:solidFill>
                  <a:latin typeface="Verdana" pitchFamily="34" charset="0"/>
                  <a:ea typeface="宋体" pitchFamily="2" charset="-122"/>
                </a:defRPr>
              </a:lvl6pPr>
              <a:lvl7pPr marL="2971800" indent="-228600" eaLnBrk="0" fontAlgn="base" hangingPunct="0">
                <a:spcBef>
                  <a:spcPct val="0"/>
                </a:spcBef>
                <a:spcAft>
                  <a:spcPct val="0"/>
                </a:spcAft>
                <a:defRPr sz="1200">
                  <a:solidFill>
                    <a:srgbClr val="00509B"/>
                  </a:solidFill>
                  <a:latin typeface="Verdana" pitchFamily="34" charset="0"/>
                  <a:ea typeface="宋体" pitchFamily="2" charset="-122"/>
                </a:defRPr>
              </a:lvl7pPr>
              <a:lvl8pPr marL="3429000" indent="-228600" eaLnBrk="0" fontAlgn="base" hangingPunct="0">
                <a:spcBef>
                  <a:spcPct val="0"/>
                </a:spcBef>
                <a:spcAft>
                  <a:spcPct val="0"/>
                </a:spcAft>
                <a:defRPr sz="1200">
                  <a:solidFill>
                    <a:srgbClr val="00509B"/>
                  </a:solidFill>
                  <a:latin typeface="Verdana" pitchFamily="34" charset="0"/>
                  <a:ea typeface="宋体" pitchFamily="2" charset="-122"/>
                </a:defRPr>
              </a:lvl8pPr>
              <a:lvl9pPr marL="3886200" indent="-228600" eaLnBrk="0" fontAlgn="base" hangingPunct="0">
                <a:spcBef>
                  <a:spcPct val="0"/>
                </a:spcBef>
                <a:spcAft>
                  <a:spcPct val="0"/>
                </a:spcAft>
                <a:defRPr sz="1200">
                  <a:solidFill>
                    <a:srgbClr val="00509B"/>
                  </a:solidFill>
                  <a:latin typeface="Verdana" pitchFamily="34" charset="0"/>
                  <a:ea typeface="宋体" pitchFamily="2" charset="-122"/>
                </a:defRPr>
              </a:lvl9pPr>
            </a:lstStyle>
            <a:p>
              <a:pPr eaLnBrk="1" hangingPunct="1">
                <a:buFont typeface="Wingdings" pitchFamily="2" charset="2"/>
                <a:buChar char="l"/>
              </a:pPr>
              <a:r>
                <a:rPr lang="en-US" altLang="zh-CN" sz="1400" dirty="0">
                  <a:latin typeface="微软雅黑" pitchFamily="34" charset="-122"/>
                  <a:ea typeface="微软雅黑" pitchFamily="34" charset="-122"/>
                </a:rPr>
                <a:t>2011</a:t>
              </a:r>
              <a:r>
                <a:rPr lang="zh-CN" altLang="en-US" sz="1400" dirty="0">
                  <a:latin typeface="微软雅黑" pitchFamily="34" charset="-122"/>
                  <a:ea typeface="微软雅黑" pitchFamily="34" charset="-122"/>
                </a:rPr>
                <a:t>年是中国大数据市场元年，一些大数据产品已经推出，部分行业也有大数据应用案例的产生。</a:t>
              </a:r>
              <a:r>
                <a:rPr lang="en-US" altLang="zh-CN" sz="1400" dirty="0">
                  <a:latin typeface="微软雅黑" pitchFamily="34" charset="-122"/>
                  <a:ea typeface="微软雅黑" pitchFamily="34" charset="-122"/>
                </a:rPr>
                <a:t>2012</a:t>
              </a:r>
              <a:r>
                <a:rPr lang="zh-CN" altLang="en-US" sz="1400" dirty="0">
                  <a:latin typeface="微软雅黑" pitchFamily="34" charset="-122"/>
                  <a:ea typeface="微软雅黑" pitchFamily="34" charset="-122"/>
                </a:rPr>
                <a:t>年</a:t>
              </a:r>
              <a:r>
                <a:rPr lang="en-US" altLang="zh-CN" sz="1400" dirty="0">
                  <a:latin typeface="微软雅黑" pitchFamily="34" charset="-122"/>
                  <a:ea typeface="微软雅黑" pitchFamily="34" charset="-122"/>
                </a:rPr>
                <a:t>-2016</a:t>
              </a:r>
              <a:r>
                <a:rPr lang="zh-CN" altLang="en-US" sz="1400" dirty="0">
                  <a:latin typeface="微软雅黑" pitchFamily="34" charset="-122"/>
                  <a:ea typeface="微软雅黑" pitchFamily="34" charset="-122"/>
                </a:rPr>
                <a:t>年，将迎来大数据市场的飞速发展。</a:t>
              </a:r>
              <a:endParaRPr lang="en-US" altLang="zh-CN" sz="1400" dirty="0">
                <a:latin typeface="微软雅黑" pitchFamily="34" charset="-122"/>
                <a:ea typeface="微软雅黑" pitchFamily="34" charset="-122"/>
              </a:endParaRPr>
            </a:p>
            <a:p>
              <a:pPr eaLnBrk="1" hangingPunct="1">
                <a:buFont typeface="Wingdings" pitchFamily="2" charset="2"/>
                <a:buChar char="l"/>
              </a:pPr>
              <a:endParaRPr lang="en-US" altLang="zh-CN" sz="1400" dirty="0">
                <a:latin typeface="微软雅黑" pitchFamily="34" charset="-122"/>
                <a:ea typeface="微软雅黑" pitchFamily="34" charset="-122"/>
              </a:endParaRPr>
            </a:p>
            <a:p>
              <a:pPr eaLnBrk="1" hangingPunct="1">
                <a:buFont typeface="Wingdings" pitchFamily="2" charset="2"/>
                <a:buChar char="l"/>
              </a:pPr>
              <a:r>
                <a:rPr lang="en-US" altLang="zh-CN" sz="1400" dirty="0">
                  <a:latin typeface="微软雅黑" pitchFamily="34" charset="-122"/>
                  <a:ea typeface="微软雅黑" pitchFamily="34" charset="-122"/>
                </a:rPr>
                <a:t>2012</a:t>
              </a:r>
              <a:r>
                <a:rPr lang="zh-CN" altLang="en-US" sz="1400" dirty="0">
                  <a:latin typeface="微软雅黑" pitchFamily="34" charset="-122"/>
                  <a:ea typeface="微软雅黑" pitchFamily="34" charset="-122"/>
                </a:rPr>
                <a:t>年中国大数据市场规模达到</a:t>
              </a:r>
              <a:r>
                <a:rPr lang="en-US" altLang="zh-CN" sz="1400" dirty="0">
                  <a:latin typeface="微软雅黑" pitchFamily="34" charset="-122"/>
                  <a:ea typeface="微软雅黑" pitchFamily="34" charset="-122"/>
                </a:rPr>
                <a:t>4.7</a:t>
              </a:r>
              <a:r>
                <a:rPr lang="zh-CN" altLang="en-US" sz="1400" dirty="0">
                  <a:latin typeface="微软雅黑" pitchFamily="34" charset="-122"/>
                  <a:ea typeface="微软雅黑" pitchFamily="34" charset="-122"/>
                </a:rPr>
                <a:t>亿元，</a:t>
              </a:r>
              <a:r>
                <a:rPr lang="en-US" altLang="zh-CN" sz="1400" dirty="0">
                  <a:latin typeface="微软雅黑" pitchFamily="34" charset="-122"/>
                  <a:ea typeface="微软雅黑" pitchFamily="34" charset="-122"/>
                </a:rPr>
                <a:t>2013</a:t>
              </a:r>
              <a:r>
                <a:rPr lang="zh-CN" altLang="en-US" sz="1400" dirty="0">
                  <a:latin typeface="微软雅黑" pitchFamily="34" charset="-122"/>
                  <a:ea typeface="微软雅黑" pitchFamily="34" charset="-122"/>
                </a:rPr>
                <a:t>年大数据市场将迎来增速为</a:t>
              </a:r>
              <a:r>
                <a:rPr lang="en-US" altLang="zh-CN" sz="1400" dirty="0">
                  <a:latin typeface="微软雅黑" pitchFamily="34" charset="-122"/>
                  <a:ea typeface="微软雅黑" pitchFamily="34" charset="-122"/>
                </a:rPr>
                <a:t>138.3%</a:t>
              </a:r>
              <a:r>
                <a:rPr lang="zh-CN" altLang="en-US" sz="1400" dirty="0">
                  <a:latin typeface="微软雅黑" pitchFamily="34" charset="-122"/>
                  <a:ea typeface="微软雅黑" pitchFamily="34" charset="-122"/>
                </a:rPr>
                <a:t>的飞跃，到</a:t>
              </a:r>
              <a:r>
                <a:rPr lang="en-US" altLang="zh-CN" sz="1400" dirty="0">
                  <a:latin typeface="微软雅黑" pitchFamily="34" charset="-122"/>
                  <a:ea typeface="微软雅黑" pitchFamily="34" charset="-122"/>
                </a:rPr>
                <a:t>2016</a:t>
              </a:r>
              <a:r>
                <a:rPr lang="zh-CN" altLang="en-US" sz="1400" dirty="0">
                  <a:latin typeface="微软雅黑" pitchFamily="34" charset="-122"/>
                  <a:ea typeface="微软雅黑" pitchFamily="34" charset="-122"/>
                </a:rPr>
                <a:t>年，整个市场规模逼近百亿。</a:t>
              </a:r>
              <a:endParaRPr lang="en-US" altLang="zh-CN" sz="1400" dirty="0">
                <a:latin typeface="微软雅黑" pitchFamily="34" charset="-122"/>
                <a:ea typeface="微软雅黑" pitchFamily="34" charset="-122"/>
              </a:endParaRPr>
            </a:p>
            <a:p>
              <a:pPr eaLnBrk="1" hangingPunct="1">
                <a:buFont typeface="Wingdings" pitchFamily="2" charset="2"/>
                <a:buChar char="l"/>
              </a:pPr>
              <a:endParaRPr lang="zh-CN" altLang="en-US" sz="1400" dirty="0">
                <a:latin typeface="微软雅黑" pitchFamily="34" charset="-122"/>
                <a:ea typeface="微软雅黑" pitchFamily="34" charset="-122"/>
              </a:endParaRPr>
            </a:p>
          </p:txBody>
        </p:sp>
      </p:grpSp>
    </p:spTree>
    <p:extLst>
      <p:ext uri="{BB962C8B-B14F-4D97-AF65-F5344CB8AC3E}">
        <p14:creationId xmlns:p14="http://schemas.microsoft.com/office/powerpoint/2010/main" val="29150722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71" name="Rectangle 15"/>
          <p:cNvSpPr>
            <a:spLocks noGrp="1" noChangeArrowheads="1"/>
          </p:cNvSpPr>
          <p:nvPr>
            <p:ph type="title"/>
          </p:nvPr>
        </p:nvSpPr>
        <p:spPr>
          <a:xfrm>
            <a:off x="50801" y="188640"/>
            <a:ext cx="6659562" cy="476250"/>
          </a:xfrm>
          <a:effectLst>
            <a:outerShdw dist="35921" dir="2700000" algn="ctr" rotWithShape="0">
              <a:schemeClr val="tx1"/>
            </a:outerShdw>
          </a:effectLst>
        </p:spPr>
        <p:txBody>
          <a:bodyPr/>
          <a:lstStyle/>
          <a:p>
            <a:pPr algn="l" eaLnBrk="1" hangingPunct="1">
              <a:defRPr/>
            </a:pPr>
            <a:r>
              <a:rPr lang="zh-CN" altLang="en-US" sz="2800" b="1" dirty="0" smtClean="0">
                <a:solidFill>
                  <a:srgbClr val="0070C0"/>
                </a:solidFill>
                <a:latin typeface="+mj-ea"/>
              </a:rPr>
              <a:t>国际企业角力大数据</a:t>
            </a:r>
            <a:r>
              <a:rPr lang="en-US" sz="2800" b="1" dirty="0" smtClean="0">
                <a:solidFill>
                  <a:srgbClr val="0070C0"/>
                </a:solidFill>
                <a:latin typeface="+mj-ea"/>
              </a:rPr>
              <a:t> </a:t>
            </a:r>
            <a:endParaRPr lang="zh-CN" altLang="en-US" sz="2800" b="1" dirty="0" smtClean="0">
              <a:solidFill>
                <a:srgbClr val="0070C0"/>
              </a:solidFill>
              <a:latin typeface="+mj-ea"/>
            </a:endParaRPr>
          </a:p>
        </p:txBody>
      </p:sp>
      <p:pic>
        <p:nvPicPr>
          <p:cNvPr id="14340" name="Picture 17" descr="图片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6410325"/>
            <a:ext cx="59166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5"/>
          <p:cNvSpPr>
            <a:spLocks noChangeArrowheads="1"/>
          </p:cNvSpPr>
          <p:nvPr>
            <p:custDataLst>
              <p:tags r:id="rId1"/>
            </p:custDataLst>
          </p:nvPr>
        </p:nvSpPr>
        <p:spPr bwMode="gray">
          <a:xfrm>
            <a:off x="242888" y="908260"/>
            <a:ext cx="4217987" cy="295275"/>
          </a:xfrm>
          <a:prstGeom prst="rect">
            <a:avLst/>
          </a:prstGeom>
          <a:solidFill>
            <a:schemeClr val="folHlink"/>
          </a:solidFill>
          <a:ln w="9525">
            <a:solidFill>
              <a:schemeClr val="folHlink"/>
            </a:solidFill>
            <a:miter lim="800000"/>
            <a:headEnd/>
            <a:tailEnd/>
          </a:ln>
        </p:spPr>
        <p:txBody>
          <a:bodyPr wrap="none" anchor="ctr"/>
          <a:lstStyle/>
          <a:p>
            <a:pPr algn="l"/>
            <a:r>
              <a:rPr lang="en-US" altLang="zh-CN" sz="1600" b="1">
                <a:solidFill>
                  <a:schemeClr val="bg2"/>
                </a:solidFill>
                <a:ea typeface="MS PGothic" pitchFamily="34" charset="-128"/>
              </a:rPr>
              <a:t>EMC</a:t>
            </a:r>
          </a:p>
        </p:txBody>
      </p:sp>
      <p:sp>
        <p:nvSpPr>
          <p:cNvPr id="14342" name="Rectangle 7"/>
          <p:cNvSpPr>
            <a:spLocks noChangeArrowheads="1"/>
          </p:cNvSpPr>
          <p:nvPr>
            <p:custDataLst>
              <p:tags r:id="rId2"/>
            </p:custDataLst>
          </p:nvPr>
        </p:nvSpPr>
        <p:spPr bwMode="gray">
          <a:xfrm>
            <a:off x="242888" y="1203535"/>
            <a:ext cx="4217987" cy="281781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43" name="Rectangle 17"/>
          <p:cNvSpPr>
            <a:spLocks noChangeArrowheads="1"/>
          </p:cNvSpPr>
          <p:nvPr>
            <p:custDataLst>
              <p:tags r:id="rId3"/>
            </p:custDataLst>
          </p:nvPr>
        </p:nvSpPr>
        <p:spPr bwMode="gray">
          <a:xfrm>
            <a:off x="349250" y="1246398"/>
            <a:ext cx="3987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defTabSz="895350">
              <a:buClr>
                <a:schemeClr val="tx2"/>
              </a:buClr>
            </a:pPr>
            <a:r>
              <a:rPr lang="en-US" altLang="zh-CN" sz="1200"/>
              <a:t>EMC</a:t>
            </a:r>
            <a:r>
              <a:rPr lang="zh-CN" altLang="en-US" sz="1200"/>
              <a:t>的大数据解决方案专注于使组织更有效地使用他们从不同来源产生的数据，包括网络上，网页上，消费者，监控系统和传感器。</a:t>
            </a:r>
            <a:endParaRPr lang="en-US" altLang="zh-CN" sz="1200">
              <a:ea typeface="MS PGothic" pitchFamily="34" charset="-128"/>
            </a:endParaRPr>
          </a:p>
          <a:p>
            <a:pPr algn="l" defTabSz="895350">
              <a:buClr>
                <a:schemeClr val="tx2"/>
              </a:buClr>
            </a:pPr>
            <a:r>
              <a:rPr lang="en-US" altLang="zh-CN" sz="1200"/>
              <a:t>EMC</a:t>
            </a:r>
            <a:r>
              <a:rPr lang="zh-CN" altLang="en-US" sz="1200"/>
              <a:t>的数据计算产品事业部正在开发分析工具以解决大数据现象。</a:t>
            </a:r>
            <a:endParaRPr lang="en-US" altLang="zh-CN" sz="1200">
              <a:ea typeface="MS PGothic" pitchFamily="34" charset="-128"/>
            </a:endParaRPr>
          </a:p>
          <a:p>
            <a:pPr algn="l" defTabSz="895350">
              <a:buClr>
                <a:schemeClr val="tx2"/>
              </a:buClr>
            </a:pPr>
            <a:r>
              <a:rPr lang="en-US" altLang="zh-CN" sz="1200"/>
              <a:t>EMC</a:t>
            </a:r>
            <a:r>
              <a:rPr lang="zh-CN" altLang="en-US" sz="1200"/>
              <a:t>的大数据解决方案包括</a:t>
            </a:r>
            <a:r>
              <a:rPr lang="en-US" altLang="zh-CN" sz="1200"/>
              <a:t>40</a:t>
            </a:r>
            <a:r>
              <a:rPr lang="zh-CN" altLang="en-US" sz="1200"/>
              <a:t>多个产品。</a:t>
            </a:r>
            <a:endParaRPr lang="en-US" altLang="zh-CN" sz="1200">
              <a:ea typeface="MS PGothic" pitchFamily="34" charset="-128"/>
            </a:endParaRPr>
          </a:p>
        </p:txBody>
      </p:sp>
      <p:sp>
        <p:nvSpPr>
          <p:cNvPr id="14344" name="Rectangle 17"/>
          <p:cNvSpPr>
            <a:spLocks noChangeArrowheads="1"/>
          </p:cNvSpPr>
          <p:nvPr>
            <p:custDataLst>
              <p:tags r:id="rId4"/>
            </p:custDataLst>
          </p:nvPr>
        </p:nvSpPr>
        <p:spPr bwMode="gray">
          <a:xfrm>
            <a:off x="323850" y="2365585"/>
            <a:ext cx="3987800"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193675" lvl="1" indent="-192088" algn="l" defTabSz="895350">
              <a:buClr>
                <a:schemeClr val="tx2"/>
              </a:buClr>
              <a:buFontTx/>
              <a:buChar char="•"/>
            </a:pPr>
            <a:r>
              <a:rPr lang="en-US" altLang="zh-CN" sz="1200">
                <a:latin typeface="宋体" pitchFamily="2" charset="-122"/>
              </a:rPr>
              <a:t>2010</a:t>
            </a:r>
            <a:r>
              <a:rPr lang="zh-CN" altLang="en-US" sz="1200">
                <a:latin typeface="宋体" pitchFamily="2" charset="-122"/>
              </a:rPr>
              <a:t>年</a:t>
            </a:r>
            <a:r>
              <a:rPr lang="en-US" altLang="zh-CN" sz="1200">
                <a:latin typeface="宋体" pitchFamily="2" charset="-122"/>
              </a:rPr>
              <a:t>7</a:t>
            </a:r>
            <a:r>
              <a:rPr lang="zh-CN" altLang="en-US" sz="1200">
                <a:latin typeface="宋体" pitchFamily="2" charset="-122"/>
              </a:rPr>
              <a:t>月收购数据库软件供应商</a:t>
            </a:r>
            <a:r>
              <a:rPr lang="en-US" altLang="zh-CN" sz="1200">
                <a:latin typeface="宋体" pitchFamily="2" charset="-122"/>
              </a:rPr>
              <a:t>Greenplum</a:t>
            </a:r>
            <a:r>
              <a:rPr lang="zh-CN" altLang="en-US" sz="1200">
                <a:latin typeface="宋体" pitchFamily="2" charset="-122"/>
              </a:rPr>
              <a:t>，花费</a:t>
            </a:r>
            <a:r>
              <a:rPr lang="en-US" altLang="zh-CN" sz="1200">
                <a:latin typeface="宋体" pitchFamily="2" charset="-122"/>
              </a:rPr>
              <a:t>3</a:t>
            </a:r>
            <a:r>
              <a:rPr lang="zh-CN" altLang="en-US" sz="1200">
                <a:latin typeface="宋体" pitchFamily="2" charset="-122"/>
              </a:rPr>
              <a:t>亿美元</a:t>
            </a:r>
            <a:endParaRPr lang="en-US" altLang="zh-CN" sz="1200">
              <a:latin typeface="宋体" pitchFamily="2" charset="-122"/>
            </a:endParaRPr>
          </a:p>
          <a:p>
            <a:pPr marL="193675" lvl="1" indent="-192088" algn="l" defTabSz="895350">
              <a:buClr>
                <a:schemeClr val="tx2"/>
              </a:buClr>
              <a:buFontTx/>
              <a:buChar char="•"/>
            </a:pPr>
            <a:endParaRPr lang="en-US" altLang="zh-CN" sz="1200">
              <a:latin typeface="宋体" pitchFamily="2" charset="-122"/>
            </a:endParaRPr>
          </a:p>
          <a:p>
            <a:pPr marL="193675" lvl="1" indent="-192088" algn="l" defTabSz="895350">
              <a:buClr>
                <a:schemeClr val="tx2"/>
              </a:buClr>
              <a:buFontTx/>
              <a:buChar char="•"/>
            </a:pPr>
            <a:r>
              <a:rPr lang="en-US" altLang="zh-CN" sz="1200">
                <a:latin typeface="宋体" pitchFamily="2" charset="-122"/>
              </a:rPr>
              <a:t>2009</a:t>
            </a:r>
            <a:r>
              <a:rPr lang="zh-CN" altLang="en-US" sz="1200">
                <a:latin typeface="宋体" pitchFamily="2" charset="-122"/>
              </a:rPr>
              <a:t>年七月收购数据复制解决方案提供商</a:t>
            </a:r>
            <a:r>
              <a:rPr lang="en-US" altLang="zh-CN" sz="1200">
                <a:latin typeface="宋体" pitchFamily="2" charset="-122"/>
              </a:rPr>
              <a:t>Data Domain</a:t>
            </a:r>
            <a:r>
              <a:rPr lang="zh-CN" altLang="en-US" sz="1200">
                <a:latin typeface="宋体" pitchFamily="2" charset="-122"/>
              </a:rPr>
              <a:t>，花费</a:t>
            </a:r>
            <a:r>
              <a:rPr lang="en-US" altLang="zh-CN" sz="1200">
                <a:latin typeface="宋体" pitchFamily="2" charset="-122"/>
              </a:rPr>
              <a:t>24</a:t>
            </a:r>
            <a:r>
              <a:rPr lang="zh-CN" altLang="en-US" sz="1200">
                <a:latin typeface="宋体" pitchFamily="2" charset="-122"/>
              </a:rPr>
              <a:t>亿美元</a:t>
            </a:r>
            <a:endParaRPr lang="en-US" altLang="zh-CN" sz="1200">
              <a:latin typeface="宋体" pitchFamily="2" charset="-122"/>
            </a:endParaRPr>
          </a:p>
          <a:p>
            <a:pPr marL="193675" lvl="1" indent="-192088" algn="l" defTabSz="895350">
              <a:buClr>
                <a:schemeClr val="tx2"/>
              </a:buClr>
              <a:buFontTx/>
              <a:buChar char="•"/>
            </a:pPr>
            <a:endParaRPr lang="en-US" altLang="zh-CN" sz="1200">
              <a:latin typeface="宋体" pitchFamily="2" charset="-122"/>
            </a:endParaRPr>
          </a:p>
          <a:p>
            <a:pPr marL="193675" lvl="1" indent="-192088" algn="l" defTabSz="895350">
              <a:buClr>
                <a:schemeClr val="tx2"/>
              </a:buClr>
              <a:buFontTx/>
              <a:buChar char="•"/>
            </a:pPr>
            <a:r>
              <a:rPr lang="zh-CN" altLang="en-US" sz="1200">
                <a:latin typeface="宋体" pitchFamily="2" charset="-122"/>
              </a:rPr>
              <a:t>不一定和大数据完全相关，</a:t>
            </a:r>
            <a:r>
              <a:rPr lang="en-US" altLang="zh-CN" sz="1200">
                <a:latin typeface="宋体" pitchFamily="2" charset="-122"/>
              </a:rPr>
              <a:t>EMC</a:t>
            </a:r>
            <a:r>
              <a:rPr lang="zh-CN" altLang="en-US" sz="1200">
                <a:latin typeface="宋体" pitchFamily="2" charset="-122"/>
              </a:rPr>
              <a:t>从</a:t>
            </a:r>
            <a:r>
              <a:rPr lang="en-US" altLang="zh-CN" sz="1200">
                <a:latin typeface="宋体" pitchFamily="2" charset="-122"/>
              </a:rPr>
              <a:t>2009</a:t>
            </a:r>
            <a:r>
              <a:rPr lang="zh-CN" altLang="en-US" sz="1200">
                <a:latin typeface="宋体" pitchFamily="2" charset="-122"/>
              </a:rPr>
              <a:t>年起收购了</a:t>
            </a:r>
            <a:r>
              <a:rPr lang="en-US" altLang="zh-CN" sz="1200">
                <a:latin typeface="宋体" pitchFamily="2" charset="-122"/>
              </a:rPr>
              <a:t>Archer Technologies, SourceLabs, FastScale Technology, Configuresoft, and Varonis Systems</a:t>
            </a:r>
            <a:r>
              <a:rPr lang="zh-CN" altLang="en-US" sz="1200">
                <a:latin typeface="宋体" pitchFamily="2" charset="-122"/>
              </a:rPr>
              <a:t>。</a:t>
            </a:r>
            <a:endParaRPr lang="en-US" altLang="zh-CN" sz="1200">
              <a:latin typeface="宋体" pitchFamily="2" charset="-122"/>
            </a:endParaRPr>
          </a:p>
        </p:txBody>
      </p:sp>
      <p:sp>
        <p:nvSpPr>
          <p:cNvPr id="14345" name="Rectangle 5"/>
          <p:cNvSpPr>
            <a:spLocks noChangeArrowheads="1"/>
          </p:cNvSpPr>
          <p:nvPr>
            <p:custDataLst>
              <p:tags r:id="rId5"/>
            </p:custDataLst>
          </p:nvPr>
        </p:nvSpPr>
        <p:spPr bwMode="gray">
          <a:xfrm>
            <a:off x="4572000" y="917785"/>
            <a:ext cx="4217988" cy="295275"/>
          </a:xfrm>
          <a:prstGeom prst="rect">
            <a:avLst/>
          </a:prstGeom>
          <a:solidFill>
            <a:schemeClr val="folHlink"/>
          </a:solidFill>
          <a:ln w="9525">
            <a:solidFill>
              <a:schemeClr val="folHlink"/>
            </a:solidFill>
            <a:miter lim="800000"/>
            <a:headEnd/>
            <a:tailEnd/>
          </a:ln>
        </p:spPr>
        <p:txBody>
          <a:bodyPr wrap="none" anchor="ctr"/>
          <a:lstStyle/>
          <a:p>
            <a:pPr algn="l"/>
            <a:r>
              <a:rPr lang="en-US" altLang="zh-CN" sz="1600" b="1">
                <a:solidFill>
                  <a:schemeClr val="bg2"/>
                </a:solidFill>
                <a:ea typeface="MS PGothic" pitchFamily="34" charset="-128"/>
              </a:rPr>
              <a:t>IBM</a:t>
            </a:r>
          </a:p>
        </p:txBody>
      </p:sp>
      <p:sp>
        <p:nvSpPr>
          <p:cNvPr id="14346" name="Rectangle 7"/>
          <p:cNvSpPr>
            <a:spLocks noChangeArrowheads="1"/>
          </p:cNvSpPr>
          <p:nvPr>
            <p:custDataLst>
              <p:tags r:id="rId6"/>
            </p:custDataLst>
          </p:nvPr>
        </p:nvSpPr>
        <p:spPr bwMode="gray">
          <a:xfrm>
            <a:off x="4572000" y="1213060"/>
            <a:ext cx="4217988" cy="30956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47" name="Rectangle 17"/>
          <p:cNvSpPr>
            <a:spLocks noChangeArrowheads="1"/>
          </p:cNvSpPr>
          <p:nvPr>
            <p:custDataLst>
              <p:tags r:id="rId7"/>
            </p:custDataLst>
          </p:nvPr>
        </p:nvSpPr>
        <p:spPr bwMode="gray">
          <a:xfrm>
            <a:off x="4678363" y="1255923"/>
            <a:ext cx="3987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defTabSz="895350">
              <a:buClr>
                <a:schemeClr val="tx2"/>
              </a:buClr>
            </a:pPr>
            <a:r>
              <a:rPr lang="en-US" altLang="zh-CN" sz="1200"/>
              <a:t>IBM</a:t>
            </a:r>
            <a:r>
              <a:rPr lang="zh-CN" altLang="en-US" sz="1200"/>
              <a:t>的策略是提供一个全面的方法来解决前所未有的信息爆炸提出的挑战，因为信息量无论在流量、种类、速度还是活力上都是爆炸式增长</a:t>
            </a:r>
            <a:endParaRPr lang="en-US" altLang="zh-CN" sz="1200">
              <a:ea typeface="MS PGothic" pitchFamily="34" charset="-128"/>
            </a:endParaRPr>
          </a:p>
          <a:p>
            <a:pPr algn="l" defTabSz="895350">
              <a:buClr>
                <a:schemeClr val="tx2"/>
              </a:buClr>
            </a:pPr>
            <a:endParaRPr lang="en-US" altLang="zh-CN" sz="1200">
              <a:ea typeface="MS PGothic" pitchFamily="34" charset="-128"/>
            </a:endParaRPr>
          </a:p>
          <a:p>
            <a:pPr algn="l" defTabSz="895350">
              <a:buClr>
                <a:schemeClr val="tx2"/>
              </a:buClr>
            </a:pPr>
            <a:r>
              <a:rPr lang="en-US" altLang="zh-CN" sz="1200"/>
              <a:t>IBM</a:t>
            </a:r>
            <a:r>
              <a:rPr lang="zh-CN" altLang="en-US" sz="1200"/>
              <a:t>一直致力于扩大对包括数据仓库中的大数据、信息流和结构化数据的分析</a:t>
            </a:r>
            <a:endParaRPr lang="en-US" altLang="zh-CN" sz="1200">
              <a:ea typeface="MS PGothic" pitchFamily="34" charset="-128"/>
            </a:endParaRPr>
          </a:p>
        </p:txBody>
      </p:sp>
      <p:sp>
        <p:nvSpPr>
          <p:cNvPr id="14348" name="Rectangle 17"/>
          <p:cNvSpPr>
            <a:spLocks noChangeArrowheads="1"/>
          </p:cNvSpPr>
          <p:nvPr>
            <p:custDataLst>
              <p:tags r:id="rId8"/>
            </p:custDataLst>
          </p:nvPr>
        </p:nvSpPr>
        <p:spPr bwMode="gray">
          <a:xfrm>
            <a:off x="4716463" y="2365585"/>
            <a:ext cx="39878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defTabSz="895350">
              <a:buClr>
                <a:schemeClr val="tx2"/>
              </a:buClr>
            </a:pPr>
            <a:r>
              <a:rPr lang="zh-CN" altLang="en-US" sz="1200" b="1">
                <a:ea typeface="MS PGothic" pitchFamily="34" charset="-128"/>
              </a:rPr>
              <a:t>在过去四年中，</a:t>
            </a:r>
            <a:r>
              <a:rPr lang="en-US" altLang="zh-CN" sz="1200" b="1">
                <a:ea typeface="MS PGothic" pitchFamily="34" charset="-128"/>
              </a:rPr>
              <a:t>IBM</a:t>
            </a:r>
            <a:r>
              <a:rPr lang="zh-CN" altLang="en-US" sz="1200" b="1">
                <a:ea typeface="MS PGothic" pitchFamily="34" charset="-128"/>
              </a:rPr>
              <a:t>已经投入超过</a:t>
            </a:r>
            <a:r>
              <a:rPr lang="en-US" altLang="zh-CN" sz="1200" b="1">
                <a:ea typeface="MS PGothic" pitchFamily="34" charset="-128"/>
              </a:rPr>
              <a:t>120</a:t>
            </a:r>
            <a:r>
              <a:rPr lang="zh-CN" altLang="en-US" sz="1200" b="1">
                <a:ea typeface="MS PGothic" pitchFamily="34" charset="-128"/>
              </a:rPr>
              <a:t>亿美元进行了</a:t>
            </a:r>
            <a:r>
              <a:rPr lang="en-US" altLang="zh-CN" sz="1200" b="1">
                <a:ea typeface="MS PGothic" pitchFamily="34" charset="-128"/>
              </a:rPr>
              <a:t>23</a:t>
            </a:r>
            <a:r>
              <a:rPr lang="zh-CN" altLang="en-US" sz="1200" b="1">
                <a:ea typeface="MS PGothic" pitchFamily="34" charset="-128"/>
              </a:rPr>
              <a:t>项相关并购，其中包括：</a:t>
            </a:r>
            <a:endParaRPr lang="en-US" altLang="zh-CN" sz="1200" b="1">
              <a:ea typeface="MS PGothic" pitchFamily="34" charset="-128"/>
            </a:endParaRPr>
          </a:p>
          <a:p>
            <a:pPr marL="193675" lvl="1" indent="-192088" algn="l" defTabSz="895350">
              <a:buClr>
                <a:schemeClr val="tx2"/>
              </a:buClr>
              <a:buFontTx/>
              <a:buChar char="•"/>
            </a:pPr>
            <a:r>
              <a:rPr lang="en-US" altLang="zh-CN" sz="1200">
                <a:ea typeface="MS PGothic" pitchFamily="34" charset="-128"/>
              </a:rPr>
              <a:t>2010</a:t>
            </a:r>
            <a:r>
              <a:rPr lang="zh-CN" altLang="en-US" sz="1200">
                <a:ea typeface="MS PGothic" pitchFamily="34" charset="-128"/>
              </a:rPr>
              <a:t>年</a:t>
            </a:r>
            <a:r>
              <a:rPr lang="en-US" altLang="zh-CN" sz="1200">
                <a:ea typeface="MS PGothic" pitchFamily="34" charset="-128"/>
              </a:rPr>
              <a:t>9</a:t>
            </a:r>
            <a:r>
              <a:rPr lang="zh-CN" altLang="en-US" sz="1200">
                <a:ea typeface="MS PGothic" pitchFamily="34" charset="-128"/>
              </a:rPr>
              <a:t>月收购</a:t>
            </a:r>
            <a:r>
              <a:rPr lang="zh-CN" altLang="en-US" sz="1200"/>
              <a:t>数据库分析供应商</a:t>
            </a:r>
            <a:r>
              <a:rPr lang="en-US" altLang="zh-CN" sz="1200"/>
              <a:t>Netezza</a:t>
            </a:r>
            <a:r>
              <a:rPr lang="zh-CN" altLang="en-US" sz="1200"/>
              <a:t>公司，花费</a:t>
            </a:r>
            <a:r>
              <a:rPr lang="en-US" altLang="zh-CN" sz="1200"/>
              <a:t>17</a:t>
            </a:r>
            <a:r>
              <a:rPr lang="zh-CN" altLang="en-US" sz="1200"/>
              <a:t>亿美元</a:t>
            </a:r>
            <a:endParaRPr lang="en-US" altLang="zh-CN" sz="1200">
              <a:ea typeface="MS PGothic" pitchFamily="34" charset="-128"/>
            </a:endParaRPr>
          </a:p>
          <a:p>
            <a:pPr marL="193675" lvl="1" indent="-192088" algn="l" defTabSz="895350">
              <a:buClr>
                <a:schemeClr val="tx2"/>
              </a:buClr>
              <a:buFontTx/>
              <a:buChar char="•"/>
            </a:pPr>
            <a:r>
              <a:rPr lang="en-US" altLang="zh-CN" sz="1200">
                <a:ea typeface="MS PGothic" pitchFamily="34" charset="-128"/>
              </a:rPr>
              <a:t>2010</a:t>
            </a:r>
            <a:r>
              <a:rPr lang="zh-CN" altLang="en-US" sz="1200">
                <a:ea typeface="MS PGothic" pitchFamily="34" charset="-128"/>
              </a:rPr>
              <a:t>年</a:t>
            </a:r>
            <a:r>
              <a:rPr lang="en-US" altLang="zh-CN" sz="1200">
                <a:ea typeface="MS PGothic" pitchFamily="34" charset="-128"/>
              </a:rPr>
              <a:t>10</a:t>
            </a:r>
            <a:r>
              <a:rPr lang="zh-CN" altLang="en-US" sz="1200">
                <a:ea typeface="MS PGothic" pitchFamily="34" charset="-128"/>
              </a:rPr>
              <a:t>月收购</a:t>
            </a:r>
            <a:r>
              <a:rPr lang="zh-CN" altLang="en-US" sz="1200"/>
              <a:t>网络分析软件供应商</a:t>
            </a:r>
            <a:r>
              <a:rPr lang="en-US" altLang="zh-CN" sz="1200">
                <a:ea typeface="MS PGothic" pitchFamily="34" charset="-128"/>
              </a:rPr>
              <a:t>Coremetrics</a:t>
            </a:r>
          </a:p>
          <a:p>
            <a:pPr marL="193675" lvl="1" indent="-192088" algn="l" defTabSz="895350">
              <a:buClr>
                <a:schemeClr val="tx2"/>
              </a:buClr>
              <a:buFontTx/>
              <a:buChar char="•"/>
            </a:pPr>
            <a:r>
              <a:rPr lang="en-US" altLang="zh-CN" sz="1200">
                <a:ea typeface="MS PGothic" pitchFamily="34" charset="-128"/>
              </a:rPr>
              <a:t>2009</a:t>
            </a:r>
            <a:r>
              <a:rPr lang="zh-CN" altLang="en-US" sz="1200">
                <a:ea typeface="MS PGothic" pitchFamily="34" charset="-128"/>
              </a:rPr>
              <a:t>年</a:t>
            </a:r>
            <a:r>
              <a:rPr lang="en-US" altLang="zh-CN" sz="1200">
                <a:ea typeface="MS PGothic" pitchFamily="34" charset="-128"/>
              </a:rPr>
              <a:t>10</a:t>
            </a:r>
            <a:r>
              <a:rPr lang="zh-CN" altLang="en-US" sz="1200">
                <a:ea typeface="MS PGothic" pitchFamily="34" charset="-128"/>
              </a:rPr>
              <a:t>月收购</a:t>
            </a:r>
            <a:r>
              <a:rPr lang="zh-CN" altLang="en-US" sz="1200"/>
              <a:t>数据分析和统计软件提供商</a:t>
            </a:r>
            <a:r>
              <a:rPr lang="en-US" altLang="zh-CN" sz="1200">
                <a:ea typeface="MS PGothic" pitchFamily="34" charset="-128"/>
              </a:rPr>
              <a:t>SPSS, </a:t>
            </a:r>
            <a:r>
              <a:rPr lang="zh-CN" altLang="en-US" sz="1200">
                <a:ea typeface="MS PGothic" pitchFamily="34" charset="-128"/>
              </a:rPr>
              <a:t>花费</a:t>
            </a:r>
            <a:r>
              <a:rPr lang="en-US" altLang="zh-CN" sz="1200">
                <a:ea typeface="MS PGothic" pitchFamily="34" charset="-128"/>
              </a:rPr>
              <a:t>12</a:t>
            </a:r>
            <a:r>
              <a:rPr lang="zh-CN" altLang="en-US" sz="1200">
                <a:ea typeface="MS PGothic" pitchFamily="34" charset="-128"/>
              </a:rPr>
              <a:t>亿美元</a:t>
            </a:r>
            <a:endParaRPr lang="en-US" altLang="zh-CN" sz="1200">
              <a:ea typeface="MS PGothic" pitchFamily="34" charset="-128"/>
            </a:endParaRPr>
          </a:p>
          <a:p>
            <a:pPr marL="193675" lvl="1" indent="-192088" algn="l" defTabSz="895350">
              <a:buClr>
                <a:schemeClr val="tx2"/>
              </a:buClr>
              <a:buFontTx/>
              <a:buChar char="•"/>
            </a:pPr>
            <a:r>
              <a:rPr lang="en-US" altLang="zh-CN" sz="1200">
                <a:ea typeface="MS PGothic" pitchFamily="34" charset="-128"/>
              </a:rPr>
              <a:t>2009</a:t>
            </a:r>
            <a:r>
              <a:rPr lang="zh-CN" altLang="en-US" sz="1200">
                <a:ea typeface="MS PGothic" pitchFamily="34" charset="-128"/>
              </a:rPr>
              <a:t>年</a:t>
            </a:r>
            <a:r>
              <a:rPr lang="en-US" altLang="zh-CN" sz="1200">
                <a:ea typeface="MS PGothic" pitchFamily="34" charset="-128"/>
              </a:rPr>
              <a:t>1</a:t>
            </a:r>
            <a:r>
              <a:rPr lang="zh-CN" altLang="en-US" sz="1200">
                <a:ea typeface="MS PGothic" pitchFamily="34" charset="-128"/>
              </a:rPr>
              <a:t>月收购</a:t>
            </a:r>
            <a:r>
              <a:rPr lang="zh-CN" altLang="en-US" sz="1200"/>
              <a:t>业务规则管理软件供应商</a:t>
            </a:r>
            <a:r>
              <a:rPr lang="en-US" altLang="zh-CN" sz="1200">
                <a:ea typeface="MS PGothic" pitchFamily="34" charset="-128"/>
              </a:rPr>
              <a:t>ILOG, </a:t>
            </a:r>
            <a:r>
              <a:rPr lang="zh-CN" altLang="en-US" sz="1200">
                <a:ea typeface="MS PGothic" pitchFamily="34" charset="-128"/>
              </a:rPr>
              <a:t>花费</a:t>
            </a:r>
            <a:r>
              <a:rPr lang="en-US" altLang="zh-CN" sz="1200">
                <a:ea typeface="MS PGothic" pitchFamily="34" charset="-128"/>
              </a:rPr>
              <a:t>3</a:t>
            </a:r>
            <a:r>
              <a:rPr lang="zh-CN" altLang="en-US" sz="1200">
                <a:ea typeface="MS PGothic" pitchFamily="34" charset="-128"/>
              </a:rPr>
              <a:t>亿</a:t>
            </a:r>
            <a:r>
              <a:rPr lang="en-US" altLang="zh-CN" sz="1200">
                <a:ea typeface="MS PGothic" pitchFamily="34" charset="-128"/>
              </a:rPr>
              <a:t>4</a:t>
            </a:r>
            <a:r>
              <a:rPr lang="zh-CN" altLang="en-US" sz="1200">
                <a:ea typeface="MS PGothic" pitchFamily="34" charset="-128"/>
              </a:rPr>
              <a:t>千万美元</a:t>
            </a:r>
            <a:endParaRPr lang="en-US" altLang="zh-CN" sz="1200">
              <a:ea typeface="MS PGothic" pitchFamily="34" charset="-128"/>
            </a:endParaRPr>
          </a:p>
          <a:p>
            <a:pPr marL="193675" lvl="1" indent="-192088" algn="l" defTabSz="895350">
              <a:buClr>
                <a:schemeClr val="tx2"/>
              </a:buClr>
              <a:buFontTx/>
              <a:buChar char="•"/>
            </a:pPr>
            <a:r>
              <a:rPr lang="en-US" altLang="zh-CN" sz="1200">
                <a:ea typeface="MS PGothic" pitchFamily="34" charset="-128"/>
              </a:rPr>
              <a:t>2007</a:t>
            </a:r>
            <a:r>
              <a:rPr lang="zh-CN" altLang="en-US" sz="1200">
                <a:ea typeface="MS PGothic" pitchFamily="34" charset="-128"/>
              </a:rPr>
              <a:t>年花费</a:t>
            </a:r>
            <a:r>
              <a:rPr lang="en-US" altLang="zh-CN" sz="1200">
                <a:ea typeface="MS PGothic" pitchFamily="34" charset="-128"/>
              </a:rPr>
              <a:t>20</a:t>
            </a:r>
            <a:r>
              <a:rPr lang="zh-CN" altLang="en-US" sz="1200">
                <a:ea typeface="MS PGothic" pitchFamily="34" charset="-128"/>
              </a:rPr>
              <a:t>亿美元收购商务智能软件供应商</a:t>
            </a:r>
            <a:r>
              <a:rPr lang="en-US" altLang="zh-CN" sz="1200">
                <a:ea typeface="MS PGothic" pitchFamily="34" charset="-128"/>
              </a:rPr>
              <a:t>Cognos</a:t>
            </a:r>
          </a:p>
        </p:txBody>
      </p:sp>
      <p:sp>
        <p:nvSpPr>
          <p:cNvPr id="14349" name="Rectangle 5"/>
          <p:cNvSpPr>
            <a:spLocks noChangeArrowheads="1"/>
          </p:cNvSpPr>
          <p:nvPr>
            <p:custDataLst>
              <p:tags r:id="rId9"/>
            </p:custDataLst>
          </p:nvPr>
        </p:nvSpPr>
        <p:spPr bwMode="gray">
          <a:xfrm>
            <a:off x="4643438" y="4373773"/>
            <a:ext cx="4217987" cy="295275"/>
          </a:xfrm>
          <a:prstGeom prst="rect">
            <a:avLst/>
          </a:prstGeom>
          <a:solidFill>
            <a:schemeClr val="folHlink"/>
          </a:solidFill>
          <a:ln w="9525">
            <a:solidFill>
              <a:schemeClr val="folHlink"/>
            </a:solidFill>
            <a:miter lim="800000"/>
            <a:headEnd/>
            <a:tailEnd/>
          </a:ln>
        </p:spPr>
        <p:txBody>
          <a:bodyPr wrap="none" anchor="ctr"/>
          <a:lstStyle/>
          <a:p>
            <a:pPr algn="l"/>
            <a:r>
              <a:rPr lang="zh-CN" altLang="en-US" sz="1600" b="1">
                <a:solidFill>
                  <a:schemeClr val="bg2"/>
                </a:solidFill>
                <a:ea typeface="MS PGothic" pitchFamily="34" charset="-128"/>
              </a:rPr>
              <a:t>微软</a:t>
            </a:r>
            <a:endParaRPr lang="en-US" altLang="zh-CN" sz="1600" b="1">
              <a:solidFill>
                <a:schemeClr val="bg2"/>
              </a:solidFill>
              <a:ea typeface="MS PGothic" pitchFamily="34" charset="-128"/>
            </a:endParaRPr>
          </a:p>
        </p:txBody>
      </p:sp>
      <p:sp>
        <p:nvSpPr>
          <p:cNvPr id="14350" name="Rectangle 7"/>
          <p:cNvSpPr>
            <a:spLocks noChangeArrowheads="1"/>
          </p:cNvSpPr>
          <p:nvPr>
            <p:custDataLst>
              <p:tags r:id="rId10"/>
            </p:custDataLst>
          </p:nvPr>
        </p:nvSpPr>
        <p:spPr bwMode="gray">
          <a:xfrm>
            <a:off x="4643438" y="4669048"/>
            <a:ext cx="4217987" cy="18923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51" name="Rectangle 17"/>
          <p:cNvSpPr>
            <a:spLocks noChangeArrowheads="1"/>
          </p:cNvSpPr>
          <p:nvPr>
            <p:custDataLst>
              <p:tags r:id="rId11"/>
            </p:custDataLst>
          </p:nvPr>
        </p:nvSpPr>
        <p:spPr bwMode="gray">
          <a:xfrm>
            <a:off x="4749800" y="4711910"/>
            <a:ext cx="3987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defTabSz="895350">
              <a:buClr>
                <a:schemeClr val="tx2"/>
              </a:buClr>
            </a:pPr>
            <a:r>
              <a:rPr lang="zh-CN" altLang="en-US" sz="1200"/>
              <a:t>微软提供了高性能计算能力，并在</a:t>
            </a:r>
            <a:r>
              <a:rPr lang="en-US" altLang="zh-CN" sz="1200"/>
              <a:t>2005</a:t>
            </a:r>
            <a:r>
              <a:rPr lang="zh-CN" altLang="en-US" sz="1200"/>
              <a:t>年靠</a:t>
            </a:r>
            <a:r>
              <a:rPr lang="en-US" altLang="zh-CN" sz="1200"/>
              <a:t>Windows Compute Cluster</a:t>
            </a:r>
            <a:r>
              <a:rPr lang="zh-CN" altLang="en-US" sz="1200"/>
              <a:t>服务器进入相关市场</a:t>
            </a:r>
            <a:endParaRPr lang="en-US" altLang="zh-CN" sz="1200"/>
          </a:p>
          <a:p>
            <a:pPr algn="l" defTabSz="895350">
              <a:buClr>
                <a:schemeClr val="tx2"/>
              </a:buClr>
            </a:pPr>
            <a:endParaRPr lang="en-US" altLang="zh-CN" sz="1200">
              <a:ea typeface="MS PGothic" pitchFamily="34" charset="-128"/>
            </a:endParaRPr>
          </a:p>
          <a:p>
            <a:pPr algn="l" defTabSz="895350">
              <a:buClr>
                <a:schemeClr val="tx2"/>
              </a:buClr>
            </a:pPr>
            <a:r>
              <a:rPr lang="zh-CN" altLang="en-US" sz="1200"/>
              <a:t>最近，微软的</a:t>
            </a:r>
            <a:r>
              <a:rPr lang="en-US" altLang="zh-CN" sz="1200"/>
              <a:t>HPC</a:t>
            </a:r>
            <a:r>
              <a:rPr lang="zh-CN" altLang="en-US" sz="1200"/>
              <a:t>部门开发了该公司的</a:t>
            </a:r>
            <a:r>
              <a:rPr lang="en-US" altLang="zh-CN" sz="1200"/>
              <a:t>Dryad</a:t>
            </a:r>
            <a:r>
              <a:rPr lang="zh-CN" altLang="en-US" sz="1200"/>
              <a:t> 并行处理技术社区技术预览</a:t>
            </a:r>
            <a:r>
              <a:rPr lang="en-US" altLang="zh-CN" sz="1200"/>
              <a:t>(CTP),</a:t>
            </a:r>
            <a:r>
              <a:rPr lang="zh-CN" altLang="en-US" sz="1200"/>
              <a:t>第一步是向</a:t>
            </a:r>
            <a:r>
              <a:rPr lang="en-US" altLang="zh-CN" sz="1200"/>
              <a:t>Windows HPC Server</a:t>
            </a:r>
            <a:r>
              <a:rPr lang="zh-CN" altLang="en-US" sz="1200"/>
              <a:t>的用户提供处理大数据工具</a:t>
            </a:r>
            <a:endParaRPr lang="en-US" altLang="zh-CN" sz="1200">
              <a:ea typeface="MS PGothic" pitchFamily="34" charset="-128"/>
            </a:endParaRPr>
          </a:p>
        </p:txBody>
      </p:sp>
      <p:sp>
        <p:nvSpPr>
          <p:cNvPr id="14352" name="Rectangle 5"/>
          <p:cNvSpPr>
            <a:spLocks noChangeArrowheads="1"/>
          </p:cNvSpPr>
          <p:nvPr>
            <p:custDataLst>
              <p:tags r:id="rId12"/>
            </p:custDataLst>
          </p:nvPr>
        </p:nvSpPr>
        <p:spPr bwMode="gray">
          <a:xfrm>
            <a:off x="250825" y="4373773"/>
            <a:ext cx="4217988" cy="295275"/>
          </a:xfrm>
          <a:prstGeom prst="rect">
            <a:avLst/>
          </a:prstGeom>
          <a:solidFill>
            <a:schemeClr val="folHlink"/>
          </a:solidFill>
          <a:ln w="9525">
            <a:solidFill>
              <a:schemeClr val="folHlink"/>
            </a:solidFill>
            <a:miter lim="800000"/>
            <a:headEnd/>
            <a:tailEnd/>
          </a:ln>
        </p:spPr>
        <p:txBody>
          <a:bodyPr wrap="none" anchor="ctr"/>
          <a:lstStyle/>
          <a:p>
            <a:pPr algn="l"/>
            <a:r>
              <a:rPr lang="zh-CN" altLang="en-US" sz="1600" b="1">
                <a:solidFill>
                  <a:schemeClr val="bg2"/>
                </a:solidFill>
                <a:ea typeface="MS PGothic" pitchFamily="34" charset="-128"/>
              </a:rPr>
              <a:t>甲骨文</a:t>
            </a:r>
            <a:endParaRPr lang="en-US" altLang="zh-CN" sz="1600" b="1">
              <a:solidFill>
                <a:schemeClr val="bg2"/>
              </a:solidFill>
              <a:ea typeface="MS PGothic" pitchFamily="34" charset="-128"/>
            </a:endParaRPr>
          </a:p>
        </p:txBody>
      </p:sp>
      <p:sp>
        <p:nvSpPr>
          <p:cNvPr id="14353" name="Rectangle 7"/>
          <p:cNvSpPr>
            <a:spLocks noChangeArrowheads="1"/>
          </p:cNvSpPr>
          <p:nvPr>
            <p:custDataLst>
              <p:tags r:id="rId13"/>
            </p:custDataLst>
          </p:nvPr>
        </p:nvSpPr>
        <p:spPr bwMode="gray">
          <a:xfrm>
            <a:off x="250825" y="4669048"/>
            <a:ext cx="4217988" cy="18923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54" name="Rectangle 17"/>
          <p:cNvSpPr>
            <a:spLocks noChangeArrowheads="1"/>
          </p:cNvSpPr>
          <p:nvPr>
            <p:custDataLst>
              <p:tags r:id="rId14"/>
            </p:custDataLst>
          </p:nvPr>
        </p:nvSpPr>
        <p:spPr bwMode="gray">
          <a:xfrm>
            <a:off x="357188" y="4711910"/>
            <a:ext cx="398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defTabSz="895350">
              <a:buClr>
                <a:schemeClr val="tx2"/>
              </a:buClr>
            </a:pPr>
            <a:r>
              <a:rPr lang="zh-CN" altLang="en-US" sz="1200"/>
              <a:t>甲骨文大数据提供的数据库和数据库软件主要用于配合</a:t>
            </a:r>
            <a:r>
              <a:rPr lang="en-US" altLang="zh-CN" sz="1200"/>
              <a:t>Sun</a:t>
            </a:r>
            <a:r>
              <a:rPr lang="zh-CN" altLang="en-US" sz="1200"/>
              <a:t>的硬件，特别是它的最高端服务</a:t>
            </a:r>
            <a:endParaRPr lang="en-US" altLang="zh-CN" sz="1200">
              <a:ea typeface="MS PGothic" pitchFamily="34" charset="-128"/>
            </a:endParaRPr>
          </a:p>
        </p:txBody>
      </p:sp>
      <p:sp>
        <p:nvSpPr>
          <p:cNvPr id="14355" name="Rectangle 17"/>
          <p:cNvSpPr>
            <a:spLocks noChangeArrowheads="1"/>
          </p:cNvSpPr>
          <p:nvPr>
            <p:custDataLst>
              <p:tags r:id="rId15"/>
            </p:custDataLst>
          </p:nvPr>
        </p:nvSpPr>
        <p:spPr bwMode="gray">
          <a:xfrm>
            <a:off x="384175" y="5231023"/>
            <a:ext cx="398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193675" lvl="1" indent="-192088" algn="l" defTabSz="895350">
              <a:buClr>
                <a:schemeClr val="tx2"/>
              </a:buClr>
              <a:buFontTx/>
              <a:buChar char="•"/>
            </a:pPr>
            <a:r>
              <a:rPr lang="en-US" altLang="zh-CN" sz="1200">
                <a:ea typeface="MS PGothic" pitchFamily="34" charset="-128"/>
              </a:rPr>
              <a:t>2009</a:t>
            </a:r>
            <a:r>
              <a:rPr lang="zh-CN" altLang="en-US" sz="1200">
                <a:ea typeface="MS PGothic" pitchFamily="34" charset="-128"/>
              </a:rPr>
              <a:t>年</a:t>
            </a:r>
            <a:r>
              <a:rPr lang="en-US" altLang="zh-CN" sz="1200">
                <a:ea typeface="MS PGothic" pitchFamily="34" charset="-128"/>
              </a:rPr>
              <a:t>7</a:t>
            </a:r>
            <a:r>
              <a:rPr lang="zh-CN" altLang="en-US" sz="1200">
                <a:ea typeface="MS PGothic" pitchFamily="34" charset="-128"/>
              </a:rPr>
              <a:t>月收购专注于数据复制和实时数据集成解决方案的私人企业</a:t>
            </a:r>
            <a:r>
              <a:rPr lang="en-US" altLang="zh-CN" sz="1200">
                <a:ea typeface="MS PGothic" pitchFamily="34" charset="-128"/>
              </a:rPr>
              <a:t>GoldenGate Software</a:t>
            </a:r>
          </a:p>
        </p:txBody>
      </p:sp>
    </p:spTree>
    <p:extLst>
      <p:ext uri="{BB962C8B-B14F-4D97-AF65-F5344CB8AC3E}">
        <p14:creationId xmlns:p14="http://schemas.microsoft.com/office/powerpoint/2010/main" val="16390289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2262" y="85193"/>
            <a:ext cx="8229600" cy="1143000"/>
          </a:xfrm>
        </p:spPr>
        <p:txBody>
          <a:bodyPr/>
          <a:lstStyle/>
          <a:p>
            <a:r>
              <a:rPr lang="zh-CN" altLang="en-US" sz="3200" dirty="0">
                <a:solidFill>
                  <a:srgbClr val="0070C0"/>
                </a:solidFill>
                <a:latin typeface="微软雅黑" pitchFamily="34" charset="-122"/>
                <a:ea typeface="微软雅黑" pitchFamily="34" charset="-122"/>
              </a:rPr>
              <a:t>大数据</a:t>
            </a:r>
            <a:r>
              <a:rPr lang="zh-CN" altLang="en-US" sz="3200" dirty="0" smtClean="0">
                <a:solidFill>
                  <a:srgbClr val="0070C0"/>
                </a:solidFill>
                <a:latin typeface="微软雅黑" pitchFamily="34" charset="-122"/>
                <a:ea typeface="微软雅黑" pitchFamily="34" charset="-122"/>
              </a:rPr>
              <a:t>的产业价值</a:t>
            </a:r>
            <a:r>
              <a:rPr lang="zh-CN" altLang="en-US" sz="3200" dirty="0">
                <a:solidFill>
                  <a:srgbClr val="0070C0"/>
                </a:solidFill>
                <a:latin typeface="微软雅黑" pitchFamily="34" charset="-122"/>
                <a:ea typeface="微软雅黑" pitchFamily="34" charset="-122"/>
              </a:rPr>
              <a:t>链</a:t>
            </a:r>
          </a:p>
        </p:txBody>
      </p:sp>
      <p:sp>
        <p:nvSpPr>
          <p:cNvPr id="4" name="AutoShape 3"/>
          <p:cNvSpPr>
            <a:spLocks noChangeArrowheads="1"/>
          </p:cNvSpPr>
          <p:nvPr/>
        </p:nvSpPr>
        <p:spPr bwMode="gray">
          <a:xfrm>
            <a:off x="1763712" y="1868041"/>
            <a:ext cx="6444691" cy="1128910"/>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5" name="AutoShape 4"/>
          <p:cNvSpPr>
            <a:spLocks noChangeArrowheads="1"/>
          </p:cNvSpPr>
          <p:nvPr/>
        </p:nvSpPr>
        <p:spPr bwMode="gray">
          <a:xfrm>
            <a:off x="1885950" y="1988691"/>
            <a:ext cx="1241486" cy="815319"/>
          </a:xfrm>
          <a:prstGeom prst="roundRect">
            <a:avLst>
              <a:gd name="adj" fmla="val 11921"/>
            </a:avLst>
          </a:prstGeom>
          <a:gradFill rotWithShape="1">
            <a:gsLst>
              <a:gs pos="0">
                <a:srgbClr val="0066CC"/>
              </a:gs>
              <a:gs pos="100000">
                <a:srgbClr val="00478E"/>
              </a:gs>
            </a:gsLst>
            <a:lin ang="5400000" scaled="1"/>
          </a:gradFill>
          <a:ln w="38100">
            <a:solidFill>
              <a:schemeClr val="tx1"/>
            </a:solidFill>
            <a:round/>
            <a:headEnd/>
            <a:tailEnd/>
          </a:ln>
        </p:spPr>
        <p:txBody>
          <a:bodyPr wrap="none" anchor="ctr"/>
          <a:lstStyle/>
          <a:p>
            <a:endParaRPr lang="zh-CN" altLang="zh-CN"/>
          </a:p>
        </p:txBody>
      </p:sp>
      <p:sp>
        <p:nvSpPr>
          <p:cNvPr id="6" name="Freeform 5"/>
          <p:cNvSpPr>
            <a:spLocks/>
          </p:cNvSpPr>
          <p:nvPr/>
        </p:nvSpPr>
        <p:spPr bwMode="gray">
          <a:xfrm>
            <a:off x="1952626" y="2056953"/>
            <a:ext cx="619824" cy="53498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a:defRPr/>
            </a:pPr>
            <a:endParaRPr lang="zh-CN" altLang="en-US"/>
          </a:p>
        </p:txBody>
      </p:sp>
      <p:sp>
        <p:nvSpPr>
          <p:cNvPr id="7" name="Text Box 6"/>
          <p:cNvSpPr txBox="1">
            <a:spLocks noChangeArrowheads="1"/>
          </p:cNvSpPr>
          <p:nvPr/>
        </p:nvSpPr>
        <p:spPr bwMode="gray">
          <a:xfrm>
            <a:off x="1958419" y="2156073"/>
            <a:ext cx="1045976" cy="523220"/>
          </a:xfrm>
          <a:prstGeom prst="rect">
            <a:avLst/>
          </a:prstGeom>
          <a:noFill/>
          <a:ln w="9525" algn="ctr">
            <a:noFill/>
            <a:miter lim="800000"/>
            <a:headEnd/>
            <a:tailEnd/>
          </a:ln>
          <a:effectLst/>
        </p:spPr>
        <p:txBody>
          <a:bodyPr wrap="square">
            <a:spAutoFit/>
          </a:bodyPr>
          <a:lstStyle/>
          <a:p>
            <a:pPr algn="ctr" eaLnBrk="0" hangingPunct="0">
              <a:defRPr/>
            </a:pPr>
            <a:r>
              <a:rPr lang="zh-CN" altLang="en-US" sz="2800" dirty="0" smtClean="0">
                <a:solidFill>
                  <a:srgbClr val="FFFFFF"/>
                </a:solidFill>
                <a:effectLst>
                  <a:outerShdw blurRad="38100" dist="38100" dir="2700000" algn="tl">
                    <a:srgbClr val="C0C0C0"/>
                  </a:outerShdw>
                </a:effectLst>
              </a:rPr>
              <a:t>数据</a:t>
            </a:r>
            <a:endParaRPr lang="en-US" altLang="zh-CN" sz="2800" dirty="0">
              <a:solidFill>
                <a:srgbClr val="FFFFFF"/>
              </a:solidFill>
              <a:effectLst>
                <a:outerShdw blurRad="38100" dist="38100" dir="2700000" algn="tl">
                  <a:srgbClr val="C0C0C0"/>
                </a:outerShdw>
              </a:effectLst>
            </a:endParaRPr>
          </a:p>
        </p:txBody>
      </p:sp>
      <p:sp>
        <p:nvSpPr>
          <p:cNvPr id="8" name="Text Box 7"/>
          <p:cNvSpPr txBox="1">
            <a:spLocks noChangeArrowheads="1"/>
          </p:cNvSpPr>
          <p:nvPr/>
        </p:nvSpPr>
        <p:spPr bwMode="gray">
          <a:xfrm>
            <a:off x="3103563" y="2012057"/>
            <a:ext cx="4737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dirty="0" smtClean="0">
                <a:solidFill>
                  <a:srgbClr val="000000"/>
                </a:solidFill>
              </a:rPr>
              <a:t>数据的掌控者，拥有或者可以收集大量数据的公司。海量的数据就是财富，可以考虑自己分析或者卖数据给其他公司。</a:t>
            </a:r>
            <a:endParaRPr lang="en-US" altLang="zh-CN" sz="1600" dirty="0">
              <a:solidFill>
                <a:srgbClr val="000000"/>
              </a:solidFill>
            </a:endParaRPr>
          </a:p>
        </p:txBody>
      </p:sp>
      <p:sp>
        <p:nvSpPr>
          <p:cNvPr id="9" name="AutoShape 9"/>
          <p:cNvSpPr>
            <a:spLocks noChangeArrowheads="1"/>
          </p:cNvSpPr>
          <p:nvPr/>
        </p:nvSpPr>
        <p:spPr bwMode="gray">
          <a:xfrm>
            <a:off x="1763712" y="3164185"/>
            <a:ext cx="6444691" cy="1128911"/>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10" name="AutoShape 10"/>
          <p:cNvSpPr>
            <a:spLocks noChangeArrowheads="1"/>
          </p:cNvSpPr>
          <p:nvPr/>
        </p:nvSpPr>
        <p:spPr bwMode="gray">
          <a:xfrm>
            <a:off x="1885950" y="3284835"/>
            <a:ext cx="1241486" cy="815320"/>
          </a:xfrm>
          <a:prstGeom prst="roundRect">
            <a:avLst>
              <a:gd name="adj" fmla="val 11921"/>
            </a:avLst>
          </a:prstGeom>
          <a:gradFill rotWithShape="1">
            <a:gsLst>
              <a:gs pos="0">
                <a:srgbClr val="009999"/>
              </a:gs>
              <a:gs pos="100000">
                <a:srgbClr val="006B6B"/>
              </a:gs>
            </a:gsLst>
            <a:lin ang="5400000" scaled="1"/>
          </a:gradFill>
          <a:ln w="38100">
            <a:solidFill>
              <a:schemeClr val="tx1"/>
            </a:solidFill>
            <a:round/>
            <a:headEnd/>
            <a:tailEnd/>
          </a:ln>
        </p:spPr>
        <p:txBody>
          <a:bodyPr wrap="none" anchor="ctr"/>
          <a:lstStyle/>
          <a:p>
            <a:endParaRPr lang="zh-CN" altLang="zh-CN"/>
          </a:p>
        </p:txBody>
      </p:sp>
      <p:sp>
        <p:nvSpPr>
          <p:cNvPr id="11" name="Freeform 11"/>
          <p:cNvSpPr>
            <a:spLocks/>
          </p:cNvSpPr>
          <p:nvPr/>
        </p:nvSpPr>
        <p:spPr bwMode="gray">
          <a:xfrm>
            <a:off x="1952626" y="3356992"/>
            <a:ext cx="619824" cy="53498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9999">
                  <a:gamma/>
                  <a:tint val="42353"/>
                  <a:invGamma/>
                </a:srgbClr>
              </a:gs>
              <a:gs pos="50000">
                <a:srgbClr val="009999">
                  <a:alpha val="0"/>
                </a:srgbClr>
              </a:gs>
              <a:gs pos="100000">
                <a:srgbClr val="009999">
                  <a:gamma/>
                  <a:tint val="42353"/>
                  <a:invGamma/>
                </a:srgbClr>
              </a:gs>
            </a:gsLst>
            <a:lin ang="2700000" scaled="1"/>
          </a:gradFill>
          <a:ln w="0">
            <a:noFill/>
            <a:prstDash val="solid"/>
            <a:round/>
            <a:headEnd/>
            <a:tailEnd/>
          </a:ln>
        </p:spPr>
        <p:txBody>
          <a:bodyPr/>
          <a:lstStyle/>
          <a:p>
            <a:pPr>
              <a:defRPr/>
            </a:pPr>
            <a:endParaRPr lang="zh-CN" altLang="en-US"/>
          </a:p>
        </p:txBody>
      </p:sp>
      <p:sp>
        <p:nvSpPr>
          <p:cNvPr id="12" name="Text Box 12"/>
          <p:cNvSpPr txBox="1">
            <a:spLocks noChangeArrowheads="1"/>
          </p:cNvSpPr>
          <p:nvPr/>
        </p:nvSpPr>
        <p:spPr bwMode="gray">
          <a:xfrm>
            <a:off x="1979712" y="3453805"/>
            <a:ext cx="1045976" cy="523220"/>
          </a:xfrm>
          <a:prstGeom prst="rect">
            <a:avLst/>
          </a:prstGeom>
          <a:noFill/>
          <a:ln w="9525" algn="ctr">
            <a:noFill/>
            <a:miter lim="800000"/>
            <a:headEnd/>
            <a:tailEnd/>
          </a:ln>
          <a:effectLst/>
        </p:spPr>
        <p:txBody>
          <a:bodyPr wrap="square">
            <a:spAutoFit/>
          </a:bodyPr>
          <a:lstStyle/>
          <a:p>
            <a:pPr algn="ctr" eaLnBrk="0" hangingPunct="0">
              <a:defRPr/>
            </a:pPr>
            <a:r>
              <a:rPr lang="zh-CN" altLang="en-US" sz="2800" dirty="0" smtClean="0">
                <a:solidFill>
                  <a:srgbClr val="FFFFFF"/>
                </a:solidFill>
                <a:effectLst>
                  <a:outerShdw blurRad="38100" dist="38100" dir="2700000" algn="tl">
                    <a:srgbClr val="C0C0C0"/>
                  </a:outerShdw>
                </a:effectLst>
              </a:rPr>
              <a:t>技术</a:t>
            </a:r>
            <a:endParaRPr lang="en-US" altLang="zh-CN" sz="2800" dirty="0">
              <a:solidFill>
                <a:srgbClr val="FFFFFF"/>
              </a:solidFill>
              <a:effectLst>
                <a:outerShdw blurRad="38100" dist="38100" dir="2700000" algn="tl">
                  <a:srgbClr val="C0C0C0"/>
                </a:outerShdw>
              </a:effectLst>
            </a:endParaRPr>
          </a:p>
        </p:txBody>
      </p:sp>
      <p:sp>
        <p:nvSpPr>
          <p:cNvPr id="13" name="Text Box 13"/>
          <p:cNvSpPr txBox="1">
            <a:spLocks noChangeArrowheads="1"/>
          </p:cNvSpPr>
          <p:nvPr/>
        </p:nvSpPr>
        <p:spPr bwMode="gray">
          <a:xfrm>
            <a:off x="3103563" y="3308201"/>
            <a:ext cx="4737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dirty="0" smtClean="0">
                <a:solidFill>
                  <a:srgbClr val="000000"/>
                </a:solidFill>
              </a:rPr>
              <a:t>技术供应商或者分析公司。掌握了从海量数据中分析出有用信息的技能或者工具，但本身不一定拥有数据。</a:t>
            </a:r>
            <a:endParaRPr lang="en-US" altLang="zh-CN" sz="1600" dirty="0">
              <a:solidFill>
                <a:srgbClr val="000000"/>
              </a:solidFill>
            </a:endParaRPr>
          </a:p>
        </p:txBody>
      </p:sp>
      <p:sp>
        <p:nvSpPr>
          <p:cNvPr id="14" name="AutoShape 15"/>
          <p:cNvSpPr>
            <a:spLocks noChangeArrowheads="1"/>
          </p:cNvSpPr>
          <p:nvPr/>
        </p:nvSpPr>
        <p:spPr bwMode="gray">
          <a:xfrm>
            <a:off x="1763712" y="4460329"/>
            <a:ext cx="6444691" cy="1128911"/>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15" name="AutoShape 16"/>
          <p:cNvSpPr>
            <a:spLocks noChangeArrowheads="1"/>
          </p:cNvSpPr>
          <p:nvPr/>
        </p:nvSpPr>
        <p:spPr bwMode="gray">
          <a:xfrm>
            <a:off x="1885950" y="4580979"/>
            <a:ext cx="1241486" cy="815320"/>
          </a:xfrm>
          <a:prstGeom prst="roundRect">
            <a:avLst>
              <a:gd name="adj" fmla="val 11921"/>
            </a:avLst>
          </a:prstGeom>
          <a:gradFill rotWithShape="1">
            <a:gsLst>
              <a:gs pos="0">
                <a:srgbClr val="EC941E"/>
              </a:gs>
              <a:gs pos="100000">
                <a:srgbClr val="A56715"/>
              </a:gs>
            </a:gsLst>
            <a:lin ang="5400000" scaled="1"/>
          </a:gradFill>
          <a:ln w="38100">
            <a:solidFill>
              <a:schemeClr val="tx1"/>
            </a:solidFill>
            <a:round/>
            <a:headEnd/>
            <a:tailEnd/>
          </a:ln>
        </p:spPr>
        <p:txBody>
          <a:bodyPr wrap="none" anchor="ctr"/>
          <a:lstStyle/>
          <a:p>
            <a:endParaRPr lang="zh-CN" altLang="zh-CN"/>
          </a:p>
        </p:txBody>
      </p:sp>
      <p:sp>
        <p:nvSpPr>
          <p:cNvPr id="16" name="Freeform 17"/>
          <p:cNvSpPr>
            <a:spLocks/>
          </p:cNvSpPr>
          <p:nvPr/>
        </p:nvSpPr>
        <p:spPr bwMode="gray">
          <a:xfrm>
            <a:off x="1952626" y="4653136"/>
            <a:ext cx="619824" cy="53498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EC941E">
                  <a:gamma/>
                  <a:tint val="48627"/>
                  <a:invGamma/>
                </a:srgbClr>
              </a:gs>
              <a:gs pos="50000">
                <a:srgbClr val="EC941E">
                  <a:alpha val="0"/>
                </a:srgbClr>
              </a:gs>
              <a:gs pos="100000">
                <a:srgbClr val="EC941E">
                  <a:gamma/>
                  <a:tint val="48627"/>
                  <a:invGamma/>
                </a:srgbClr>
              </a:gs>
            </a:gsLst>
            <a:lin ang="2700000" scaled="1"/>
          </a:gradFill>
          <a:ln w="0">
            <a:noFill/>
            <a:prstDash val="solid"/>
            <a:round/>
            <a:headEnd/>
            <a:tailEnd/>
          </a:ln>
        </p:spPr>
        <p:txBody>
          <a:bodyPr/>
          <a:lstStyle/>
          <a:p>
            <a:pPr>
              <a:defRPr/>
            </a:pPr>
            <a:endParaRPr lang="zh-CN" altLang="en-US"/>
          </a:p>
        </p:txBody>
      </p:sp>
      <p:sp>
        <p:nvSpPr>
          <p:cNvPr id="17" name="Text Box 18"/>
          <p:cNvSpPr txBox="1">
            <a:spLocks noChangeArrowheads="1"/>
          </p:cNvSpPr>
          <p:nvPr/>
        </p:nvSpPr>
        <p:spPr bwMode="gray">
          <a:xfrm>
            <a:off x="1979712" y="4748361"/>
            <a:ext cx="1045976" cy="523220"/>
          </a:xfrm>
          <a:prstGeom prst="rect">
            <a:avLst/>
          </a:prstGeom>
          <a:noFill/>
          <a:ln w="9525" algn="ctr">
            <a:noFill/>
            <a:miter lim="800000"/>
            <a:headEnd/>
            <a:tailEnd/>
          </a:ln>
          <a:effectLst/>
        </p:spPr>
        <p:txBody>
          <a:bodyPr wrap="square">
            <a:spAutoFit/>
          </a:bodyPr>
          <a:lstStyle/>
          <a:p>
            <a:pPr algn="ctr" eaLnBrk="0" hangingPunct="0">
              <a:defRPr/>
            </a:pPr>
            <a:r>
              <a:rPr lang="zh-CN" altLang="en-US" sz="2800" dirty="0" smtClean="0">
                <a:solidFill>
                  <a:srgbClr val="FFFFFF"/>
                </a:solidFill>
                <a:effectLst>
                  <a:outerShdw blurRad="38100" dist="38100" dir="2700000" algn="tl">
                    <a:srgbClr val="C0C0C0"/>
                  </a:outerShdw>
                </a:effectLst>
              </a:rPr>
              <a:t>思维</a:t>
            </a:r>
            <a:endParaRPr lang="en-US" altLang="zh-CN" sz="2800" dirty="0">
              <a:solidFill>
                <a:srgbClr val="FFFFFF"/>
              </a:solidFill>
              <a:effectLst>
                <a:outerShdw blurRad="38100" dist="38100" dir="2700000" algn="tl">
                  <a:srgbClr val="C0C0C0"/>
                </a:outerShdw>
              </a:effectLst>
            </a:endParaRPr>
          </a:p>
        </p:txBody>
      </p:sp>
      <p:sp>
        <p:nvSpPr>
          <p:cNvPr id="18" name="Text Box 19"/>
          <p:cNvSpPr txBox="1">
            <a:spLocks noChangeArrowheads="1"/>
          </p:cNvSpPr>
          <p:nvPr/>
        </p:nvSpPr>
        <p:spPr bwMode="gray">
          <a:xfrm>
            <a:off x="3103563" y="4581128"/>
            <a:ext cx="4737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dirty="0" smtClean="0">
                <a:solidFill>
                  <a:srgbClr val="000000"/>
                </a:solidFill>
              </a:rPr>
              <a:t>有创新思维的人或者公司。他们对大数据敏感，有怎样挖掘数据的新价值的独特想法。</a:t>
            </a:r>
            <a:endParaRPr lang="en-US" altLang="zh-CN" sz="1600" dirty="0">
              <a:solidFill>
                <a:srgbClr val="000000"/>
              </a:solidFill>
            </a:endParaRPr>
          </a:p>
        </p:txBody>
      </p:sp>
    </p:spTree>
    <p:extLst>
      <p:ext uri="{BB962C8B-B14F-4D97-AF65-F5344CB8AC3E}">
        <p14:creationId xmlns:p14="http://schemas.microsoft.com/office/powerpoint/2010/main" val="20987306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C:\Users\ibm\AppData\Roaming\Tencent\Users\45857885\QQ\WinTemp\RichOle\Y6EW2RAD$JF]8EW]6(UUB(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912" y="4428649"/>
            <a:ext cx="1314450" cy="10572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9840" y="1247180"/>
            <a:ext cx="4254128" cy="3693319"/>
          </a:xfrm>
          <a:prstGeom prst="rect">
            <a:avLst/>
          </a:prstGeom>
        </p:spPr>
        <p:txBody>
          <a:bodyPr wrap="square">
            <a:spAutoFit/>
          </a:bodyPr>
          <a:lstStyle/>
          <a:p>
            <a:pPr marL="285750" indent="-285750">
              <a:buFont typeface="Wingdings" pitchFamily="2" charset="2"/>
              <a:buChar char="Ø"/>
            </a:pPr>
            <a:r>
              <a:rPr lang="zh-CN" altLang="en-US" sz="1600" b="1" u="sng" dirty="0" smtClean="0">
                <a:latin typeface="微软雅黑" pitchFamily="34" charset="-122"/>
                <a:ea typeface="微软雅黑" pitchFamily="34" charset="-122"/>
              </a:rPr>
              <a:t>分析技术：</a:t>
            </a:r>
            <a:endParaRPr lang="en-US" altLang="zh-CN" sz="1600" b="1" u="sng" dirty="0" smtClean="0">
              <a:latin typeface="微软雅黑" pitchFamily="34" charset="-122"/>
              <a:ea typeface="微软雅黑" pitchFamily="34" charset="-122"/>
            </a:endParaRPr>
          </a:p>
          <a:p>
            <a:endParaRPr lang="zh-CN" altLang="en-US" sz="1400" dirty="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数据处理</a:t>
            </a:r>
            <a:r>
              <a:rPr lang="zh-CN" altLang="en-US" sz="1400" dirty="0">
                <a:latin typeface="微软雅黑" pitchFamily="34" charset="-122"/>
                <a:ea typeface="微软雅黑" pitchFamily="34" charset="-122"/>
              </a:rPr>
              <a:t>：自然语言处理技术</a:t>
            </a:r>
          </a:p>
          <a:p>
            <a:pPr marL="285750" indent="-285750">
              <a:buFont typeface="Arial" pitchFamily="34" charset="0"/>
              <a:buChar char="•"/>
            </a:pPr>
            <a:r>
              <a:rPr lang="zh-CN" altLang="en-US" sz="1400" dirty="0" smtClean="0">
                <a:latin typeface="微软雅黑" pitchFamily="34" charset="-122"/>
                <a:ea typeface="微软雅黑" pitchFamily="34" charset="-122"/>
              </a:rPr>
              <a:t>统计</a:t>
            </a:r>
            <a:r>
              <a:rPr lang="zh-CN" altLang="en-US" sz="1400" dirty="0">
                <a:latin typeface="微软雅黑" pitchFamily="34" charset="-122"/>
                <a:ea typeface="微软雅黑" pitchFamily="34" charset="-122"/>
              </a:rPr>
              <a:t>和分析：</a:t>
            </a:r>
            <a:r>
              <a:rPr lang="en-US" altLang="zh-CN" sz="1400" dirty="0">
                <a:latin typeface="微软雅黑" pitchFamily="34" charset="-122"/>
                <a:ea typeface="微软雅黑" pitchFamily="34" charset="-122"/>
              </a:rPr>
              <a:t>A/B test; top N</a:t>
            </a:r>
            <a:r>
              <a:rPr lang="zh-CN" altLang="en-US" sz="1400" dirty="0">
                <a:latin typeface="微软雅黑" pitchFamily="34" charset="-122"/>
                <a:ea typeface="微软雅黑" pitchFamily="34" charset="-122"/>
              </a:rPr>
              <a:t>排行榜；地域占比；文本情感分析</a:t>
            </a:r>
          </a:p>
          <a:p>
            <a:pPr marL="285750" indent="-285750">
              <a:buFont typeface="Arial" pitchFamily="34" charset="0"/>
              <a:buChar char="•"/>
            </a:pPr>
            <a:r>
              <a:rPr lang="zh-CN" altLang="en-US" sz="1400" dirty="0" smtClean="0">
                <a:latin typeface="微软雅黑" pitchFamily="34" charset="-122"/>
                <a:ea typeface="微软雅黑" pitchFamily="34" charset="-122"/>
              </a:rPr>
              <a:t>数据挖掘：关联规则分析；分类；聚类</a:t>
            </a:r>
          </a:p>
          <a:p>
            <a:pPr marL="285750" indent="-285750">
              <a:buFont typeface="Arial" pitchFamily="34" charset="0"/>
              <a:buChar char="•"/>
            </a:pPr>
            <a:r>
              <a:rPr lang="zh-CN" altLang="en-US" sz="1400" dirty="0" smtClean="0">
                <a:latin typeface="微软雅黑" pitchFamily="34" charset="-122"/>
                <a:ea typeface="微软雅黑" pitchFamily="34" charset="-122"/>
              </a:rPr>
              <a:t>模型预测：预测模型；机器学习；建模仿真</a:t>
            </a:r>
            <a:endParaRPr lang="en-US" altLang="zh-CN" sz="1400" dirty="0" smtClean="0">
              <a:latin typeface="微软雅黑" pitchFamily="34" charset="-122"/>
              <a:ea typeface="微软雅黑" pitchFamily="34" charset="-122"/>
            </a:endParaRPr>
          </a:p>
          <a:p>
            <a:endParaRPr lang="en-US" altLang="zh-CN" sz="1600" dirty="0" smtClean="0">
              <a:latin typeface="微软雅黑" pitchFamily="34" charset="-122"/>
              <a:ea typeface="微软雅黑" pitchFamily="34" charset="-122"/>
            </a:endParaRPr>
          </a:p>
          <a:p>
            <a:endParaRPr lang="en-US" altLang="zh-CN" sz="1600" dirty="0" smtClean="0">
              <a:latin typeface="微软雅黑" pitchFamily="34" charset="-122"/>
              <a:ea typeface="微软雅黑" pitchFamily="34" charset="-122"/>
            </a:endParaRPr>
          </a:p>
          <a:p>
            <a:endParaRPr lang="zh-CN" altLang="en-US" sz="1600" dirty="0" smtClean="0">
              <a:latin typeface="微软雅黑" pitchFamily="34" charset="-122"/>
              <a:ea typeface="微软雅黑" pitchFamily="34" charset="-122"/>
            </a:endParaRPr>
          </a:p>
          <a:p>
            <a:pPr marL="285750" indent="-285750">
              <a:buFont typeface="Wingdings" pitchFamily="2" charset="2"/>
              <a:buChar char="Ø"/>
            </a:pPr>
            <a:r>
              <a:rPr lang="zh-CN" altLang="en-US" sz="1600" b="1" u="sng" dirty="0" smtClean="0">
                <a:latin typeface="微软雅黑" pitchFamily="34" charset="-122"/>
                <a:ea typeface="微软雅黑" pitchFamily="34" charset="-122"/>
              </a:rPr>
              <a:t>大</a:t>
            </a:r>
            <a:r>
              <a:rPr lang="zh-CN" altLang="en-US" sz="1600" b="1" u="sng" dirty="0">
                <a:latin typeface="微软雅黑" pitchFamily="34" charset="-122"/>
                <a:ea typeface="微软雅黑" pitchFamily="34" charset="-122"/>
              </a:rPr>
              <a:t>数据</a:t>
            </a:r>
            <a:r>
              <a:rPr lang="zh-CN" altLang="en-US" sz="1600" b="1" u="sng" dirty="0" smtClean="0">
                <a:latin typeface="微软雅黑" pitchFamily="34" charset="-122"/>
                <a:ea typeface="微软雅黑" pitchFamily="34" charset="-122"/>
              </a:rPr>
              <a:t>技术：</a:t>
            </a:r>
            <a:endParaRPr lang="en-US" altLang="zh-CN" sz="1600" b="1" u="sng" dirty="0" smtClean="0">
              <a:latin typeface="微软雅黑" pitchFamily="34" charset="-122"/>
              <a:ea typeface="微软雅黑" pitchFamily="34" charset="-122"/>
            </a:endParaRPr>
          </a:p>
          <a:p>
            <a:endParaRPr lang="zh-CN" altLang="en-US" sz="1400" dirty="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数据采集</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ETL</a:t>
            </a:r>
            <a:r>
              <a:rPr lang="zh-CN" altLang="en-US" sz="1400" dirty="0">
                <a:latin typeface="微软雅黑" pitchFamily="34" charset="-122"/>
                <a:ea typeface="微软雅黑" pitchFamily="34" charset="-122"/>
              </a:rPr>
              <a:t>工具</a:t>
            </a:r>
          </a:p>
          <a:p>
            <a:pPr marL="285750" indent="-285750">
              <a:buFont typeface="Arial" pitchFamily="34" charset="0"/>
              <a:buChar char="•"/>
            </a:pPr>
            <a:r>
              <a:rPr lang="zh-CN" altLang="en-US" sz="1400" dirty="0" smtClean="0">
                <a:latin typeface="微软雅黑" pitchFamily="34" charset="-122"/>
                <a:ea typeface="微软雅黑" pitchFamily="34" charset="-122"/>
              </a:rPr>
              <a:t>数据</a:t>
            </a:r>
            <a:r>
              <a:rPr lang="zh-CN" altLang="en-US" sz="1400" dirty="0">
                <a:latin typeface="微软雅黑" pitchFamily="34" charset="-122"/>
                <a:ea typeface="微软雅黑" pitchFamily="34" charset="-122"/>
              </a:rPr>
              <a:t>存取：关系数据库；</a:t>
            </a:r>
            <a:r>
              <a:rPr lang="en-US" altLang="zh-CN" sz="1400" dirty="0" err="1">
                <a:latin typeface="微软雅黑" pitchFamily="34" charset="-122"/>
                <a:ea typeface="微软雅黑" pitchFamily="34" charset="-122"/>
              </a:rPr>
              <a:t>NoSQL</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SQL</a:t>
            </a:r>
            <a:r>
              <a:rPr lang="zh-CN" altLang="en-US" sz="1400" dirty="0">
                <a:latin typeface="微软雅黑" pitchFamily="34" charset="-122"/>
                <a:ea typeface="微软雅黑" pitchFamily="34" charset="-122"/>
              </a:rPr>
              <a:t>等</a:t>
            </a:r>
          </a:p>
          <a:p>
            <a:pPr marL="285750" indent="-285750">
              <a:buFont typeface="Arial" pitchFamily="34" charset="0"/>
              <a:buChar char="•"/>
            </a:pPr>
            <a:r>
              <a:rPr lang="zh-CN" altLang="en-US" sz="1400" dirty="0" smtClean="0">
                <a:latin typeface="微软雅黑" pitchFamily="34" charset="-122"/>
                <a:ea typeface="微软雅黑" pitchFamily="34" charset="-122"/>
              </a:rPr>
              <a:t>基础</a:t>
            </a:r>
            <a:r>
              <a:rPr lang="zh-CN" altLang="en-US" sz="1400" dirty="0">
                <a:latin typeface="微软雅黑" pitchFamily="34" charset="-122"/>
                <a:ea typeface="微软雅黑" pitchFamily="34" charset="-122"/>
              </a:rPr>
              <a:t>架构支持：云存储；分布式文件系统等</a:t>
            </a:r>
          </a:p>
          <a:p>
            <a:pPr marL="285750" indent="-285750">
              <a:buFont typeface="Arial" pitchFamily="34" charset="0"/>
              <a:buChar char="•"/>
            </a:pPr>
            <a:r>
              <a:rPr lang="zh-CN" altLang="en-US" sz="1400" dirty="0" smtClean="0">
                <a:latin typeface="微软雅黑" pitchFamily="34" charset="-122"/>
                <a:ea typeface="微软雅黑" pitchFamily="34" charset="-122"/>
              </a:rPr>
              <a:t>计算</a:t>
            </a:r>
            <a:r>
              <a:rPr lang="zh-CN" altLang="en-US" sz="1400" dirty="0">
                <a:latin typeface="微软雅黑" pitchFamily="34" charset="-122"/>
                <a:ea typeface="微软雅黑" pitchFamily="34" charset="-122"/>
              </a:rPr>
              <a:t>结果展现：云计算；标签云；关系图等</a:t>
            </a:r>
          </a:p>
        </p:txBody>
      </p:sp>
      <p:sp>
        <p:nvSpPr>
          <p:cNvPr id="3" name="TextBox 2"/>
          <p:cNvSpPr txBox="1"/>
          <p:nvPr/>
        </p:nvSpPr>
        <p:spPr>
          <a:xfrm>
            <a:off x="251520" y="188640"/>
            <a:ext cx="5594801" cy="523220"/>
          </a:xfrm>
          <a:prstGeom prst="rect">
            <a:avLst/>
          </a:prstGeom>
          <a:noFill/>
        </p:spPr>
        <p:txBody>
          <a:bodyPr wrap="none" rtlCol="0">
            <a:spAutoFit/>
          </a:bodyPr>
          <a:lstStyle/>
          <a:p>
            <a:r>
              <a:rPr lang="zh-CN" altLang="en-US" sz="2800" b="1" dirty="0" smtClean="0">
                <a:solidFill>
                  <a:srgbClr val="0070C0"/>
                </a:solidFill>
                <a:latin typeface="+mj-lt"/>
                <a:ea typeface="楷体_GB2312" pitchFamily="49" charset="-122"/>
                <a:cs typeface="+mj-cs"/>
              </a:rPr>
              <a:t>大数据技术体系：取、存、管、用</a:t>
            </a:r>
            <a:endParaRPr lang="zh-CN" altLang="en-US" sz="2800" b="1" dirty="0">
              <a:solidFill>
                <a:srgbClr val="0070C0"/>
              </a:solidFill>
              <a:latin typeface="+mj-lt"/>
              <a:ea typeface="楷体_GB2312" pitchFamily="49" charset="-122"/>
              <a:cs typeface="+mj-cs"/>
            </a:endParaRPr>
          </a:p>
        </p:txBody>
      </p:sp>
      <p:sp>
        <p:nvSpPr>
          <p:cNvPr id="4" name="矩形 3"/>
          <p:cNvSpPr/>
          <p:nvPr/>
        </p:nvSpPr>
        <p:spPr>
          <a:xfrm>
            <a:off x="4427984" y="1247180"/>
            <a:ext cx="4572000" cy="2277547"/>
          </a:xfrm>
          <a:prstGeom prst="rect">
            <a:avLst/>
          </a:prstGeom>
        </p:spPr>
        <p:txBody>
          <a:bodyPr>
            <a:spAutoFit/>
          </a:bodyPr>
          <a:lstStyle/>
          <a:p>
            <a:pPr marL="285750" indent="-285750">
              <a:buFont typeface="Wingdings" pitchFamily="2" charset="2"/>
              <a:buChar char="Ø"/>
            </a:pPr>
            <a:r>
              <a:rPr lang="zh-CN" altLang="en-US" sz="1600" b="1" u="sng" dirty="0" smtClean="0">
                <a:latin typeface="微软雅黑" pitchFamily="34" charset="-122"/>
                <a:ea typeface="微软雅黑" pitchFamily="34" charset="-122"/>
              </a:rPr>
              <a:t>存储</a:t>
            </a:r>
            <a:endParaRPr lang="en-US" altLang="zh-CN" sz="1600" b="1"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结构化</a:t>
            </a:r>
            <a:r>
              <a:rPr lang="zh-CN" altLang="en-US" sz="1400" dirty="0">
                <a:latin typeface="微软雅黑" pitchFamily="34" charset="-122"/>
                <a:ea typeface="微软雅黑" pitchFamily="34" charset="-122"/>
              </a:rPr>
              <a:t>数据：</a:t>
            </a:r>
          </a:p>
          <a:p>
            <a:pPr marL="285750" indent="-285750">
              <a:buFont typeface="Wingdings" pitchFamily="2" charset="2"/>
              <a:buChar char="p"/>
            </a:pPr>
            <a:r>
              <a:rPr lang="zh-CN" altLang="en-US" sz="1400" dirty="0" smtClean="0">
                <a:latin typeface="微软雅黑" pitchFamily="34" charset="-122"/>
                <a:ea typeface="微软雅黑" pitchFamily="34" charset="-122"/>
              </a:rPr>
              <a:t>海量</a:t>
            </a:r>
            <a:r>
              <a:rPr lang="zh-CN" altLang="en-US" sz="1400" dirty="0">
                <a:latin typeface="微软雅黑" pitchFamily="34" charset="-122"/>
                <a:ea typeface="微软雅黑" pitchFamily="34" charset="-122"/>
              </a:rPr>
              <a:t>数据的查询、统计、更新等操作效率</a:t>
            </a:r>
            <a:r>
              <a:rPr lang="zh-CN" altLang="en-US" sz="1400" dirty="0" smtClean="0">
                <a:latin typeface="微软雅黑" pitchFamily="34" charset="-122"/>
                <a:ea typeface="微软雅黑" pitchFamily="34" charset="-122"/>
              </a:rPr>
              <a:t>低</a:t>
            </a:r>
            <a:endParaRPr lang="en-US" altLang="zh-CN" sz="1400" dirty="0" smtClean="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非</a:t>
            </a:r>
            <a:r>
              <a:rPr lang="zh-CN" altLang="en-US" sz="1400" dirty="0">
                <a:latin typeface="微软雅黑" pitchFamily="34" charset="-122"/>
                <a:ea typeface="微软雅黑" pitchFamily="34" charset="-122"/>
              </a:rPr>
              <a:t>结构化数据</a:t>
            </a:r>
          </a:p>
          <a:p>
            <a:pPr marL="285750" indent="-285750">
              <a:buFont typeface="Wingdings" pitchFamily="2" charset="2"/>
              <a:buChar char="p"/>
            </a:pPr>
            <a:r>
              <a:rPr lang="zh-CN" altLang="en-US" sz="1400" dirty="0" smtClean="0">
                <a:latin typeface="微软雅黑" pitchFamily="34" charset="-122"/>
                <a:ea typeface="微软雅黑" pitchFamily="34" charset="-122"/>
              </a:rPr>
              <a:t>图片</a:t>
            </a:r>
            <a:r>
              <a:rPr lang="zh-CN" altLang="en-US" sz="1400" dirty="0">
                <a:latin typeface="微软雅黑" pitchFamily="34" charset="-122"/>
                <a:ea typeface="微软雅黑" pitchFamily="34" charset="-122"/>
              </a:rPr>
              <a:t>、视频、</a:t>
            </a:r>
            <a:r>
              <a:rPr lang="en-US" altLang="zh-CN" sz="1400" dirty="0">
                <a:latin typeface="微软雅黑" pitchFamily="34" charset="-122"/>
                <a:ea typeface="微软雅黑" pitchFamily="34" charset="-122"/>
              </a:rPr>
              <a:t>word</a:t>
            </a:r>
            <a:r>
              <a:rPr lang="zh-CN" altLang="en-US" sz="1400" dirty="0">
                <a:latin typeface="微软雅黑" pitchFamily="34" charset="-122"/>
                <a:ea typeface="微软雅黑" pitchFamily="34" charset="-122"/>
              </a:rPr>
              <a:t>、</a:t>
            </a:r>
            <a:r>
              <a:rPr lang="en-US" altLang="zh-CN" sz="1400" dirty="0" err="1">
                <a:latin typeface="微软雅黑" pitchFamily="34" charset="-122"/>
                <a:ea typeface="微软雅黑" pitchFamily="34" charset="-122"/>
              </a:rPr>
              <a:t>pdf</a:t>
            </a:r>
            <a:r>
              <a:rPr lang="zh-CN" altLang="en-US" sz="1400" dirty="0">
                <a:latin typeface="微软雅黑" pitchFamily="34" charset="-122"/>
                <a:ea typeface="微软雅黑" pitchFamily="34" charset="-122"/>
              </a:rPr>
              <a:t>、</a:t>
            </a:r>
            <a:r>
              <a:rPr lang="en-US" altLang="zh-CN" sz="1400" dirty="0" err="1">
                <a:latin typeface="微软雅黑" pitchFamily="34" charset="-122"/>
                <a:ea typeface="微软雅黑" pitchFamily="34" charset="-122"/>
              </a:rPr>
              <a:t>ppt</a:t>
            </a:r>
            <a:r>
              <a:rPr lang="zh-CN" altLang="en-US" sz="1400" dirty="0">
                <a:latin typeface="微软雅黑" pitchFamily="34" charset="-122"/>
                <a:ea typeface="微软雅黑" pitchFamily="34" charset="-122"/>
              </a:rPr>
              <a:t>等文件存储</a:t>
            </a:r>
          </a:p>
          <a:p>
            <a:pPr marL="285750" indent="-285750">
              <a:buFont typeface="Wingdings" pitchFamily="2" charset="2"/>
              <a:buChar char="p"/>
            </a:pPr>
            <a:r>
              <a:rPr lang="zh-CN" altLang="en-US" sz="1400" dirty="0" smtClean="0">
                <a:latin typeface="微软雅黑" pitchFamily="34" charset="-122"/>
                <a:ea typeface="微软雅黑" pitchFamily="34" charset="-122"/>
              </a:rPr>
              <a:t>不利于</a:t>
            </a:r>
            <a:r>
              <a:rPr lang="zh-CN" altLang="en-US" sz="1400" dirty="0">
                <a:latin typeface="微软雅黑" pitchFamily="34" charset="-122"/>
                <a:ea typeface="微软雅黑" pitchFamily="34" charset="-122"/>
              </a:rPr>
              <a:t>检索、查询和</a:t>
            </a:r>
            <a:r>
              <a:rPr lang="zh-CN" altLang="en-US" sz="1400" dirty="0" smtClean="0">
                <a:latin typeface="微软雅黑" pitchFamily="34" charset="-122"/>
                <a:ea typeface="微软雅黑" pitchFamily="34" charset="-122"/>
              </a:rPr>
              <a:t>存储</a:t>
            </a:r>
            <a:endParaRPr lang="en-US" altLang="zh-CN" sz="1400" dirty="0" smtClean="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半</a:t>
            </a:r>
            <a:r>
              <a:rPr lang="zh-CN" altLang="en-US" sz="1400" dirty="0">
                <a:latin typeface="微软雅黑" pitchFamily="34" charset="-122"/>
                <a:ea typeface="微软雅黑" pitchFamily="34" charset="-122"/>
              </a:rPr>
              <a:t>结构化数据</a:t>
            </a:r>
          </a:p>
          <a:p>
            <a:pPr marL="285750" indent="-285750">
              <a:buFont typeface="Wingdings" pitchFamily="2" charset="2"/>
              <a:buChar char="p"/>
            </a:pPr>
            <a:r>
              <a:rPr lang="zh-CN" altLang="en-US" sz="1400" dirty="0" smtClean="0">
                <a:latin typeface="微软雅黑" pitchFamily="34" charset="-122"/>
                <a:ea typeface="微软雅黑" pitchFamily="34" charset="-122"/>
              </a:rPr>
              <a:t>转换</a:t>
            </a:r>
            <a:r>
              <a:rPr lang="zh-CN" altLang="en-US" sz="1400" dirty="0">
                <a:latin typeface="微软雅黑" pitchFamily="34" charset="-122"/>
                <a:ea typeface="微软雅黑" pitchFamily="34" charset="-122"/>
              </a:rPr>
              <a:t>为结构化存储</a:t>
            </a:r>
          </a:p>
          <a:p>
            <a:pPr marL="285750" indent="-285750">
              <a:buFont typeface="Wingdings" pitchFamily="2" charset="2"/>
              <a:buChar char="p"/>
            </a:pPr>
            <a:r>
              <a:rPr lang="zh-CN" altLang="en-US" sz="1400" dirty="0" smtClean="0">
                <a:latin typeface="微软雅黑" pitchFamily="34" charset="-122"/>
                <a:ea typeface="微软雅黑" pitchFamily="34" charset="-122"/>
              </a:rPr>
              <a:t>按照</a:t>
            </a:r>
            <a:r>
              <a:rPr lang="zh-CN" altLang="en-US" sz="1400" dirty="0">
                <a:latin typeface="微软雅黑" pitchFamily="34" charset="-122"/>
                <a:ea typeface="微软雅黑" pitchFamily="34" charset="-122"/>
              </a:rPr>
              <a:t>非结构化存储</a:t>
            </a:r>
          </a:p>
        </p:txBody>
      </p:sp>
      <p:sp>
        <p:nvSpPr>
          <p:cNvPr id="5" name="矩形 4"/>
          <p:cNvSpPr/>
          <p:nvPr/>
        </p:nvSpPr>
        <p:spPr>
          <a:xfrm>
            <a:off x="4263008" y="3524727"/>
            <a:ext cx="4572000" cy="984885"/>
          </a:xfrm>
          <a:prstGeom prst="rect">
            <a:avLst/>
          </a:prstGeom>
        </p:spPr>
        <p:txBody>
          <a:bodyPr>
            <a:spAutoFit/>
          </a:bodyPr>
          <a:lstStyle/>
          <a:p>
            <a:pPr marL="285750" indent="-285750">
              <a:buFont typeface="Wingdings" pitchFamily="2" charset="2"/>
              <a:buChar char="Ø"/>
            </a:pPr>
            <a:r>
              <a:rPr lang="zh-CN" altLang="en-US" sz="1600" b="1" u="sng" dirty="0" smtClean="0">
                <a:latin typeface="微软雅黑" pitchFamily="34" charset="-122"/>
                <a:ea typeface="微软雅黑" pitchFamily="34" charset="-122"/>
              </a:rPr>
              <a:t>解决方案：</a:t>
            </a:r>
            <a:endParaRPr lang="en-US" altLang="zh-CN" sz="1600" b="1" u="sng" dirty="0" smtClean="0">
              <a:latin typeface="微软雅黑" pitchFamily="34" charset="-122"/>
              <a:ea typeface="微软雅黑" pitchFamily="34" charset="-122"/>
            </a:endParaRPr>
          </a:p>
          <a:p>
            <a:endParaRPr lang="zh-CN" altLang="en-US" sz="1400" dirty="0">
              <a:latin typeface="微软雅黑" pitchFamily="34" charset="-122"/>
              <a:ea typeface="微软雅黑" pitchFamily="34" charset="-122"/>
            </a:endParaRPr>
          </a:p>
          <a:p>
            <a:pPr marL="285750" indent="-285750">
              <a:buFont typeface="Arial" pitchFamily="34" charset="0"/>
              <a:buChar char="•"/>
            </a:pPr>
            <a:r>
              <a:rPr lang="en-US" altLang="zh-CN" sz="1400" dirty="0" err="1" smtClean="0">
                <a:latin typeface="微软雅黑" pitchFamily="34" charset="-122"/>
                <a:ea typeface="微软雅黑" pitchFamily="34" charset="-122"/>
              </a:rPr>
              <a:t>Hadoop</a:t>
            </a:r>
            <a:r>
              <a:rPr lang="zh-CN" altLang="en-US" sz="1400" dirty="0">
                <a:latin typeface="微软雅黑" pitchFamily="34" charset="-122"/>
                <a:ea typeface="微软雅黑" pitchFamily="34" charset="-122"/>
              </a:rPr>
              <a:t>（</a:t>
            </a:r>
            <a:r>
              <a:rPr lang="en-US" altLang="zh-CN" sz="1400" dirty="0" err="1">
                <a:latin typeface="微软雅黑" pitchFamily="34" charset="-122"/>
                <a:ea typeface="微软雅黑" pitchFamily="34" charset="-122"/>
              </a:rPr>
              <a:t>MapReduce</a:t>
            </a:r>
            <a:r>
              <a:rPr lang="zh-CN" altLang="en-US" sz="1400" dirty="0">
                <a:latin typeface="微软雅黑" pitchFamily="34" charset="-122"/>
                <a:ea typeface="微软雅黑" pitchFamily="34" charset="-122"/>
              </a:rPr>
              <a:t>技术）</a:t>
            </a:r>
          </a:p>
          <a:p>
            <a:pPr marL="285750" indent="-285750">
              <a:buFont typeface="Arial" pitchFamily="34" charset="0"/>
              <a:buChar char="•"/>
            </a:pPr>
            <a:r>
              <a:rPr lang="zh-CN" altLang="en-US" sz="1400" dirty="0" smtClean="0">
                <a:latin typeface="微软雅黑" pitchFamily="34" charset="-122"/>
                <a:ea typeface="微软雅黑" pitchFamily="34" charset="-122"/>
              </a:rPr>
              <a:t>流</a:t>
            </a:r>
            <a:r>
              <a:rPr lang="zh-CN" altLang="en-US" sz="1400" dirty="0">
                <a:latin typeface="微软雅黑" pitchFamily="34" charset="-122"/>
                <a:ea typeface="微软雅黑" pitchFamily="34" charset="-122"/>
              </a:rPr>
              <a:t>计算（</a:t>
            </a:r>
            <a:r>
              <a:rPr lang="en-US" altLang="zh-CN" sz="1400" dirty="0">
                <a:latin typeface="微软雅黑" pitchFamily="34" charset="-122"/>
                <a:ea typeface="微软雅黑" pitchFamily="34" charset="-122"/>
              </a:rPr>
              <a:t>twitter</a:t>
            </a:r>
            <a:r>
              <a:rPr lang="zh-CN" altLang="en-US" sz="1400" dirty="0">
                <a:latin typeface="微软雅黑" pitchFamily="34" charset="-122"/>
                <a:ea typeface="微软雅黑" pitchFamily="34" charset="-122"/>
              </a:rPr>
              <a:t>的</a:t>
            </a:r>
            <a:r>
              <a:rPr lang="en-US" altLang="zh-CN" sz="1400" dirty="0">
                <a:latin typeface="微软雅黑" pitchFamily="34" charset="-122"/>
                <a:ea typeface="微软雅黑" pitchFamily="34" charset="-122"/>
              </a:rPr>
              <a:t>storm</a:t>
            </a:r>
            <a:r>
              <a:rPr lang="zh-CN" altLang="en-US" sz="1400" dirty="0">
                <a:latin typeface="微软雅黑" pitchFamily="34" charset="-122"/>
                <a:ea typeface="微软雅黑" pitchFamily="34" charset="-122"/>
              </a:rPr>
              <a:t>和</a:t>
            </a:r>
            <a:r>
              <a:rPr lang="en-US" altLang="zh-CN" sz="1400" dirty="0">
                <a:latin typeface="微软雅黑" pitchFamily="34" charset="-122"/>
                <a:ea typeface="微软雅黑" pitchFamily="34" charset="-122"/>
              </a:rPr>
              <a:t>yahoo</a:t>
            </a:r>
            <a:r>
              <a:rPr lang="zh-CN" altLang="en-US" sz="1400" dirty="0">
                <a:latin typeface="微软雅黑" pitchFamily="34" charset="-122"/>
                <a:ea typeface="微软雅黑" pitchFamily="34" charset="-122"/>
              </a:rPr>
              <a:t>！的</a:t>
            </a:r>
            <a:r>
              <a:rPr lang="en-US" altLang="zh-CN" sz="1400" dirty="0">
                <a:latin typeface="微软雅黑" pitchFamily="34" charset="-122"/>
                <a:ea typeface="微软雅黑" pitchFamily="34" charset="-122"/>
              </a:rPr>
              <a:t>S4</a:t>
            </a:r>
            <a:r>
              <a:rPr lang="zh-CN" altLang="en-US" sz="1400" dirty="0">
                <a:latin typeface="微软雅黑" pitchFamily="34" charset="-122"/>
                <a:ea typeface="微软雅黑" pitchFamily="34" charset="-122"/>
              </a:rPr>
              <a:t>）</a:t>
            </a:r>
          </a:p>
        </p:txBody>
      </p:sp>
      <p:graphicFrame>
        <p:nvGraphicFramePr>
          <p:cNvPr id="6" name="图示 5"/>
          <p:cNvGraphicFramePr/>
          <p:nvPr>
            <p:extLst>
              <p:ext uri="{D42A27DB-BD31-4B8C-83A1-F6EECF244321}">
                <p14:modId xmlns:p14="http://schemas.microsoft.com/office/powerpoint/2010/main" val="1783557139"/>
              </p:ext>
            </p:extLst>
          </p:nvPr>
        </p:nvGraphicFramePr>
        <p:xfrm>
          <a:off x="971600" y="4978798"/>
          <a:ext cx="7272808" cy="1249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722698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bwMode="auto">
          <a:xfrm>
            <a:off x="428625" y="144463"/>
            <a:ext cx="8229600" cy="331787"/>
          </a:xfrm>
          <a:prstGeom prst="rect">
            <a:avLst/>
          </a:prstGeom>
          <a:noFill/>
          <a:ln w="9525">
            <a:noFill/>
            <a:miter lim="800000"/>
            <a:headEnd/>
            <a:tailEnd/>
          </a:ln>
        </p:spPr>
        <p:txBody>
          <a:bodyPr anchor="ctr"/>
          <a:lstStyle/>
          <a:p>
            <a:pPr>
              <a:defRPr/>
            </a:pPr>
            <a:r>
              <a:rPr lang="zh-CN" altLang="en-US" sz="2800" kern="0" dirty="0" smtClean="0">
                <a:solidFill>
                  <a:srgbClr val="0070C0"/>
                </a:solidFill>
                <a:latin typeface="微软雅黑" pitchFamily="34" charset="-122"/>
                <a:ea typeface="微软雅黑" pitchFamily="34" charset="-122"/>
                <a:cs typeface="+mj-cs"/>
              </a:rPr>
              <a:t>大数据核心技术需求</a:t>
            </a:r>
            <a:endParaRPr lang="zh-CN" altLang="ko-KR" sz="2800" kern="0" dirty="0">
              <a:solidFill>
                <a:srgbClr val="0070C0"/>
              </a:solidFill>
              <a:latin typeface="微软雅黑" pitchFamily="34" charset="-122"/>
              <a:ea typeface="微软雅黑" pitchFamily="34" charset="-122"/>
              <a:cs typeface="+mj-cs"/>
            </a:endParaRPr>
          </a:p>
        </p:txBody>
      </p:sp>
      <p:sp>
        <p:nvSpPr>
          <p:cNvPr id="5" name="矩形 4"/>
          <p:cNvSpPr/>
          <p:nvPr/>
        </p:nvSpPr>
        <p:spPr bwMode="auto">
          <a:xfrm>
            <a:off x="3995738" y="2781300"/>
            <a:ext cx="1512887" cy="360363"/>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zh-CN" altLang="en-US" dirty="0">
                <a:solidFill>
                  <a:schemeClr val="bg1"/>
                </a:solidFill>
                <a:latin typeface="+mn-ea"/>
              </a:rPr>
              <a:t>高并发读写</a:t>
            </a:r>
          </a:p>
        </p:txBody>
      </p:sp>
      <p:sp>
        <p:nvSpPr>
          <p:cNvPr id="6" name="TextBox 5"/>
          <p:cNvSpPr txBox="1"/>
          <p:nvPr/>
        </p:nvSpPr>
        <p:spPr>
          <a:xfrm>
            <a:off x="3347864" y="1052513"/>
            <a:ext cx="2969083" cy="461665"/>
          </a:xfrm>
          <a:prstGeom prst="rect">
            <a:avLst/>
          </a:prstGeom>
          <a:noFill/>
        </p:spPr>
        <p:txBody>
          <a:bodyPr wrap="none">
            <a:spAutoFit/>
          </a:bodyPr>
          <a:lstStyle/>
          <a:p>
            <a:pPr>
              <a:defRPr/>
            </a:pPr>
            <a:r>
              <a:rPr lang="zh-CN" altLang="en-US" sz="2400" b="1" dirty="0">
                <a:solidFill>
                  <a:schemeClr val="accent2">
                    <a:lumMod val="60000"/>
                    <a:lumOff val="40000"/>
                  </a:schemeClr>
                </a:solidFill>
                <a:latin typeface="黑体" pitchFamily="2" charset="-122"/>
                <a:ea typeface="黑体" pitchFamily="2" charset="-122"/>
              </a:rPr>
              <a:t>大</a:t>
            </a:r>
            <a:r>
              <a:rPr lang="zh-CN" altLang="en-US" sz="2400" b="1" dirty="0" smtClean="0">
                <a:solidFill>
                  <a:schemeClr val="accent2">
                    <a:lumMod val="60000"/>
                    <a:lumOff val="40000"/>
                  </a:schemeClr>
                </a:solidFill>
                <a:latin typeface="黑体" pitchFamily="2" charset="-122"/>
                <a:ea typeface="黑体" pitchFamily="2" charset="-122"/>
              </a:rPr>
              <a:t>数据核心技术需求</a:t>
            </a:r>
            <a:endParaRPr lang="zh-CN" altLang="en-US" sz="2400" b="1" dirty="0">
              <a:solidFill>
                <a:schemeClr val="accent2">
                  <a:lumMod val="60000"/>
                  <a:lumOff val="40000"/>
                </a:schemeClr>
              </a:solidFill>
              <a:latin typeface="黑体" pitchFamily="2" charset="-122"/>
              <a:ea typeface="黑体" pitchFamily="2" charset="-122"/>
            </a:endParaRPr>
          </a:p>
        </p:txBody>
      </p:sp>
      <p:sp>
        <p:nvSpPr>
          <p:cNvPr id="7" name="矩形 6"/>
          <p:cNvSpPr/>
          <p:nvPr/>
        </p:nvSpPr>
        <p:spPr bwMode="auto">
          <a:xfrm>
            <a:off x="3995738" y="3500438"/>
            <a:ext cx="1512887" cy="720725"/>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zh-CN" altLang="en-US" dirty="0">
                <a:solidFill>
                  <a:schemeClr val="bg1"/>
                </a:solidFill>
                <a:latin typeface="+mn-ea"/>
              </a:rPr>
              <a:t>高效率存储    和访问</a:t>
            </a:r>
          </a:p>
        </p:txBody>
      </p:sp>
      <p:sp>
        <p:nvSpPr>
          <p:cNvPr id="8" name="矩形 7"/>
          <p:cNvSpPr/>
          <p:nvPr/>
        </p:nvSpPr>
        <p:spPr bwMode="auto">
          <a:xfrm>
            <a:off x="3995738" y="4581525"/>
            <a:ext cx="1512887" cy="720725"/>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zh-CN" altLang="en-US" dirty="0">
                <a:solidFill>
                  <a:schemeClr val="bg1"/>
                </a:solidFill>
                <a:latin typeface="+mn-ea"/>
              </a:rPr>
              <a:t>高可扩展性和高可用性</a:t>
            </a:r>
          </a:p>
        </p:txBody>
      </p:sp>
      <p:sp>
        <p:nvSpPr>
          <p:cNvPr id="9" name="矩形 8"/>
          <p:cNvSpPr/>
          <p:nvPr/>
        </p:nvSpPr>
        <p:spPr bwMode="auto">
          <a:xfrm>
            <a:off x="3995738" y="5661025"/>
            <a:ext cx="1512887" cy="649288"/>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zh-CN" altLang="en-US" dirty="0">
                <a:solidFill>
                  <a:schemeClr val="bg1"/>
                </a:solidFill>
                <a:latin typeface="+mn-ea"/>
              </a:rPr>
              <a:t>低成本建设</a:t>
            </a:r>
            <a:endParaRPr lang="en-US" altLang="zh-CN" dirty="0">
              <a:solidFill>
                <a:schemeClr val="bg1"/>
              </a:solidFill>
              <a:latin typeface="+mn-ea"/>
            </a:endParaRPr>
          </a:p>
          <a:p>
            <a:pPr algn="ctr">
              <a:defRPr/>
            </a:pPr>
            <a:r>
              <a:rPr lang="zh-CN" altLang="en-US" dirty="0">
                <a:solidFill>
                  <a:schemeClr val="bg1"/>
                </a:solidFill>
                <a:latin typeface="+mn-ea"/>
              </a:rPr>
              <a:t>运维</a:t>
            </a:r>
          </a:p>
        </p:txBody>
      </p:sp>
      <p:sp>
        <p:nvSpPr>
          <p:cNvPr id="10" name="矩形 9"/>
          <p:cNvSpPr/>
          <p:nvPr/>
        </p:nvSpPr>
        <p:spPr bwMode="auto">
          <a:xfrm>
            <a:off x="323850" y="1844675"/>
            <a:ext cx="3384550" cy="1008063"/>
          </a:xfrm>
          <a:prstGeom prst="rect">
            <a:avLst/>
          </a:prstGeom>
          <a:noFill/>
          <a:ln w="9525" cap="flat" cmpd="sng" algn="ctr">
            <a:solidFill>
              <a:srgbClr val="C00000"/>
            </a:solidFill>
            <a:prstDash val="solid"/>
            <a:round/>
            <a:headEnd type="none" w="med" len="med"/>
            <a:tailEnd type="none" w="med" len="med"/>
          </a:ln>
          <a:effectLst/>
        </p:spPr>
        <p:txBody>
          <a:bodyPr/>
          <a:lstStyle/>
          <a:p>
            <a:pPr>
              <a:buFont typeface="Wingdings" pitchFamily="2" charset="2"/>
              <a:buChar char="l"/>
              <a:defRPr/>
            </a:pPr>
            <a:r>
              <a:rPr lang="zh-CN" altLang="en-US" sz="1600" dirty="0">
                <a:latin typeface="+mn-ea"/>
                <a:ea typeface="+mn-ea"/>
              </a:rPr>
              <a:t> 保证一致性的开销过大，难以实现高并发</a:t>
            </a:r>
            <a:endParaRPr lang="en-US" altLang="zh-CN" sz="1600" dirty="0">
              <a:latin typeface="+mn-ea"/>
              <a:ea typeface="+mn-ea"/>
            </a:endParaRPr>
          </a:p>
          <a:p>
            <a:pPr>
              <a:buFont typeface="Wingdings" pitchFamily="2" charset="2"/>
              <a:buChar char="l"/>
              <a:defRPr/>
            </a:pPr>
            <a:r>
              <a:rPr lang="zh-CN" altLang="en-US" sz="1600" dirty="0">
                <a:latin typeface="+mn-ea"/>
                <a:ea typeface="+mn-ea"/>
              </a:rPr>
              <a:t> 存储性能受限于控制器，性能难以保证</a:t>
            </a:r>
          </a:p>
        </p:txBody>
      </p:sp>
      <p:sp>
        <p:nvSpPr>
          <p:cNvPr id="11" name="矩形 10"/>
          <p:cNvSpPr/>
          <p:nvPr/>
        </p:nvSpPr>
        <p:spPr bwMode="auto">
          <a:xfrm>
            <a:off x="323850" y="3068638"/>
            <a:ext cx="3384550" cy="792162"/>
          </a:xfrm>
          <a:prstGeom prst="rect">
            <a:avLst/>
          </a:prstGeom>
          <a:noFill/>
          <a:ln w="9525" cap="flat" cmpd="sng" algn="ctr">
            <a:solidFill>
              <a:srgbClr val="C00000"/>
            </a:solidFill>
            <a:prstDash val="solid"/>
            <a:round/>
            <a:headEnd type="none" w="med" len="med"/>
            <a:tailEnd type="none" w="med" len="med"/>
          </a:ln>
          <a:effectLst/>
        </p:spPr>
        <p:txBody>
          <a:bodyPr/>
          <a:lstStyle/>
          <a:p>
            <a:pPr>
              <a:buFont typeface="Wingdings" pitchFamily="2" charset="2"/>
              <a:buChar char="l"/>
              <a:defRPr/>
            </a:pPr>
            <a:r>
              <a:rPr lang="zh-CN" altLang="en-US" sz="1600" dirty="0">
                <a:latin typeface="+mn-ea"/>
                <a:ea typeface="+mn-ea"/>
              </a:rPr>
              <a:t> 关系型表单存储难以适应不同数据类型</a:t>
            </a:r>
            <a:endParaRPr lang="en-US" altLang="zh-CN" sz="1600" dirty="0">
              <a:latin typeface="+mn-ea"/>
              <a:ea typeface="+mn-ea"/>
            </a:endParaRPr>
          </a:p>
          <a:p>
            <a:pPr>
              <a:buFont typeface="Wingdings" pitchFamily="2" charset="2"/>
              <a:buChar char="l"/>
              <a:defRPr/>
            </a:pPr>
            <a:r>
              <a:rPr lang="zh-CN" altLang="en-US" sz="1600" dirty="0">
                <a:latin typeface="+mn-ea"/>
                <a:ea typeface="+mn-ea"/>
              </a:rPr>
              <a:t> 上亿行数据的超级达标效率极低</a:t>
            </a:r>
          </a:p>
        </p:txBody>
      </p:sp>
      <p:sp>
        <p:nvSpPr>
          <p:cNvPr id="12" name="矩形 11"/>
          <p:cNvSpPr/>
          <p:nvPr/>
        </p:nvSpPr>
        <p:spPr bwMode="auto">
          <a:xfrm>
            <a:off x="323850" y="5589588"/>
            <a:ext cx="3384550" cy="1008062"/>
          </a:xfrm>
          <a:prstGeom prst="rect">
            <a:avLst/>
          </a:prstGeom>
          <a:noFill/>
          <a:ln w="9525" cap="flat" cmpd="sng" algn="ctr">
            <a:solidFill>
              <a:srgbClr val="C00000"/>
            </a:solidFill>
            <a:prstDash val="solid"/>
            <a:round/>
            <a:headEnd type="none" w="med" len="med"/>
            <a:tailEnd type="none" w="med" len="med"/>
          </a:ln>
          <a:effectLst/>
        </p:spPr>
        <p:txBody>
          <a:bodyPr/>
          <a:lstStyle/>
          <a:p>
            <a:pPr>
              <a:buFont typeface="Wingdings" pitchFamily="2" charset="2"/>
              <a:buChar char="l"/>
              <a:defRPr/>
            </a:pPr>
            <a:r>
              <a:rPr lang="zh-CN" altLang="en-US" sz="1600" dirty="0">
                <a:latin typeface="+mn-ea"/>
                <a:ea typeface="+mn-ea"/>
              </a:rPr>
              <a:t> 传统基于盘阵的存储设备，造价昂贵，且市场垄断严重，建设成本居高不下，扩容成本尤其高</a:t>
            </a:r>
            <a:endParaRPr lang="en-US" altLang="zh-CN" sz="1600" dirty="0">
              <a:latin typeface="+mn-ea"/>
              <a:ea typeface="+mn-ea"/>
            </a:endParaRPr>
          </a:p>
          <a:p>
            <a:pPr>
              <a:buFont typeface="Wingdings" pitchFamily="2" charset="2"/>
              <a:buChar char="l"/>
              <a:defRPr/>
            </a:pPr>
            <a:r>
              <a:rPr lang="zh-CN" altLang="en-US" sz="1600" dirty="0">
                <a:latin typeface="+mn-ea"/>
                <a:ea typeface="+mn-ea"/>
              </a:rPr>
              <a:t> 许可和维护花费高昂</a:t>
            </a:r>
          </a:p>
        </p:txBody>
      </p:sp>
      <p:sp>
        <p:nvSpPr>
          <p:cNvPr id="13" name="矩形 12"/>
          <p:cNvSpPr/>
          <p:nvPr/>
        </p:nvSpPr>
        <p:spPr bwMode="auto">
          <a:xfrm>
            <a:off x="323850" y="4076700"/>
            <a:ext cx="3384550" cy="1296988"/>
          </a:xfrm>
          <a:prstGeom prst="rect">
            <a:avLst/>
          </a:prstGeom>
          <a:noFill/>
          <a:ln w="9525" cap="flat" cmpd="sng" algn="ctr">
            <a:solidFill>
              <a:srgbClr val="C00000"/>
            </a:solidFill>
            <a:prstDash val="solid"/>
            <a:round/>
            <a:headEnd type="none" w="med" len="med"/>
            <a:tailEnd type="none" w="med" len="med"/>
          </a:ln>
          <a:effectLst/>
        </p:spPr>
        <p:txBody>
          <a:bodyPr/>
          <a:lstStyle/>
          <a:p>
            <a:pPr>
              <a:buFont typeface="Wingdings" pitchFamily="2" charset="2"/>
              <a:buChar char="l"/>
              <a:defRPr/>
            </a:pPr>
            <a:r>
              <a:rPr lang="zh-CN" altLang="en-US" sz="1600" dirty="0">
                <a:latin typeface="+mn-ea"/>
                <a:ea typeface="+mn-ea"/>
              </a:rPr>
              <a:t> 无法简单的通过添加服务节点来扩展数据容量和负载能力，难以进行横向扩展</a:t>
            </a:r>
            <a:endParaRPr lang="en-US" altLang="zh-CN" sz="1600" dirty="0">
              <a:latin typeface="+mn-ea"/>
              <a:ea typeface="+mn-ea"/>
            </a:endParaRPr>
          </a:p>
          <a:p>
            <a:pPr>
              <a:buFont typeface="Wingdings" pitchFamily="2" charset="2"/>
              <a:buChar char="l"/>
              <a:defRPr/>
            </a:pPr>
            <a:r>
              <a:rPr lang="zh-CN" altLang="en-US" sz="1600" dirty="0">
                <a:latin typeface="+mn-ea"/>
                <a:ea typeface="+mn-ea"/>
              </a:rPr>
              <a:t> 数据库升级需要停机维护和数据迁移，导致服务中断</a:t>
            </a:r>
          </a:p>
        </p:txBody>
      </p:sp>
      <p:cxnSp>
        <p:nvCxnSpPr>
          <p:cNvPr id="23564" name="直接连接符 14"/>
          <p:cNvCxnSpPr>
            <a:cxnSpLocks noChangeShapeType="1"/>
            <a:stCxn id="5" idx="1"/>
            <a:endCxn id="10" idx="3"/>
          </p:cNvCxnSpPr>
          <p:nvPr/>
        </p:nvCxnSpPr>
        <p:spPr bwMode="auto">
          <a:xfrm flipH="1" flipV="1">
            <a:off x="3708400" y="2349500"/>
            <a:ext cx="287338" cy="6111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3565" name="直接连接符 16"/>
          <p:cNvCxnSpPr>
            <a:cxnSpLocks noChangeShapeType="1"/>
            <a:stCxn id="7" idx="1"/>
            <a:endCxn id="11" idx="3"/>
          </p:cNvCxnSpPr>
          <p:nvPr/>
        </p:nvCxnSpPr>
        <p:spPr bwMode="auto">
          <a:xfrm flipH="1" flipV="1">
            <a:off x="3708400" y="3465513"/>
            <a:ext cx="287338" cy="3952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3566" name="直接连接符 19"/>
          <p:cNvCxnSpPr>
            <a:cxnSpLocks noChangeShapeType="1"/>
            <a:stCxn id="8" idx="1"/>
            <a:endCxn id="13" idx="3"/>
          </p:cNvCxnSpPr>
          <p:nvPr/>
        </p:nvCxnSpPr>
        <p:spPr bwMode="auto">
          <a:xfrm flipH="1" flipV="1">
            <a:off x="3708400" y="4725988"/>
            <a:ext cx="287338" cy="2159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3567" name="直接连接符 22"/>
          <p:cNvCxnSpPr>
            <a:cxnSpLocks noChangeShapeType="1"/>
            <a:stCxn id="9" idx="1"/>
            <a:endCxn id="12" idx="3"/>
          </p:cNvCxnSpPr>
          <p:nvPr/>
        </p:nvCxnSpPr>
        <p:spPr bwMode="auto">
          <a:xfrm flipH="1">
            <a:off x="3708400" y="5986463"/>
            <a:ext cx="287338" cy="10636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7" name="矩形 26"/>
          <p:cNvSpPr/>
          <p:nvPr/>
        </p:nvSpPr>
        <p:spPr bwMode="auto">
          <a:xfrm>
            <a:off x="5724525" y="1989138"/>
            <a:ext cx="3095625" cy="574675"/>
          </a:xfrm>
          <a:prstGeom prst="rect">
            <a:avLst/>
          </a:prstGeom>
          <a:noFill/>
          <a:ln w="9525" cap="flat" cmpd="sng" algn="ctr">
            <a:solidFill>
              <a:schemeClr val="accent2"/>
            </a:solidFill>
            <a:prstDash val="solid"/>
            <a:round/>
            <a:headEnd type="none" w="med" len="med"/>
            <a:tailEnd type="none" w="med" len="med"/>
          </a:ln>
          <a:effectLst/>
        </p:spPr>
        <p:txBody>
          <a:bodyPr/>
          <a:lstStyle/>
          <a:p>
            <a:pPr>
              <a:buFont typeface="Wingdings" pitchFamily="2" charset="2"/>
              <a:buChar char="l"/>
              <a:defRPr/>
            </a:pPr>
            <a:r>
              <a:rPr lang="zh-CN" altLang="en-US" sz="1600" dirty="0">
                <a:latin typeface="+mn-ea"/>
                <a:ea typeface="+mn-ea"/>
              </a:rPr>
              <a:t> 不保证遵循</a:t>
            </a:r>
            <a:r>
              <a:rPr lang="en-US" altLang="zh-CN" sz="1600" dirty="0">
                <a:latin typeface="+mn-ea"/>
                <a:ea typeface="+mn-ea"/>
              </a:rPr>
              <a:t>ACID</a:t>
            </a:r>
            <a:r>
              <a:rPr lang="zh-CN" altLang="en-US" sz="1600" dirty="0">
                <a:latin typeface="+mn-ea"/>
                <a:ea typeface="+mn-ea"/>
              </a:rPr>
              <a:t>原则，提高并发读写性能</a:t>
            </a:r>
          </a:p>
        </p:txBody>
      </p:sp>
      <p:sp>
        <p:nvSpPr>
          <p:cNvPr id="28" name="矩形 27"/>
          <p:cNvSpPr/>
          <p:nvPr/>
        </p:nvSpPr>
        <p:spPr bwMode="auto">
          <a:xfrm>
            <a:off x="5724525" y="2854325"/>
            <a:ext cx="3095625" cy="1295400"/>
          </a:xfrm>
          <a:prstGeom prst="rect">
            <a:avLst/>
          </a:prstGeom>
          <a:noFill/>
          <a:ln w="9525" cap="flat" cmpd="sng" algn="ctr">
            <a:solidFill>
              <a:schemeClr val="accent2"/>
            </a:solidFill>
            <a:prstDash val="solid"/>
            <a:round/>
            <a:headEnd type="none" w="med" len="med"/>
            <a:tailEnd type="none" w="med" len="med"/>
          </a:ln>
          <a:effectLst/>
        </p:spPr>
        <p:txBody>
          <a:bodyPr/>
          <a:lstStyle/>
          <a:p>
            <a:pPr>
              <a:buFont typeface="Wingdings" pitchFamily="2" charset="2"/>
              <a:buChar char="l"/>
              <a:defRPr/>
            </a:pPr>
            <a:r>
              <a:rPr lang="zh-CN" altLang="en-US" sz="1600" dirty="0">
                <a:latin typeface="+mn-ea"/>
                <a:ea typeface="+mn-ea"/>
              </a:rPr>
              <a:t> </a:t>
            </a:r>
            <a:r>
              <a:rPr lang="en-US" altLang="zh-CN" sz="1600" dirty="0">
                <a:latin typeface="+mn-ea"/>
                <a:ea typeface="+mn-ea"/>
              </a:rPr>
              <a:t>Schema-Free</a:t>
            </a:r>
            <a:r>
              <a:rPr lang="zh-CN" altLang="en-US" sz="1600" dirty="0">
                <a:latin typeface="+mn-ea"/>
                <a:ea typeface="+mn-ea"/>
              </a:rPr>
              <a:t>存储适应不同数据类型</a:t>
            </a:r>
            <a:endParaRPr lang="en-US" altLang="zh-CN" sz="1600" dirty="0">
              <a:latin typeface="+mn-ea"/>
              <a:ea typeface="+mn-ea"/>
            </a:endParaRPr>
          </a:p>
          <a:p>
            <a:pPr>
              <a:buFont typeface="Wingdings" pitchFamily="2" charset="2"/>
              <a:buChar char="l"/>
              <a:defRPr/>
            </a:pPr>
            <a:r>
              <a:rPr lang="zh-CN" altLang="en-US" sz="1600" dirty="0">
                <a:latin typeface="+mn-ea"/>
                <a:ea typeface="+mn-ea"/>
              </a:rPr>
              <a:t>舍弃</a:t>
            </a:r>
            <a:r>
              <a:rPr lang="en-US" altLang="zh-CN" sz="1600" dirty="0">
                <a:latin typeface="+mn-ea"/>
                <a:ea typeface="+mn-ea"/>
              </a:rPr>
              <a:t>SQL</a:t>
            </a:r>
            <a:r>
              <a:rPr lang="zh-CN" altLang="en-US" sz="1600" dirty="0">
                <a:latin typeface="+mn-ea"/>
                <a:ea typeface="+mn-ea"/>
              </a:rPr>
              <a:t>标准功能，尽量简化数据操作，提升效率</a:t>
            </a:r>
            <a:endParaRPr lang="en-US" altLang="zh-CN" sz="1600" dirty="0">
              <a:latin typeface="+mn-ea"/>
              <a:ea typeface="+mn-ea"/>
            </a:endParaRPr>
          </a:p>
          <a:p>
            <a:pPr>
              <a:buFont typeface="Wingdings" pitchFamily="2" charset="2"/>
              <a:buChar char="l"/>
              <a:defRPr/>
            </a:pPr>
            <a:r>
              <a:rPr lang="en-US" altLang="zh-CN" sz="1600" dirty="0" err="1">
                <a:latin typeface="+mn-ea"/>
                <a:ea typeface="+mn-ea"/>
              </a:rPr>
              <a:t>MapReduce</a:t>
            </a:r>
            <a:r>
              <a:rPr lang="zh-CN" altLang="en-US" sz="1600" dirty="0">
                <a:latin typeface="+mn-ea"/>
                <a:ea typeface="+mn-ea"/>
              </a:rPr>
              <a:t>实现高效访问</a:t>
            </a:r>
          </a:p>
        </p:txBody>
      </p:sp>
      <p:sp>
        <p:nvSpPr>
          <p:cNvPr id="29" name="矩形 28"/>
          <p:cNvSpPr/>
          <p:nvPr/>
        </p:nvSpPr>
        <p:spPr bwMode="auto">
          <a:xfrm>
            <a:off x="5724525" y="5732463"/>
            <a:ext cx="3095625" cy="574675"/>
          </a:xfrm>
          <a:prstGeom prst="rect">
            <a:avLst/>
          </a:prstGeom>
          <a:noFill/>
          <a:ln w="9525" cap="flat" cmpd="sng" algn="ctr">
            <a:solidFill>
              <a:schemeClr val="accent2"/>
            </a:solidFill>
            <a:prstDash val="solid"/>
            <a:round/>
            <a:headEnd type="none" w="med" len="med"/>
            <a:tailEnd type="none" w="med" len="med"/>
          </a:ln>
          <a:effectLst/>
        </p:spPr>
        <p:txBody>
          <a:bodyPr/>
          <a:lstStyle/>
          <a:p>
            <a:pPr>
              <a:buFont typeface="Wingdings" pitchFamily="2" charset="2"/>
              <a:buChar char="l"/>
              <a:defRPr/>
            </a:pPr>
            <a:r>
              <a:rPr lang="zh-CN" altLang="en-US" sz="1600" dirty="0">
                <a:latin typeface="+mn-ea"/>
                <a:ea typeface="+mn-ea"/>
              </a:rPr>
              <a:t> 基于</a:t>
            </a:r>
            <a:r>
              <a:rPr lang="en-US" altLang="zh-CN" sz="1600" dirty="0">
                <a:latin typeface="+mn-ea"/>
                <a:ea typeface="+mn-ea"/>
              </a:rPr>
              <a:t>X86</a:t>
            </a:r>
            <a:r>
              <a:rPr lang="zh-CN" altLang="en-US" sz="1600" dirty="0">
                <a:latin typeface="+mn-ea"/>
                <a:ea typeface="+mn-ea"/>
              </a:rPr>
              <a:t>设备，价格低廉</a:t>
            </a:r>
            <a:endParaRPr lang="en-US" altLang="zh-CN" sz="1600" dirty="0">
              <a:latin typeface="+mn-ea"/>
              <a:ea typeface="+mn-ea"/>
            </a:endParaRPr>
          </a:p>
          <a:p>
            <a:pPr>
              <a:buFont typeface="Wingdings" pitchFamily="2" charset="2"/>
              <a:buChar char="l"/>
              <a:defRPr/>
            </a:pPr>
            <a:r>
              <a:rPr lang="zh-CN" altLang="en-US" sz="1600" dirty="0">
                <a:latin typeface="+mn-ea"/>
                <a:ea typeface="+mn-ea"/>
              </a:rPr>
              <a:t>开源系统，节省许可费用</a:t>
            </a:r>
          </a:p>
        </p:txBody>
      </p:sp>
      <p:sp>
        <p:nvSpPr>
          <p:cNvPr id="30" name="矩形 29"/>
          <p:cNvSpPr/>
          <p:nvPr/>
        </p:nvSpPr>
        <p:spPr bwMode="auto">
          <a:xfrm>
            <a:off x="5724525" y="4437063"/>
            <a:ext cx="3095625" cy="1008062"/>
          </a:xfrm>
          <a:prstGeom prst="rect">
            <a:avLst/>
          </a:prstGeom>
          <a:noFill/>
          <a:ln w="9525" cap="flat" cmpd="sng" algn="ctr">
            <a:solidFill>
              <a:schemeClr val="accent2"/>
            </a:solidFill>
            <a:prstDash val="solid"/>
            <a:round/>
            <a:headEnd type="none" w="med" len="med"/>
            <a:tailEnd type="none" w="med" len="med"/>
          </a:ln>
          <a:effectLst/>
        </p:spPr>
        <p:txBody>
          <a:bodyPr/>
          <a:lstStyle/>
          <a:p>
            <a:pPr>
              <a:buFont typeface="Wingdings" pitchFamily="2" charset="2"/>
              <a:buChar char="l"/>
              <a:defRPr/>
            </a:pPr>
            <a:r>
              <a:rPr lang="zh-CN" altLang="en-US" sz="1600" dirty="0">
                <a:latin typeface="+mn-ea"/>
                <a:ea typeface="+mn-ea"/>
              </a:rPr>
              <a:t> 支持水平扩展，可简单的通过添加服务节点来扩展数据容量和负载能力</a:t>
            </a:r>
            <a:endParaRPr lang="en-US" altLang="zh-CN" sz="1600" dirty="0">
              <a:latin typeface="+mn-ea"/>
              <a:ea typeface="+mn-ea"/>
            </a:endParaRPr>
          </a:p>
          <a:p>
            <a:pPr>
              <a:buFont typeface="Wingdings" pitchFamily="2" charset="2"/>
              <a:buChar char="l"/>
              <a:defRPr/>
            </a:pPr>
            <a:r>
              <a:rPr lang="zh-CN" altLang="en-US" sz="1600" dirty="0">
                <a:latin typeface="+mn-ea"/>
                <a:ea typeface="+mn-ea"/>
              </a:rPr>
              <a:t>数据库升级不影响服务持续</a:t>
            </a:r>
          </a:p>
        </p:txBody>
      </p:sp>
      <p:cxnSp>
        <p:nvCxnSpPr>
          <p:cNvPr id="23572" name="直接连接符 35"/>
          <p:cNvCxnSpPr>
            <a:cxnSpLocks noChangeShapeType="1"/>
            <a:stCxn id="29" idx="1"/>
            <a:endCxn id="9" idx="3"/>
          </p:cNvCxnSpPr>
          <p:nvPr/>
        </p:nvCxnSpPr>
        <p:spPr bwMode="auto">
          <a:xfrm flipH="1" flipV="1">
            <a:off x="5508625" y="5986463"/>
            <a:ext cx="215900" cy="349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3573" name="直接连接符 36"/>
          <p:cNvCxnSpPr>
            <a:cxnSpLocks noChangeShapeType="1"/>
            <a:stCxn id="30" idx="1"/>
            <a:endCxn id="8" idx="3"/>
          </p:cNvCxnSpPr>
          <p:nvPr/>
        </p:nvCxnSpPr>
        <p:spPr bwMode="auto">
          <a:xfrm flipH="1">
            <a:off x="5508625" y="4941888"/>
            <a:ext cx="2159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3574" name="直接连接符 37"/>
          <p:cNvCxnSpPr>
            <a:cxnSpLocks noChangeShapeType="1"/>
            <a:stCxn id="7" idx="3"/>
            <a:endCxn id="28" idx="1"/>
          </p:cNvCxnSpPr>
          <p:nvPr/>
        </p:nvCxnSpPr>
        <p:spPr bwMode="auto">
          <a:xfrm flipV="1">
            <a:off x="5508625" y="3502025"/>
            <a:ext cx="215900" cy="3587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3575" name="直接连接符 38"/>
          <p:cNvCxnSpPr>
            <a:cxnSpLocks noChangeShapeType="1"/>
            <a:stCxn id="27" idx="1"/>
            <a:endCxn id="5" idx="3"/>
          </p:cNvCxnSpPr>
          <p:nvPr/>
        </p:nvCxnSpPr>
        <p:spPr bwMode="auto">
          <a:xfrm flipH="1">
            <a:off x="5508625" y="2276475"/>
            <a:ext cx="215900" cy="68421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835164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4431" y="260251"/>
            <a:ext cx="4857752" cy="563562"/>
          </a:xfrm>
        </p:spPr>
        <p:txBody>
          <a:bodyPr lIns="0" tIns="0" rIns="0" bIns="0" anchor="t"/>
          <a:lstStyle/>
          <a:p>
            <a:pPr algn="l"/>
            <a:r>
              <a:rPr lang="zh-CN" altLang="en-US" sz="2800" b="1" kern="1200" dirty="0">
                <a:solidFill>
                  <a:srgbClr val="0070C0"/>
                </a:solidFill>
                <a:latin typeface="黑体" pitchFamily="49" charset="-122"/>
                <a:ea typeface="黑体" pitchFamily="49" charset="-122"/>
                <a:cs typeface="宋体" charset="0"/>
              </a:rPr>
              <a:t>大数据</a:t>
            </a:r>
            <a:r>
              <a:rPr lang="zh-CN" altLang="en-US" sz="2800" b="1" kern="1200" dirty="0" smtClean="0">
                <a:solidFill>
                  <a:srgbClr val="0070C0"/>
                </a:solidFill>
                <a:latin typeface="黑体" pitchFamily="49" charset="-122"/>
                <a:ea typeface="黑体" pitchFamily="49" charset="-122"/>
                <a:cs typeface="宋体" charset="0"/>
              </a:rPr>
              <a:t>的分析模型</a:t>
            </a:r>
            <a:endParaRPr lang="zh-CN" altLang="en-US" sz="2800" b="1" kern="1200" dirty="0">
              <a:solidFill>
                <a:srgbClr val="0070C0"/>
              </a:solidFill>
              <a:latin typeface="黑体" pitchFamily="49" charset="-122"/>
              <a:ea typeface="黑体" pitchFamily="49" charset="-122"/>
              <a:cs typeface="宋体" charset="0"/>
            </a:endParaRPr>
          </a:p>
        </p:txBody>
      </p:sp>
      <p:sp>
        <p:nvSpPr>
          <p:cNvPr id="14" name="内容占位符 2"/>
          <p:cNvSpPr>
            <a:spLocks noGrp="1"/>
          </p:cNvSpPr>
          <p:nvPr>
            <p:ph sz="quarter" idx="10"/>
          </p:nvPr>
        </p:nvSpPr>
        <p:spPr>
          <a:xfrm>
            <a:off x="6201067" y="957260"/>
            <a:ext cx="2861278" cy="5643602"/>
          </a:xfrm>
          <a:ln>
            <a:solidFill>
              <a:srgbClr val="FFC000"/>
            </a:solidFill>
          </a:ln>
        </p:spPr>
        <p:txBody>
          <a:bodyPr/>
          <a:lstStyle/>
          <a:p>
            <a:r>
              <a:rPr lang="zh-CN" altLang="en-US" sz="1600" dirty="0" smtClean="0">
                <a:solidFill>
                  <a:srgbClr val="000099"/>
                </a:solidFill>
                <a:latin typeface="微软雅黑" panose="020B0503020204020204" pitchFamily="34" charset="-122"/>
                <a:ea typeface="微软雅黑" panose="020B0503020204020204" pitchFamily="34" charset="-122"/>
              </a:rPr>
              <a:t>研究对象</a:t>
            </a:r>
            <a:endParaRPr lang="en-US" altLang="zh-CN" sz="1600" dirty="0" smtClean="0">
              <a:solidFill>
                <a:srgbClr val="000099"/>
              </a:solidFill>
              <a:latin typeface="微软雅黑" panose="020B0503020204020204" pitchFamily="34" charset="-122"/>
              <a:ea typeface="微软雅黑" panose="020B0503020204020204" pitchFamily="34" charset="-122"/>
            </a:endParaRPr>
          </a:p>
          <a:p>
            <a:pPr lvl="2"/>
            <a:r>
              <a:rPr lang="zh-CN" altLang="en-US" sz="1400" dirty="0" smtClean="0">
                <a:latin typeface="微软雅黑" panose="020B0503020204020204" pitchFamily="34" charset="-122"/>
                <a:ea typeface="微软雅黑" panose="020B0503020204020204" pitchFamily="34" charset="-122"/>
              </a:rPr>
              <a:t>由组织、用户、大数据和工具构成的运行系统</a:t>
            </a:r>
            <a:endParaRPr lang="en-US" altLang="zh-CN" sz="1400" dirty="0" smtClean="0">
              <a:latin typeface="微软雅黑" panose="020B0503020204020204" pitchFamily="34" charset="-122"/>
              <a:ea typeface="微软雅黑" panose="020B0503020204020204" pitchFamily="34" charset="-122"/>
            </a:endParaRPr>
          </a:p>
          <a:p>
            <a:r>
              <a:rPr lang="zh-CN" altLang="en-US" sz="1600" dirty="0">
                <a:solidFill>
                  <a:srgbClr val="000099"/>
                </a:solidFill>
                <a:latin typeface="微软雅黑" panose="020B0503020204020204" pitchFamily="34" charset="-122"/>
                <a:ea typeface="微软雅黑" panose="020B0503020204020204" pitchFamily="34" charset="-122"/>
              </a:rPr>
              <a:t>研究内容</a:t>
            </a:r>
            <a:endParaRPr lang="en-US" altLang="zh-CN" sz="1600" dirty="0">
              <a:solidFill>
                <a:srgbClr val="000099"/>
              </a:solidFill>
              <a:latin typeface="微软雅黑" panose="020B0503020204020204" pitchFamily="34" charset="-122"/>
              <a:ea typeface="微软雅黑" panose="020B0503020204020204" pitchFamily="34" charset="-122"/>
            </a:endParaRPr>
          </a:p>
          <a:p>
            <a:pPr lvl="2"/>
            <a:r>
              <a:rPr lang="zh-CN" altLang="en-US" sz="1400" dirty="0" smtClean="0">
                <a:latin typeface="微软雅黑" panose="020B0503020204020204" pitchFamily="34" charset="-122"/>
                <a:ea typeface="微软雅黑" panose="020B0503020204020204" pitchFamily="34" charset="-122"/>
              </a:rPr>
              <a:t>大数据的构成</a:t>
            </a:r>
            <a:r>
              <a:rPr lang="en-US" altLang="zh-CN" sz="1400" dirty="0" smtClean="0">
                <a:latin typeface="微软雅黑" panose="020B0503020204020204" pitchFamily="34" charset="-122"/>
                <a:ea typeface="微软雅黑" panose="020B0503020204020204" pitchFamily="34" charset="-122"/>
              </a:rPr>
              <a:t> </a:t>
            </a:r>
          </a:p>
          <a:p>
            <a:pPr lvl="2"/>
            <a:r>
              <a:rPr lang="zh-CN" altLang="en-US" sz="1400" dirty="0" smtClean="0">
                <a:latin typeface="微软雅黑" panose="020B0503020204020204" pitchFamily="34" charset="-122"/>
                <a:ea typeface="微软雅黑" panose="020B0503020204020204" pitchFamily="34" charset="-122"/>
              </a:rPr>
              <a:t>大数据的行为 </a:t>
            </a:r>
            <a:endParaRPr lang="en-US" altLang="zh-CN" sz="1400" dirty="0" smtClean="0">
              <a:latin typeface="微软雅黑" panose="020B0503020204020204" pitchFamily="34" charset="-122"/>
              <a:ea typeface="微软雅黑" panose="020B0503020204020204" pitchFamily="34" charset="-122"/>
            </a:endParaRPr>
          </a:p>
          <a:p>
            <a:pPr lvl="2"/>
            <a:r>
              <a:rPr lang="zh-CN" altLang="en-US" sz="1400" dirty="0" smtClean="0">
                <a:latin typeface="微软雅黑" panose="020B0503020204020204" pitchFamily="34" charset="-122"/>
                <a:ea typeface="微软雅黑" panose="020B0503020204020204" pitchFamily="34" charset="-122"/>
              </a:rPr>
              <a:t>大数据的行为和数据的组织</a:t>
            </a:r>
            <a:endParaRPr lang="en-US" altLang="zh-CN" sz="1400" dirty="0" smtClean="0">
              <a:latin typeface="微软雅黑" panose="020B0503020204020204" pitchFamily="34" charset="-122"/>
              <a:ea typeface="微软雅黑" panose="020B0503020204020204" pitchFamily="34" charset="-122"/>
            </a:endParaRPr>
          </a:p>
          <a:p>
            <a:r>
              <a:rPr lang="zh-CN" altLang="en-US" sz="1600" dirty="0">
                <a:solidFill>
                  <a:srgbClr val="000099"/>
                </a:solidFill>
                <a:latin typeface="微软雅黑" panose="020B0503020204020204" pitchFamily="34" charset="-122"/>
                <a:ea typeface="微软雅黑" panose="020B0503020204020204" pitchFamily="34" charset="-122"/>
              </a:rPr>
              <a:t>研究方法</a:t>
            </a:r>
            <a:endParaRPr lang="en-US" altLang="zh-CN" sz="1600" dirty="0">
              <a:solidFill>
                <a:srgbClr val="000099"/>
              </a:solidFill>
              <a:latin typeface="微软雅黑" panose="020B0503020204020204" pitchFamily="34" charset="-122"/>
              <a:ea typeface="微软雅黑" panose="020B0503020204020204" pitchFamily="34" charset="-122"/>
            </a:endParaRPr>
          </a:p>
          <a:p>
            <a:pPr lvl="2"/>
            <a:r>
              <a:rPr lang="zh-CN" altLang="en-US" sz="1400" dirty="0" smtClean="0">
                <a:latin typeface="微软雅黑" panose="020B0503020204020204" pitchFamily="34" charset="-122"/>
                <a:ea typeface="微软雅黑" panose="020B0503020204020204" pitchFamily="34" charset="-122"/>
              </a:rPr>
              <a:t>知识工程解构大数据系统</a:t>
            </a:r>
            <a:endParaRPr lang="en-US" altLang="zh-CN" sz="1400" dirty="0" smtClean="0">
              <a:latin typeface="微软雅黑" panose="020B0503020204020204" pitchFamily="34" charset="-122"/>
              <a:ea typeface="微软雅黑" panose="020B0503020204020204" pitchFamily="34" charset="-122"/>
            </a:endParaRPr>
          </a:p>
          <a:p>
            <a:pPr lvl="2"/>
            <a:r>
              <a:rPr lang="zh-CN" altLang="en-US" sz="1400" dirty="0" smtClean="0">
                <a:latin typeface="微软雅黑" panose="020B0503020204020204" pitchFamily="34" charset="-122"/>
                <a:ea typeface="微软雅黑" panose="020B0503020204020204" pitchFamily="34" charset="-122"/>
              </a:rPr>
              <a:t>研发工程支撑大数据系统</a:t>
            </a:r>
            <a:endParaRPr lang="en-US" altLang="zh-CN" sz="1400" dirty="0" smtClean="0">
              <a:latin typeface="微软雅黑" panose="020B0503020204020204" pitchFamily="34" charset="-122"/>
              <a:ea typeface="微软雅黑" panose="020B0503020204020204" pitchFamily="34" charset="-122"/>
            </a:endParaRPr>
          </a:p>
          <a:p>
            <a:pPr lvl="2"/>
            <a:r>
              <a:rPr lang="zh-CN" altLang="en-US" sz="1400" dirty="0" smtClean="0">
                <a:latin typeface="微软雅黑" panose="020B0503020204020204" pitchFamily="34" charset="-122"/>
                <a:ea typeface="微软雅黑" panose="020B0503020204020204" pitchFamily="34" charset="-122"/>
              </a:rPr>
              <a:t>价值工程牵引大数据系统</a:t>
            </a:r>
            <a:endParaRPr lang="en-US" altLang="zh-CN" sz="1400" dirty="0" smtClean="0">
              <a:latin typeface="微软雅黑" panose="020B0503020204020204" pitchFamily="34" charset="-122"/>
              <a:ea typeface="微软雅黑" panose="020B0503020204020204" pitchFamily="34" charset="-122"/>
            </a:endParaRPr>
          </a:p>
          <a:p>
            <a:r>
              <a:rPr lang="zh-CN" altLang="en-US" sz="1600" dirty="0">
                <a:solidFill>
                  <a:srgbClr val="000099"/>
                </a:solidFill>
                <a:latin typeface="微软雅黑" panose="020B0503020204020204" pitchFamily="34" charset="-122"/>
                <a:ea typeface="微软雅黑" panose="020B0503020204020204" pitchFamily="34" charset="-122"/>
              </a:rPr>
              <a:t>研究目标</a:t>
            </a:r>
            <a:endParaRPr lang="zh-CN" altLang="zh-CN" sz="1600" dirty="0">
              <a:solidFill>
                <a:srgbClr val="000099"/>
              </a:solidFill>
              <a:latin typeface="微软雅黑" panose="020B0503020204020204" pitchFamily="34" charset="-122"/>
              <a:ea typeface="微软雅黑" panose="020B0503020204020204" pitchFamily="34" charset="-122"/>
            </a:endParaRPr>
          </a:p>
          <a:p>
            <a:pPr lvl="2"/>
            <a:r>
              <a:rPr lang="zh-CN" altLang="en-US" sz="1400" dirty="0" smtClean="0">
                <a:latin typeface="微软雅黑" panose="020B0503020204020204" pitchFamily="34" charset="-122"/>
                <a:ea typeface="微软雅黑" panose="020B0503020204020204" pitchFamily="34" charset="-122"/>
              </a:rPr>
              <a:t>大数据生产平台</a:t>
            </a:r>
            <a:endParaRPr lang="en-US" altLang="zh-CN" sz="1400" dirty="0" smtClean="0">
              <a:latin typeface="微软雅黑" panose="020B0503020204020204" pitchFamily="34" charset="-122"/>
              <a:ea typeface="微软雅黑" panose="020B0503020204020204" pitchFamily="34" charset="-122"/>
            </a:endParaRPr>
          </a:p>
          <a:p>
            <a:pPr lvl="2"/>
            <a:r>
              <a:rPr lang="zh-CN" altLang="en-US" sz="1400" dirty="0" smtClean="0">
                <a:latin typeface="微软雅黑" panose="020B0503020204020204" pitchFamily="34" charset="-122"/>
                <a:ea typeface="微软雅黑" panose="020B0503020204020204" pitchFamily="34" charset="-122"/>
              </a:rPr>
              <a:t>大数据开发平台</a:t>
            </a:r>
            <a:endParaRPr lang="en-US" altLang="zh-CN" sz="1400" dirty="0" smtClean="0">
              <a:latin typeface="微软雅黑" panose="020B0503020204020204" pitchFamily="34" charset="-122"/>
              <a:ea typeface="微软雅黑" panose="020B0503020204020204" pitchFamily="34" charset="-122"/>
            </a:endParaRPr>
          </a:p>
          <a:p>
            <a:pPr lvl="2"/>
            <a:r>
              <a:rPr lang="zh-CN" altLang="en-US" sz="1400" dirty="0" smtClean="0">
                <a:latin typeface="微软雅黑" panose="020B0503020204020204" pitchFamily="34" charset="-122"/>
                <a:ea typeface="微软雅黑" panose="020B0503020204020204" pitchFamily="34" charset="-122"/>
              </a:rPr>
              <a:t>大数据采集平台</a:t>
            </a:r>
            <a:endParaRPr lang="en-US" altLang="zh-CN" sz="1400" dirty="0" smtClean="0">
              <a:latin typeface="微软雅黑" panose="020B0503020204020204" pitchFamily="34" charset="-122"/>
              <a:ea typeface="微软雅黑" panose="020B0503020204020204" pitchFamily="34" charset="-122"/>
            </a:endParaRPr>
          </a:p>
          <a:p>
            <a:pPr lvl="2"/>
            <a:r>
              <a:rPr lang="zh-CN" altLang="en-US" sz="1400" dirty="0" smtClean="0">
                <a:latin typeface="微软雅黑" panose="020B0503020204020204" pitchFamily="34" charset="-122"/>
                <a:ea typeface="微软雅黑" panose="020B0503020204020204" pitchFamily="34" charset="-122"/>
              </a:rPr>
              <a:t>大数据应用平台</a:t>
            </a:r>
            <a:endParaRPr lang="en-US" altLang="zh-CN" sz="1400" dirty="0" smtClean="0">
              <a:latin typeface="微软雅黑" panose="020B0503020204020204" pitchFamily="34" charset="-122"/>
              <a:ea typeface="微软雅黑" panose="020B0503020204020204" pitchFamily="34" charset="-122"/>
            </a:endParaRPr>
          </a:p>
          <a:p>
            <a:pPr marL="342900" lvl="2" indent="-342900">
              <a:buClr>
                <a:schemeClr val="tx2"/>
              </a:buClr>
            </a:pPr>
            <a:r>
              <a:rPr lang="zh-CN" altLang="en-US" sz="1600" dirty="0">
                <a:solidFill>
                  <a:srgbClr val="000099"/>
                </a:solidFill>
                <a:latin typeface="微软雅黑" panose="020B0503020204020204" pitchFamily="34" charset="-122"/>
                <a:ea typeface="微软雅黑" panose="020B0503020204020204" pitchFamily="34" charset="-122"/>
                <a:cs typeface="+mn-cs"/>
              </a:rPr>
              <a:t>研究重点</a:t>
            </a:r>
            <a:endParaRPr lang="en-US" altLang="zh-CN" sz="1600" dirty="0">
              <a:solidFill>
                <a:srgbClr val="000099"/>
              </a:solidFill>
              <a:latin typeface="微软雅黑" panose="020B0503020204020204" pitchFamily="34" charset="-122"/>
              <a:ea typeface="微软雅黑" panose="020B0503020204020204" pitchFamily="34" charset="-122"/>
              <a:cs typeface="+mn-cs"/>
            </a:endParaRPr>
          </a:p>
          <a:p>
            <a:pPr lvl="2"/>
            <a:r>
              <a:rPr lang="zh-CN" altLang="en-US" sz="1400" b="1" dirty="0" smtClean="0">
                <a:solidFill>
                  <a:srgbClr val="FF0000"/>
                </a:solidFill>
                <a:latin typeface="微软雅黑" panose="020B0503020204020204" pitchFamily="34" charset="-122"/>
                <a:ea typeface="微软雅黑" panose="020B0503020204020204" pitchFamily="34" charset="-122"/>
              </a:rPr>
              <a:t>数据分而治之</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pPr lvl="2"/>
            <a:r>
              <a:rPr lang="zh-CN" altLang="en-US" sz="1400" b="1" dirty="0" smtClean="0">
                <a:solidFill>
                  <a:srgbClr val="FF0000"/>
                </a:solidFill>
                <a:latin typeface="微软雅黑" panose="020B0503020204020204" pitchFamily="34" charset="-122"/>
                <a:ea typeface="微软雅黑" panose="020B0503020204020204" pitchFamily="34" charset="-122"/>
              </a:rPr>
              <a:t>资源组织调度</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pPr lvl="2"/>
            <a:r>
              <a:rPr lang="zh-CN" altLang="en-US" sz="1400" b="1" dirty="0" smtClean="0">
                <a:solidFill>
                  <a:srgbClr val="FF0000"/>
                </a:solidFill>
                <a:latin typeface="微软雅黑" panose="020B0503020204020204" pitchFamily="34" charset="-122"/>
                <a:ea typeface="微软雅黑" panose="020B0503020204020204" pitchFamily="34" charset="-122"/>
              </a:rPr>
              <a:t>逻辑复制迁移</a:t>
            </a:r>
          </a:p>
        </p:txBody>
      </p:sp>
      <p:grpSp>
        <p:nvGrpSpPr>
          <p:cNvPr id="36" name="组合 35"/>
          <p:cNvGrpSpPr/>
          <p:nvPr/>
        </p:nvGrpSpPr>
        <p:grpSpPr>
          <a:xfrm>
            <a:off x="101830" y="985036"/>
            <a:ext cx="6026326" cy="5709563"/>
            <a:chOff x="101830" y="985036"/>
            <a:chExt cx="6026326" cy="5709563"/>
          </a:xfrm>
        </p:grpSpPr>
        <p:sp>
          <p:nvSpPr>
            <p:cNvPr id="37" name="椭圆 36"/>
            <p:cNvSpPr/>
            <p:nvPr/>
          </p:nvSpPr>
          <p:spPr>
            <a:xfrm>
              <a:off x="1642038" y="3175383"/>
              <a:ext cx="2929901" cy="1623440"/>
            </a:xfrm>
            <a:prstGeom prst="ellipse">
              <a:avLst/>
            </a:prstGeom>
            <a:solidFill>
              <a:schemeClr val="accent1">
                <a:lumMod val="20000"/>
                <a:lumOff val="80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latin typeface="微软雅黑" pitchFamily="34" charset="-122"/>
                <a:ea typeface="微软雅黑" pitchFamily="34" charset="-122"/>
              </a:endParaRPr>
            </a:p>
          </p:txBody>
        </p:sp>
        <p:sp>
          <p:nvSpPr>
            <p:cNvPr id="38" name="椭圆 37"/>
            <p:cNvSpPr/>
            <p:nvPr/>
          </p:nvSpPr>
          <p:spPr>
            <a:xfrm>
              <a:off x="1763687" y="3546957"/>
              <a:ext cx="575945" cy="880292"/>
            </a:xfrm>
            <a:prstGeom prst="ellipse">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latin typeface="微软雅黑" pitchFamily="34" charset="-122"/>
                  <a:ea typeface="微软雅黑" pitchFamily="34" charset="-122"/>
                </a:rPr>
                <a:t>组织</a:t>
              </a:r>
            </a:p>
          </p:txBody>
        </p:sp>
        <p:sp>
          <p:nvSpPr>
            <p:cNvPr id="39" name="圆角矩形 38"/>
            <p:cNvSpPr/>
            <p:nvPr/>
          </p:nvSpPr>
          <p:spPr bwMode="auto">
            <a:xfrm>
              <a:off x="2653551" y="3307771"/>
              <a:ext cx="871995" cy="481269"/>
            </a:xfrm>
            <a:prstGeom prst="round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latin typeface="微软雅黑" pitchFamily="34" charset="-122"/>
                  <a:ea typeface="微软雅黑" pitchFamily="34" charset="-122"/>
                </a:rPr>
                <a:t>大数据</a:t>
              </a:r>
              <a:endParaRPr lang="zh-CN" altLang="en-US" sz="1600" dirty="0">
                <a:solidFill>
                  <a:schemeClr val="dk1"/>
                </a:solidFill>
                <a:latin typeface="微软雅黑" pitchFamily="34" charset="-122"/>
                <a:ea typeface="微软雅黑" pitchFamily="34" charset="-122"/>
              </a:endParaRPr>
            </a:p>
          </p:txBody>
        </p:sp>
        <p:sp>
          <p:nvSpPr>
            <p:cNvPr id="40" name="椭圆 39"/>
            <p:cNvSpPr/>
            <p:nvPr/>
          </p:nvSpPr>
          <p:spPr>
            <a:xfrm>
              <a:off x="3874344" y="3614727"/>
              <a:ext cx="582177" cy="812521"/>
            </a:xfrm>
            <a:prstGeom prst="ellipse">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latin typeface="微软雅黑" pitchFamily="34" charset="-122"/>
                  <a:ea typeface="微软雅黑" pitchFamily="34" charset="-122"/>
                </a:rPr>
                <a:t>用户</a:t>
              </a:r>
              <a:endParaRPr lang="zh-CN" altLang="en-US" sz="1600" dirty="0">
                <a:latin typeface="微软雅黑" pitchFamily="34" charset="-122"/>
                <a:ea typeface="微软雅黑" pitchFamily="34" charset="-122"/>
              </a:endParaRPr>
            </a:p>
          </p:txBody>
        </p:sp>
        <p:sp>
          <p:nvSpPr>
            <p:cNvPr id="41" name="圆角矩形 40"/>
            <p:cNvSpPr/>
            <p:nvPr/>
          </p:nvSpPr>
          <p:spPr bwMode="auto">
            <a:xfrm>
              <a:off x="2758191" y="4116778"/>
              <a:ext cx="767355" cy="536358"/>
            </a:xfrm>
            <a:prstGeom prst="round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dk1"/>
                  </a:solidFill>
                  <a:latin typeface="微软雅黑" pitchFamily="34" charset="-122"/>
                  <a:ea typeface="微软雅黑" pitchFamily="34" charset="-122"/>
                </a:rPr>
                <a:t>工具</a:t>
              </a:r>
              <a:endParaRPr lang="zh-CN" altLang="en-US" sz="1600" dirty="0">
                <a:solidFill>
                  <a:schemeClr val="dk1"/>
                </a:solidFill>
                <a:latin typeface="微软雅黑" pitchFamily="34" charset="-122"/>
                <a:ea typeface="微软雅黑" pitchFamily="34" charset="-122"/>
              </a:endParaRPr>
            </a:p>
          </p:txBody>
        </p:sp>
        <p:cxnSp>
          <p:nvCxnSpPr>
            <p:cNvPr id="42" name="直接连接符 41"/>
            <p:cNvCxnSpPr>
              <a:stCxn id="38" idx="7"/>
              <a:endCxn id="39" idx="1"/>
            </p:cNvCxnSpPr>
            <p:nvPr/>
          </p:nvCxnSpPr>
          <p:spPr bwMode="auto">
            <a:xfrm flipV="1">
              <a:off x="2255287" y="3548406"/>
              <a:ext cx="398264" cy="1274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直接连接符 42"/>
            <p:cNvCxnSpPr>
              <a:stCxn id="38" idx="5"/>
              <a:endCxn id="41" idx="1"/>
            </p:cNvCxnSpPr>
            <p:nvPr/>
          </p:nvCxnSpPr>
          <p:spPr bwMode="auto">
            <a:xfrm>
              <a:off x="2255287" y="4298333"/>
              <a:ext cx="502904" cy="866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直接连接符 43"/>
            <p:cNvCxnSpPr>
              <a:stCxn id="41" idx="3"/>
              <a:endCxn id="40" idx="3"/>
            </p:cNvCxnSpPr>
            <p:nvPr/>
          </p:nvCxnSpPr>
          <p:spPr bwMode="auto">
            <a:xfrm flipV="1">
              <a:off x="3525546" y="4308257"/>
              <a:ext cx="434056" cy="767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直接连接符 44"/>
            <p:cNvCxnSpPr>
              <a:stCxn id="39" idx="3"/>
              <a:endCxn id="40" idx="1"/>
            </p:cNvCxnSpPr>
            <p:nvPr/>
          </p:nvCxnSpPr>
          <p:spPr bwMode="auto">
            <a:xfrm>
              <a:off x="3525546" y="3548406"/>
              <a:ext cx="434056" cy="18531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6" name="椭圆 45"/>
            <p:cNvSpPr/>
            <p:nvPr/>
          </p:nvSpPr>
          <p:spPr>
            <a:xfrm>
              <a:off x="926573" y="4773566"/>
              <a:ext cx="837115" cy="891209"/>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rgbClr val="FF0000"/>
                  </a:solidFill>
                  <a:latin typeface="微软雅黑" pitchFamily="34" charset="-122"/>
                  <a:ea typeface="微软雅黑" pitchFamily="34" charset="-122"/>
                </a:rPr>
                <a:t>知识工程</a:t>
              </a:r>
            </a:p>
          </p:txBody>
        </p:sp>
        <p:sp>
          <p:nvSpPr>
            <p:cNvPr id="47" name="椭圆 46"/>
            <p:cNvSpPr/>
            <p:nvPr/>
          </p:nvSpPr>
          <p:spPr>
            <a:xfrm>
              <a:off x="4355976" y="4797152"/>
              <a:ext cx="837115" cy="89121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rgbClr val="FF0000"/>
                  </a:solidFill>
                  <a:latin typeface="微软雅黑" pitchFamily="34" charset="-122"/>
                  <a:ea typeface="微软雅黑" pitchFamily="34" charset="-122"/>
                </a:rPr>
                <a:t>研发工程</a:t>
              </a:r>
            </a:p>
          </p:txBody>
        </p:sp>
        <p:sp>
          <p:nvSpPr>
            <p:cNvPr id="48" name="椭圆 47"/>
            <p:cNvSpPr/>
            <p:nvPr/>
          </p:nvSpPr>
          <p:spPr>
            <a:xfrm>
              <a:off x="2699792" y="1985312"/>
              <a:ext cx="838215" cy="86762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rgbClr val="FF0000"/>
                  </a:solidFill>
                  <a:latin typeface="微软雅黑" pitchFamily="34" charset="-122"/>
                  <a:ea typeface="微软雅黑" pitchFamily="34" charset="-122"/>
                </a:rPr>
                <a:t>价值工程</a:t>
              </a:r>
            </a:p>
          </p:txBody>
        </p:sp>
        <p:cxnSp>
          <p:nvCxnSpPr>
            <p:cNvPr id="49" name="直接箭头连接符 48"/>
            <p:cNvCxnSpPr>
              <a:stCxn id="48" idx="4"/>
              <a:endCxn id="37" idx="0"/>
            </p:cNvCxnSpPr>
            <p:nvPr/>
          </p:nvCxnSpPr>
          <p:spPr bwMode="auto">
            <a:xfrm flipH="1">
              <a:off x="3106989" y="2852936"/>
              <a:ext cx="11911" cy="322447"/>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50" name="直接箭头连接符 49"/>
            <p:cNvCxnSpPr>
              <a:stCxn id="46" idx="7"/>
              <a:endCxn id="37" idx="3"/>
            </p:cNvCxnSpPr>
            <p:nvPr/>
          </p:nvCxnSpPr>
          <p:spPr bwMode="auto">
            <a:xfrm flipV="1">
              <a:off x="1641095" y="4561076"/>
              <a:ext cx="430017" cy="343005"/>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51" name="直接箭头连接符 50"/>
            <p:cNvCxnSpPr>
              <a:stCxn id="47" idx="1"/>
              <a:endCxn id="37" idx="5"/>
            </p:cNvCxnSpPr>
            <p:nvPr/>
          </p:nvCxnSpPr>
          <p:spPr bwMode="auto">
            <a:xfrm flipH="1" flipV="1">
              <a:off x="4142865" y="4561076"/>
              <a:ext cx="335704" cy="36659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52" name="矩形 51"/>
            <p:cNvSpPr/>
            <p:nvPr/>
          </p:nvSpPr>
          <p:spPr bwMode="auto">
            <a:xfrm>
              <a:off x="1415795" y="985036"/>
              <a:ext cx="627836" cy="787780"/>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dk1"/>
                  </a:solidFill>
                  <a:latin typeface="微软雅黑" pitchFamily="34" charset="-122"/>
                  <a:ea typeface="微软雅黑" pitchFamily="34" charset="-122"/>
                </a:rPr>
                <a:t>社会价值</a:t>
              </a:r>
              <a:endParaRPr lang="zh-CN" altLang="en-US" sz="1600" dirty="0">
                <a:solidFill>
                  <a:schemeClr val="dk1"/>
                </a:solidFill>
                <a:latin typeface="微软雅黑" pitchFamily="34" charset="-122"/>
                <a:ea typeface="微软雅黑" pitchFamily="34" charset="-122"/>
              </a:endParaRPr>
            </a:p>
          </p:txBody>
        </p:sp>
        <p:sp>
          <p:nvSpPr>
            <p:cNvPr id="53" name="矩形 52"/>
            <p:cNvSpPr/>
            <p:nvPr/>
          </p:nvSpPr>
          <p:spPr bwMode="auto">
            <a:xfrm>
              <a:off x="852784" y="5877272"/>
              <a:ext cx="594212" cy="793888"/>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latin typeface="微软雅黑" pitchFamily="34" charset="-122"/>
                  <a:ea typeface="微软雅黑" pitchFamily="34" charset="-122"/>
                </a:rPr>
                <a:t>结构功能</a:t>
              </a:r>
            </a:p>
          </p:txBody>
        </p:sp>
        <p:sp>
          <p:nvSpPr>
            <p:cNvPr id="54" name="矩形 53"/>
            <p:cNvSpPr/>
            <p:nvPr/>
          </p:nvSpPr>
          <p:spPr bwMode="auto">
            <a:xfrm>
              <a:off x="1562524" y="5877272"/>
              <a:ext cx="627836" cy="810090"/>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latin typeface="微软雅黑" pitchFamily="34" charset="-122"/>
                  <a:ea typeface="微软雅黑" pitchFamily="34" charset="-122"/>
                </a:rPr>
                <a:t>信源信宿信道</a:t>
              </a:r>
              <a:endParaRPr lang="zh-CN" altLang="en-US" sz="1600" dirty="0">
                <a:solidFill>
                  <a:schemeClr val="dk1"/>
                </a:solidFill>
                <a:latin typeface="微软雅黑" pitchFamily="34" charset="-122"/>
                <a:ea typeface="微软雅黑" pitchFamily="34" charset="-122"/>
              </a:endParaRPr>
            </a:p>
          </p:txBody>
        </p:sp>
        <p:sp>
          <p:nvSpPr>
            <p:cNvPr id="55" name="矩形 54"/>
            <p:cNvSpPr/>
            <p:nvPr/>
          </p:nvSpPr>
          <p:spPr bwMode="auto">
            <a:xfrm>
              <a:off x="2285587" y="5877272"/>
              <a:ext cx="627836" cy="810090"/>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dk1"/>
                  </a:solidFill>
                  <a:latin typeface="微软雅黑" pitchFamily="34" charset="-122"/>
                  <a:ea typeface="微软雅黑" pitchFamily="34" charset="-122"/>
                </a:rPr>
                <a:t>控制状态协同</a:t>
              </a:r>
              <a:endParaRPr lang="zh-CN" altLang="en-US" sz="1600" dirty="0">
                <a:solidFill>
                  <a:schemeClr val="dk1"/>
                </a:solidFill>
                <a:latin typeface="微软雅黑" pitchFamily="34" charset="-122"/>
                <a:ea typeface="微软雅黑" pitchFamily="34" charset="-122"/>
              </a:endParaRPr>
            </a:p>
          </p:txBody>
        </p:sp>
        <p:sp>
          <p:nvSpPr>
            <p:cNvPr id="56" name="矩形 55"/>
            <p:cNvSpPr/>
            <p:nvPr/>
          </p:nvSpPr>
          <p:spPr bwMode="auto">
            <a:xfrm>
              <a:off x="3275856" y="5877272"/>
              <a:ext cx="449574" cy="793888"/>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dk1"/>
                  </a:solidFill>
                  <a:latin typeface="微软雅黑" pitchFamily="34" charset="-122"/>
                  <a:ea typeface="微软雅黑" pitchFamily="34" charset="-122"/>
                </a:rPr>
                <a:t>生产</a:t>
              </a:r>
              <a:endParaRPr lang="zh-CN" altLang="en-US" sz="1600" dirty="0">
                <a:solidFill>
                  <a:schemeClr val="dk1"/>
                </a:solidFill>
                <a:latin typeface="微软雅黑" pitchFamily="34" charset="-122"/>
                <a:ea typeface="微软雅黑" pitchFamily="34" charset="-122"/>
              </a:endParaRPr>
            </a:p>
          </p:txBody>
        </p:sp>
        <p:sp>
          <p:nvSpPr>
            <p:cNvPr id="57" name="矩形 56"/>
            <p:cNvSpPr/>
            <p:nvPr/>
          </p:nvSpPr>
          <p:spPr bwMode="auto">
            <a:xfrm>
              <a:off x="3779912" y="5872287"/>
              <a:ext cx="430563" cy="820060"/>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latin typeface="微软雅黑" pitchFamily="34" charset="-122"/>
                  <a:ea typeface="微软雅黑" pitchFamily="34" charset="-122"/>
                </a:rPr>
                <a:t>采集</a:t>
              </a:r>
            </a:p>
          </p:txBody>
        </p:sp>
        <p:sp>
          <p:nvSpPr>
            <p:cNvPr id="58" name="矩形 57"/>
            <p:cNvSpPr/>
            <p:nvPr/>
          </p:nvSpPr>
          <p:spPr bwMode="auto">
            <a:xfrm>
              <a:off x="4283968" y="5870035"/>
              <a:ext cx="398823" cy="824564"/>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latin typeface="微软雅黑" pitchFamily="34" charset="-122"/>
                  <a:ea typeface="微软雅黑" pitchFamily="34" charset="-122"/>
                </a:rPr>
                <a:t>存储</a:t>
              </a:r>
              <a:endParaRPr lang="zh-CN" altLang="en-US" sz="1600" dirty="0">
                <a:solidFill>
                  <a:schemeClr val="dk1"/>
                </a:solidFill>
                <a:latin typeface="微软雅黑" pitchFamily="34" charset="-122"/>
                <a:ea typeface="微软雅黑" pitchFamily="34" charset="-122"/>
              </a:endParaRPr>
            </a:p>
          </p:txBody>
        </p:sp>
        <p:sp>
          <p:nvSpPr>
            <p:cNvPr id="59" name="矩形 58"/>
            <p:cNvSpPr/>
            <p:nvPr/>
          </p:nvSpPr>
          <p:spPr bwMode="auto">
            <a:xfrm>
              <a:off x="4716016" y="5870035"/>
              <a:ext cx="414849" cy="820060"/>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dk1"/>
                  </a:solidFill>
                  <a:latin typeface="微软雅黑" pitchFamily="34" charset="-122"/>
                  <a:ea typeface="微软雅黑" pitchFamily="34" charset="-122"/>
                </a:rPr>
                <a:t>应用</a:t>
              </a:r>
              <a:endParaRPr lang="zh-CN" altLang="en-US" sz="1600" dirty="0">
                <a:solidFill>
                  <a:schemeClr val="dk1"/>
                </a:solidFill>
                <a:latin typeface="微软雅黑" pitchFamily="34" charset="-122"/>
                <a:ea typeface="微软雅黑" pitchFamily="34" charset="-122"/>
              </a:endParaRPr>
            </a:p>
          </p:txBody>
        </p:sp>
        <p:sp>
          <p:nvSpPr>
            <p:cNvPr id="60" name="矩形 59"/>
            <p:cNvSpPr/>
            <p:nvPr/>
          </p:nvSpPr>
          <p:spPr bwMode="auto">
            <a:xfrm>
              <a:off x="5220072" y="5861179"/>
              <a:ext cx="414640" cy="833420"/>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dk1"/>
                  </a:solidFill>
                  <a:latin typeface="微软雅黑" pitchFamily="34" charset="-122"/>
                  <a:ea typeface="微软雅黑" pitchFamily="34" charset="-122"/>
                </a:rPr>
                <a:t>传递</a:t>
              </a:r>
              <a:endParaRPr lang="zh-CN" altLang="en-US" sz="1600" dirty="0">
                <a:solidFill>
                  <a:schemeClr val="dk1"/>
                </a:solidFill>
                <a:latin typeface="微软雅黑" pitchFamily="34" charset="-122"/>
                <a:ea typeface="微软雅黑" pitchFamily="34" charset="-122"/>
              </a:endParaRPr>
            </a:p>
          </p:txBody>
        </p:sp>
        <p:sp>
          <p:nvSpPr>
            <p:cNvPr id="61" name="矩形 60"/>
            <p:cNvSpPr/>
            <p:nvPr/>
          </p:nvSpPr>
          <p:spPr bwMode="auto">
            <a:xfrm>
              <a:off x="5724128" y="5870035"/>
              <a:ext cx="404028" cy="820060"/>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latin typeface="微软雅黑" pitchFamily="34" charset="-122"/>
                  <a:ea typeface="微软雅黑" pitchFamily="34" charset="-122"/>
                </a:rPr>
                <a:t>展现</a:t>
              </a:r>
              <a:endParaRPr lang="zh-CN" altLang="en-US" sz="1600" dirty="0">
                <a:solidFill>
                  <a:schemeClr val="dk1"/>
                </a:solidFill>
                <a:latin typeface="微软雅黑" pitchFamily="34" charset="-122"/>
                <a:ea typeface="微软雅黑" pitchFamily="34" charset="-122"/>
              </a:endParaRPr>
            </a:p>
          </p:txBody>
        </p:sp>
        <p:sp>
          <p:nvSpPr>
            <p:cNvPr id="62" name="矩形 61"/>
            <p:cNvSpPr/>
            <p:nvPr/>
          </p:nvSpPr>
          <p:spPr bwMode="auto">
            <a:xfrm>
              <a:off x="101830" y="5877272"/>
              <a:ext cx="627836" cy="793888"/>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dk1"/>
                  </a:solidFill>
                  <a:latin typeface="微软雅黑" pitchFamily="34" charset="-122"/>
                  <a:ea typeface="微软雅黑" pitchFamily="34" charset="-122"/>
                </a:rPr>
                <a:t>概念</a:t>
              </a:r>
              <a:endParaRPr lang="en-US" altLang="zh-CN" sz="1600" dirty="0" smtClean="0">
                <a:solidFill>
                  <a:schemeClr val="dk1"/>
                </a:solidFill>
                <a:latin typeface="微软雅黑" pitchFamily="34" charset="-122"/>
                <a:ea typeface="微软雅黑" pitchFamily="34" charset="-122"/>
              </a:endParaRPr>
            </a:p>
            <a:p>
              <a:pPr algn="ctr"/>
              <a:r>
                <a:rPr lang="zh-CN" altLang="en-US" sz="1600" dirty="0" smtClean="0">
                  <a:solidFill>
                    <a:schemeClr val="dk1"/>
                  </a:solidFill>
                  <a:latin typeface="微软雅黑" pitchFamily="34" charset="-122"/>
                  <a:ea typeface="微软雅黑" pitchFamily="34" charset="-122"/>
                </a:rPr>
                <a:t>定议</a:t>
              </a:r>
              <a:endParaRPr lang="en-US" altLang="zh-CN" sz="1600" dirty="0" smtClean="0">
                <a:solidFill>
                  <a:schemeClr val="dk1"/>
                </a:solidFill>
                <a:latin typeface="微软雅黑" pitchFamily="34" charset="-122"/>
                <a:ea typeface="微软雅黑" pitchFamily="34" charset="-122"/>
              </a:endParaRPr>
            </a:p>
            <a:p>
              <a:pPr algn="ctr"/>
              <a:r>
                <a:rPr lang="zh-CN" altLang="en-US" sz="1600" dirty="0" smtClean="0">
                  <a:solidFill>
                    <a:schemeClr val="dk1"/>
                  </a:solidFill>
                  <a:latin typeface="微软雅黑" pitchFamily="34" charset="-122"/>
                  <a:ea typeface="微软雅黑" pitchFamily="34" charset="-122"/>
                </a:rPr>
                <a:t>划分</a:t>
              </a:r>
              <a:endParaRPr lang="zh-CN" altLang="en-US" sz="1600" dirty="0">
                <a:solidFill>
                  <a:schemeClr val="dk1"/>
                </a:solidFill>
                <a:latin typeface="微软雅黑" pitchFamily="34" charset="-122"/>
                <a:ea typeface="微软雅黑" pitchFamily="34" charset="-122"/>
              </a:endParaRPr>
            </a:p>
          </p:txBody>
        </p:sp>
        <p:sp>
          <p:nvSpPr>
            <p:cNvPr id="63" name="矩形 62"/>
            <p:cNvSpPr/>
            <p:nvPr/>
          </p:nvSpPr>
          <p:spPr bwMode="auto">
            <a:xfrm>
              <a:off x="2252909" y="985036"/>
              <a:ext cx="627836" cy="787780"/>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dk1"/>
                  </a:solidFill>
                  <a:latin typeface="微软雅黑" pitchFamily="34" charset="-122"/>
                  <a:ea typeface="微软雅黑" pitchFamily="34" charset="-122"/>
                </a:rPr>
                <a:t>经济价值</a:t>
              </a:r>
              <a:endParaRPr lang="zh-CN" altLang="en-US" sz="1600" dirty="0">
                <a:solidFill>
                  <a:schemeClr val="dk1"/>
                </a:solidFill>
                <a:latin typeface="微软雅黑" pitchFamily="34" charset="-122"/>
                <a:ea typeface="微软雅黑" pitchFamily="34" charset="-122"/>
              </a:endParaRPr>
            </a:p>
          </p:txBody>
        </p:sp>
        <p:sp>
          <p:nvSpPr>
            <p:cNvPr id="64" name="矩形 63"/>
            <p:cNvSpPr/>
            <p:nvPr/>
          </p:nvSpPr>
          <p:spPr bwMode="auto">
            <a:xfrm>
              <a:off x="3090024" y="985036"/>
              <a:ext cx="627836" cy="787780"/>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dk1"/>
                  </a:solidFill>
                  <a:latin typeface="微软雅黑" pitchFamily="34" charset="-122"/>
                  <a:ea typeface="微软雅黑" pitchFamily="34" charset="-122"/>
                </a:rPr>
                <a:t>科技价值</a:t>
              </a:r>
              <a:endParaRPr lang="zh-CN" altLang="en-US" sz="1600" dirty="0">
                <a:solidFill>
                  <a:schemeClr val="dk1"/>
                </a:solidFill>
                <a:latin typeface="微软雅黑" pitchFamily="34" charset="-122"/>
                <a:ea typeface="微软雅黑" pitchFamily="34" charset="-122"/>
              </a:endParaRPr>
            </a:p>
          </p:txBody>
        </p:sp>
        <p:sp>
          <p:nvSpPr>
            <p:cNvPr id="65" name="矩形 64"/>
            <p:cNvSpPr/>
            <p:nvPr/>
          </p:nvSpPr>
          <p:spPr bwMode="auto">
            <a:xfrm>
              <a:off x="3944103" y="985036"/>
              <a:ext cx="627836" cy="787780"/>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dk1"/>
                  </a:solidFill>
                  <a:latin typeface="微软雅黑" pitchFamily="34" charset="-122"/>
                  <a:ea typeface="微软雅黑" pitchFamily="34" charset="-122"/>
                </a:rPr>
                <a:t>商业价值</a:t>
              </a:r>
              <a:endParaRPr lang="zh-CN" altLang="en-US" sz="1600" dirty="0">
                <a:solidFill>
                  <a:schemeClr val="dk1"/>
                </a:solidFill>
                <a:latin typeface="微软雅黑" pitchFamily="34" charset="-122"/>
                <a:ea typeface="微软雅黑" pitchFamily="34" charset="-122"/>
              </a:endParaRPr>
            </a:p>
          </p:txBody>
        </p:sp>
      </p:grpSp>
      <p:sp>
        <p:nvSpPr>
          <p:cNvPr id="3" name="文本框 2"/>
          <p:cNvSpPr txBox="1"/>
          <p:nvPr/>
        </p:nvSpPr>
        <p:spPr>
          <a:xfrm>
            <a:off x="3992373" y="2249845"/>
            <a:ext cx="877163" cy="369332"/>
          </a:xfrm>
          <a:prstGeom prst="rect">
            <a:avLst/>
          </a:prstGeom>
          <a:noFill/>
        </p:spPr>
        <p:txBody>
          <a:bodyPr wrap="none" rtlCol="0">
            <a:spAutoFit/>
          </a:bodyPr>
          <a:lstStyle/>
          <a:p>
            <a:r>
              <a:rPr lang="zh-CN" altLang="en-US" b="1" dirty="0" smtClean="0">
                <a:solidFill>
                  <a:srgbClr val="FF0000"/>
                </a:solidFill>
              </a:rPr>
              <a:t>为什么</a:t>
            </a:r>
            <a:endParaRPr lang="zh-CN" altLang="en-US" b="1" dirty="0">
              <a:solidFill>
                <a:srgbClr val="FF0000"/>
              </a:solidFill>
            </a:endParaRPr>
          </a:p>
        </p:txBody>
      </p:sp>
      <p:sp>
        <p:nvSpPr>
          <p:cNvPr id="35" name="文本框 34"/>
          <p:cNvSpPr txBox="1"/>
          <p:nvPr/>
        </p:nvSpPr>
        <p:spPr>
          <a:xfrm>
            <a:off x="-71734" y="5058091"/>
            <a:ext cx="881973" cy="369332"/>
          </a:xfrm>
          <a:prstGeom prst="rect">
            <a:avLst/>
          </a:prstGeom>
          <a:noFill/>
        </p:spPr>
        <p:txBody>
          <a:bodyPr wrap="none" rtlCol="0">
            <a:spAutoFit/>
          </a:bodyPr>
          <a:lstStyle/>
          <a:p>
            <a:r>
              <a:rPr lang="zh-CN" altLang="en-US" b="1" dirty="0" smtClean="0">
                <a:solidFill>
                  <a:srgbClr val="FF0000"/>
                </a:solidFill>
              </a:rPr>
              <a:t>是什么</a:t>
            </a:r>
            <a:endParaRPr lang="zh-CN" altLang="en-US" b="1" dirty="0">
              <a:solidFill>
                <a:srgbClr val="FF0000"/>
              </a:solidFill>
            </a:endParaRPr>
          </a:p>
        </p:txBody>
      </p:sp>
      <p:sp>
        <p:nvSpPr>
          <p:cNvPr id="66" name="文本框 65"/>
          <p:cNvSpPr txBox="1"/>
          <p:nvPr/>
        </p:nvSpPr>
        <p:spPr>
          <a:xfrm>
            <a:off x="5250993" y="5034504"/>
            <a:ext cx="881973" cy="369332"/>
          </a:xfrm>
          <a:prstGeom prst="rect">
            <a:avLst/>
          </a:prstGeom>
          <a:noFill/>
        </p:spPr>
        <p:txBody>
          <a:bodyPr wrap="none" rtlCol="0">
            <a:spAutoFit/>
          </a:bodyPr>
          <a:lstStyle/>
          <a:p>
            <a:r>
              <a:rPr lang="zh-CN" altLang="en-US" b="1" dirty="0" smtClean="0">
                <a:solidFill>
                  <a:srgbClr val="FF0000"/>
                </a:solidFill>
              </a:rPr>
              <a:t>怎么</a:t>
            </a:r>
            <a:r>
              <a:rPr lang="zh-CN" altLang="en-US" b="1" dirty="0">
                <a:solidFill>
                  <a:srgbClr val="FF0000"/>
                </a:solidFill>
              </a:rPr>
              <a:t>做</a:t>
            </a:r>
          </a:p>
        </p:txBody>
      </p:sp>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a:xfrm>
            <a:off x="133350" y="260648"/>
            <a:ext cx="8783638" cy="595015"/>
          </a:xfrm>
          <a:noFill/>
        </p:spPr>
        <p:txBody>
          <a:bodyPr/>
          <a:lstStyle/>
          <a:p>
            <a:pPr algn="l"/>
            <a:r>
              <a:rPr lang="zh-CN" altLang="en-US" sz="2800" b="1" kern="1200" dirty="0" smtClean="0">
                <a:solidFill>
                  <a:srgbClr val="0070C0"/>
                </a:solidFill>
                <a:latin typeface="黑体" pitchFamily="49" charset="-122"/>
                <a:ea typeface="黑体" pitchFamily="49" charset="-122"/>
                <a:cs typeface="宋体" charset="0"/>
              </a:rPr>
              <a:t>大数据变革既有数据观：以变革始</a:t>
            </a:r>
            <a:endParaRPr lang="zh-CN" altLang="en-US" sz="2800" b="1" kern="1200" dirty="0">
              <a:solidFill>
                <a:srgbClr val="0070C0"/>
              </a:solidFill>
              <a:latin typeface="黑体" pitchFamily="49" charset="-122"/>
              <a:ea typeface="黑体" pitchFamily="49" charset="-122"/>
              <a:cs typeface="宋体" charset="0"/>
            </a:endParaRPr>
          </a:p>
        </p:txBody>
      </p:sp>
      <p:graphicFrame>
        <p:nvGraphicFramePr>
          <p:cNvPr id="3" name="图示 2"/>
          <p:cNvGraphicFramePr/>
          <p:nvPr/>
        </p:nvGraphicFramePr>
        <p:xfrm>
          <a:off x="517898" y="1124744"/>
          <a:ext cx="8399090" cy="5509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9049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45"/>
          <p:cNvGraphicFramePr>
            <a:graphicFrameLocks/>
          </p:cNvGraphicFramePr>
          <p:nvPr>
            <p:extLst>
              <p:ext uri="{D42A27DB-BD31-4B8C-83A1-F6EECF244321}">
                <p14:modId xmlns:p14="http://schemas.microsoft.com/office/powerpoint/2010/main" val="3996043859"/>
              </p:ext>
            </p:extLst>
          </p:nvPr>
        </p:nvGraphicFramePr>
        <p:xfrm>
          <a:off x="467544" y="1052736"/>
          <a:ext cx="8280920" cy="4968552"/>
        </p:xfrm>
        <a:graphic>
          <a:graphicData uri="http://schemas.openxmlformats.org/drawingml/2006/chart">
            <c:chart xmlns:c="http://schemas.openxmlformats.org/drawingml/2006/chart" xmlns:r="http://schemas.openxmlformats.org/officeDocument/2006/relationships" r:id="rId3"/>
          </a:graphicData>
        </a:graphic>
      </p:graphicFrame>
      <p:sp>
        <p:nvSpPr>
          <p:cNvPr id="7171" name="标题 1"/>
          <p:cNvSpPr>
            <a:spLocks noGrp="1"/>
          </p:cNvSpPr>
          <p:nvPr>
            <p:ph type="title"/>
          </p:nvPr>
        </p:nvSpPr>
        <p:spPr>
          <a:xfrm>
            <a:off x="179513" y="188640"/>
            <a:ext cx="6481638" cy="633413"/>
          </a:xfrm>
        </p:spPr>
        <p:txBody>
          <a:bodyPr/>
          <a:lstStyle/>
          <a:p>
            <a:pPr algn="l"/>
            <a:r>
              <a:rPr lang="zh-CN" altLang="en-US" sz="2800" b="1" kern="1200" dirty="0">
                <a:solidFill>
                  <a:srgbClr val="0070C0"/>
                </a:solidFill>
                <a:latin typeface="Arial" pitchFamily="34" charset="0"/>
                <a:ea typeface="黑体" pitchFamily="49" charset="-122"/>
                <a:cs typeface="+mn-cs"/>
              </a:rPr>
              <a:t>互联网用户增速迅猛</a:t>
            </a:r>
          </a:p>
        </p:txBody>
      </p:sp>
      <p:sp>
        <p:nvSpPr>
          <p:cNvPr id="2" name="文本框 1"/>
          <p:cNvSpPr txBox="1"/>
          <p:nvPr/>
        </p:nvSpPr>
        <p:spPr>
          <a:xfrm>
            <a:off x="179513" y="6021288"/>
            <a:ext cx="8622873" cy="646331"/>
          </a:xfrm>
          <a:prstGeom prst="rect">
            <a:avLst/>
          </a:prstGeom>
          <a:noFill/>
        </p:spPr>
        <p:txBody>
          <a:bodyPr wrap="none" rtlCol="0">
            <a:spAutoFit/>
          </a:bodyPr>
          <a:lstStyle/>
          <a:p>
            <a:r>
              <a:rPr lang="zh-CN" altLang="en-US" dirty="0" smtClean="0"/>
              <a:t>引子</a:t>
            </a:r>
            <a:r>
              <a:rPr lang="en-US" altLang="zh-CN" dirty="0" smtClean="0"/>
              <a:t>1</a:t>
            </a:r>
            <a:r>
              <a:rPr lang="zh-CN" altLang="en-US" dirty="0" smtClean="0"/>
              <a:t>：中国各种信息系统，</a:t>
            </a:r>
            <a:r>
              <a:rPr lang="zh-CN" altLang="en-US" dirty="0"/>
              <a:t>面临着更多的用户，我们的系统需要处理更多的数据。</a:t>
            </a:r>
            <a:endParaRPr lang="en-US" altLang="zh-CN" dirty="0"/>
          </a:p>
          <a:p>
            <a:r>
              <a:rPr lang="zh-CN" altLang="en-US" dirty="0"/>
              <a:t>需要更强大的基础设施能力，以及数据处理能力。</a:t>
            </a:r>
          </a:p>
        </p:txBody>
      </p:sp>
    </p:spTree>
    <p:extLst>
      <p:ext uri="{BB962C8B-B14F-4D97-AF65-F5344CB8AC3E}">
        <p14:creationId xmlns:p14="http://schemas.microsoft.com/office/powerpoint/2010/main" val="37842896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1510"/>
            <a:ext cx="5572132" cy="563562"/>
          </a:xfrm>
        </p:spPr>
        <p:txBody>
          <a:bodyPr lIns="0" tIns="0" rIns="0" bIns="0" anchor="t"/>
          <a:lstStyle/>
          <a:p>
            <a:pPr algn="l"/>
            <a:r>
              <a:rPr lang="zh-CN" altLang="en-US" sz="2800" b="1" kern="1200" dirty="0" smtClean="0">
                <a:solidFill>
                  <a:srgbClr val="0070C0"/>
                </a:solidFill>
                <a:latin typeface="黑体" pitchFamily="49" charset="-122"/>
                <a:ea typeface="黑体" pitchFamily="49" charset="-122"/>
                <a:cs typeface="宋体" charset="0"/>
              </a:rPr>
              <a:t>  大</a:t>
            </a:r>
            <a:r>
              <a:rPr lang="zh-CN" altLang="en-US" sz="2800" b="1" kern="1200" dirty="0">
                <a:solidFill>
                  <a:srgbClr val="0070C0"/>
                </a:solidFill>
                <a:latin typeface="黑体" pitchFamily="49" charset="-122"/>
                <a:ea typeface="黑体" pitchFamily="49" charset="-122"/>
                <a:cs typeface="宋体" charset="0"/>
              </a:rPr>
              <a:t>数据是组织的一种资产</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Picture 2"/>
          <p:cNvPicPr>
            <a:picLocks noChangeAspect="1" noChangeArrowheads="1"/>
          </p:cNvPicPr>
          <p:nvPr/>
        </p:nvPicPr>
        <p:blipFill>
          <a:blip r:embed="rId3"/>
          <a:srcRect/>
          <a:stretch>
            <a:fillRect/>
          </a:stretch>
        </p:blipFill>
        <p:spPr bwMode="auto">
          <a:xfrm>
            <a:off x="0" y="908720"/>
            <a:ext cx="5413307" cy="3888432"/>
          </a:xfrm>
          <a:prstGeom prst="rect">
            <a:avLst/>
          </a:prstGeom>
          <a:noFill/>
          <a:ln w="9525">
            <a:noFill/>
            <a:miter lim="800000"/>
            <a:headEnd/>
            <a:tailEnd/>
          </a:ln>
          <a:effectLst/>
        </p:spPr>
      </p:pic>
      <p:sp>
        <p:nvSpPr>
          <p:cNvPr id="5" name="TextBox 4"/>
          <p:cNvSpPr txBox="1"/>
          <p:nvPr/>
        </p:nvSpPr>
        <p:spPr>
          <a:xfrm>
            <a:off x="5643570" y="1881406"/>
            <a:ext cx="3176902" cy="2369880"/>
          </a:xfrm>
          <a:prstGeom prst="rect">
            <a:avLst/>
          </a:prstGeom>
          <a:noFill/>
          <a:ln>
            <a:solidFill>
              <a:srgbClr val="FFC000"/>
            </a:solidFill>
          </a:ln>
        </p:spPr>
        <p:txBody>
          <a:bodyPr wrap="square" rtlCol="0">
            <a:spAutoFit/>
          </a:bodyPr>
          <a:lstStyle/>
          <a:p>
            <a:r>
              <a:rPr lang="zh-CN" altLang="en-US" b="1" dirty="0" smtClean="0">
                <a:solidFill>
                  <a:srgbClr val="FF0000"/>
                </a:solidFill>
              </a:rPr>
              <a:t>      </a:t>
            </a:r>
            <a:endParaRPr lang="en-US" altLang="zh-CN" b="1" dirty="0" smtClean="0">
              <a:solidFill>
                <a:srgbClr val="FF0000"/>
              </a:solidFill>
            </a:endParaRPr>
          </a:p>
          <a:p>
            <a:r>
              <a:rPr lang="en-US" altLang="zh-CN" b="1" dirty="0">
                <a:solidFill>
                  <a:srgbClr val="FF0000"/>
                </a:solidFill>
              </a:rPr>
              <a:t> </a:t>
            </a:r>
            <a:r>
              <a:rPr lang="en-US" altLang="zh-CN" b="1" dirty="0" smtClean="0">
                <a:solidFill>
                  <a:srgbClr val="FF0000"/>
                </a:solidFill>
              </a:rPr>
              <a:t>      </a:t>
            </a:r>
            <a:r>
              <a:rPr lang="zh-CN" altLang="en-US" sz="1600" dirty="0" smtClean="0">
                <a:solidFill>
                  <a:srgbClr val="FF0000"/>
                </a:solidFill>
                <a:latin typeface="微软雅黑" panose="020B0503020204020204" pitchFamily="34" charset="-122"/>
                <a:ea typeface="微软雅黑" panose="020B0503020204020204" pitchFamily="34" charset="-122"/>
              </a:rPr>
              <a:t>数据资源已经是上升为国家的战略资源。人类已进入“后信息经济时代”，即智慧经济。</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r>
              <a:rPr lang="en-US" altLang="zh-CN" sz="1600" dirty="0">
                <a:solidFill>
                  <a:srgbClr val="FF0000"/>
                </a:solidFill>
                <a:latin typeface="微软雅黑" panose="020B0503020204020204" pitchFamily="34" charset="-122"/>
                <a:ea typeface="微软雅黑" panose="020B0503020204020204" pitchFamily="34" charset="-122"/>
              </a:rPr>
              <a:t> </a:t>
            </a:r>
            <a:r>
              <a:rPr lang="en-US" altLang="zh-CN" sz="1600" dirty="0" smtClean="0">
                <a:solidFill>
                  <a:srgbClr val="FF0000"/>
                </a:solidFill>
                <a:latin typeface="微软雅黑" panose="020B0503020204020204" pitchFamily="34" charset="-122"/>
                <a:ea typeface="微软雅黑" panose="020B0503020204020204" pitchFamily="34" charset="-122"/>
              </a:rPr>
              <a:t>      </a:t>
            </a:r>
            <a:r>
              <a:rPr lang="zh-CN" altLang="en-US" sz="1600" dirty="0" smtClean="0">
                <a:solidFill>
                  <a:srgbClr val="FF0000"/>
                </a:solidFill>
                <a:latin typeface="微软雅黑" panose="020B0503020204020204" pitchFamily="34" charset="-122"/>
                <a:ea typeface="微软雅黑" panose="020B0503020204020204" pitchFamily="34" charset="-122"/>
              </a:rPr>
              <a:t>智慧经济是一种创新形态的萌生经济，能实现经济与环境、能源、社会最大限度的可持续发展。</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r>
              <a:rPr lang="en-US" altLang="zh-CN" sz="1600" dirty="0">
                <a:solidFill>
                  <a:srgbClr val="FF0000"/>
                </a:solidFill>
                <a:latin typeface="微软雅黑" panose="020B0503020204020204" pitchFamily="34" charset="-122"/>
                <a:ea typeface="微软雅黑" panose="020B0503020204020204" pitchFamily="34" charset="-122"/>
              </a:rPr>
              <a:t> </a:t>
            </a:r>
            <a:r>
              <a:rPr lang="en-US" altLang="zh-CN" sz="1600" dirty="0" smtClean="0">
                <a:solidFill>
                  <a:srgbClr val="FF0000"/>
                </a:solidFill>
                <a:latin typeface="微软雅黑" panose="020B0503020204020204" pitchFamily="34" charset="-122"/>
                <a:ea typeface="微软雅黑" panose="020B0503020204020204" pitchFamily="34" charset="-122"/>
              </a:rPr>
              <a:t>     </a:t>
            </a:r>
            <a:r>
              <a:rPr lang="zh-CN" altLang="en-US" sz="1600" dirty="0" smtClean="0">
                <a:solidFill>
                  <a:srgbClr val="FF0000"/>
                </a:solidFill>
                <a:latin typeface="微软雅黑" panose="020B0503020204020204" pitchFamily="34" charset="-122"/>
                <a:ea typeface="微软雅黑" panose="020B0503020204020204" pitchFamily="34" charset="-122"/>
              </a:rPr>
              <a:t>大数据是智慧经济的基础。</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928662" y="5214950"/>
            <a:ext cx="6091610" cy="369332"/>
          </a:xfrm>
          <a:prstGeom prst="rect">
            <a:avLst/>
          </a:prstGeom>
          <a:noFill/>
        </p:spPr>
        <p:txBody>
          <a:bodyPr wrap="square" rtlCol="0">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rPr>
              <a:t>从哪里来、当前在哪里、要到哪里去</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5868144" y="1692187"/>
            <a:ext cx="2232248" cy="378439"/>
          </a:xfrm>
          <a:prstGeom prst="roundRect">
            <a:avLst/>
          </a:prstGeom>
          <a:solidFill>
            <a:srgbClr val="00B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r>
              <a:rPr lang="zh-CN" altLang="en-US" b="1" dirty="0" smtClean="0">
                <a:solidFill>
                  <a:schemeClr val="bg1"/>
                </a:solidFill>
              </a:rPr>
              <a:t>大数据是一种资产</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5286380" y="1200292"/>
            <a:ext cx="3643338" cy="15143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标题 1"/>
          <p:cNvSpPr>
            <a:spLocks noGrp="1"/>
          </p:cNvSpPr>
          <p:nvPr>
            <p:ph type="title"/>
          </p:nvPr>
        </p:nvSpPr>
        <p:spPr>
          <a:xfrm>
            <a:off x="0" y="207649"/>
            <a:ext cx="6215074" cy="563562"/>
          </a:xfrm>
        </p:spPr>
        <p:txBody>
          <a:bodyPr lIns="0" tIns="0" rIns="0" bIns="0" anchor="t"/>
          <a:lstStyle/>
          <a:p>
            <a:pPr algn="l"/>
            <a:r>
              <a:rPr lang="en-US" altLang="zh-CN" sz="2800" b="1" kern="1200" dirty="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三</a:t>
            </a:r>
            <a:r>
              <a:rPr lang="zh-CN" altLang="en-US" sz="2800" b="1" kern="1200" dirty="0">
                <a:solidFill>
                  <a:srgbClr val="0070C0"/>
                </a:solidFill>
                <a:latin typeface="黑体" pitchFamily="49" charset="-122"/>
                <a:ea typeface="黑体" pitchFamily="49" charset="-122"/>
                <a:cs typeface="宋体" charset="0"/>
              </a:rPr>
              <a:t>个小故事：智者善用数据和工具</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30785" name="Picture 1"/>
          <p:cNvPicPr>
            <a:picLocks noChangeAspect="1" noChangeArrowheads="1"/>
          </p:cNvPicPr>
          <p:nvPr/>
        </p:nvPicPr>
        <p:blipFill>
          <a:blip r:embed="rId2"/>
          <a:srcRect/>
          <a:stretch>
            <a:fillRect/>
          </a:stretch>
        </p:blipFill>
        <p:spPr bwMode="auto">
          <a:xfrm>
            <a:off x="611560" y="1083742"/>
            <a:ext cx="3949551" cy="1558541"/>
          </a:xfrm>
          <a:prstGeom prst="rect">
            <a:avLst/>
          </a:prstGeom>
          <a:noFill/>
          <a:ln w="9525">
            <a:noFill/>
            <a:miter lim="800000"/>
            <a:headEnd/>
            <a:tailEnd/>
          </a:ln>
          <a:effectLst/>
        </p:spPr>
      </p:pic>
      <p:sp>
        <p:nvSpPr>
          <p:cNvPr id="5" name="TextBox 4"/>
          <p:cNvSpPr txBox="1"/>
          <p:nvPr/>
        </p:nvSpPr>
        <p:spPr>
          <a:xfrm>
            <a:off x="5286381" y="1357298"/>
            <a:ext cx="3643338" cy="1138773"/>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dirty="0" smtClean="0"/>
          </a:p>
          <a:p>
            <a:r>
              <a:rPr lang="zh-CN" altLang="en-US"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孟德尔碗豆杂交实验，基于数十年实验数据，经过采集、分析、归纳、推导、预测找到其规律。</a:t>
            </a:r>
            <a:endParaRPr lang="zh-CN" altLang="en-US" sz="1600" dirty="0">
              <a:latin typeface="微软雅黑" panose="020B0503020204020204" pitchFamily="34" charset="-122"/>
              <a:ea typeface="微软雅黑" panose="020B0503020204020204" pitchFamily="34" charset="-122"/>
            </a:endParaRPr>
          </a:p>
        </p:txBody>
      </p:sp>
      <p:pic>
        <p:nvPicPr>
          <p:cNvPr id="6" name="图片 5"/>
          <p:cNvPicPr/>
          <p:nvPr/>
        </p:nvPicPr>
        <p:blipFill>
          <a:blip r:embed="rId3"/>
          <a:srcRect/>
          <a:stretch>
            <a:fillRect/>
          </a:stretch>
        </p:blipFill>
        <p:spPr bwMode="auto">
          <a:xfrm>
            <a:off x="230698" y="3071810"/>
            <a:ext cx="4492555" cy="1877067"/>
          </a:xfrm>
          <a:prstGeom prst="rect">
            <a:avLst/>
          </a:prstGeom>
          <a:noFill/>
          <a:ln w="9525">
            <a:noFill/>
            <a:miter lim="800000"/>
            <a:headEnd/>
            <a:tailEnd/>
          </a:ln>
        </p:spPr>
      </p:pic>
      <p:pic>
        <p:nvPicPr>
          <p:cNvPr id="630786" name="Picture 2"/>
          <p:cNvPicPr>
            <a:picLocks noChangeAspect="1" noChangeArrowheads="1"/>
          </p:cNvPicPr>
          <p:nvPr/>
        </p:nvPicPr>
        <p:blipFill>
          <a:blip r:embed="rId4"/>
          <a:srcRect/>
          <a:stretch>
            <a:fillRect/>
          </a:stretch>
        </p:blipFill>
        <p:spPr bwMode="auto">
          <a:xfrm>
            <a:off x="485612" y="5035252"/>
            <a:ext cx="3071834" cy="1562100"/>
          </a:xfrm>
          <a:prstGeom prst="rect">
            <a:avLst/>
          </a:prstGeom>
          <a:noFill/>
          <a:ln w="9525">
            <a:noFill/>
            <a:miter lim="800000"/>
            <a:headEnd/>
            <a:tailEnd/>
          </a:ln>
          <a:effectLst/>
        </p:spPr>
      </p:pic>
      <p:sp>
        <p:nvSpPr>
          <p:cNvPr id="4" name="圆角矩形 3"/>
          <p:cNvSpPr/>
          <p:nvPr/>
        </p:nvSpPr>
        <p:spPr bwMode="auto">
          <a:xfrm>
            <a:off x="5652120" y="1168078"/>
            <a:ext cx="1944216" cy="378439"/>
          </a:xfrm>
          <a:prstGeom prst="roundRect">
            <a:avLst/>
          </a:prstGeom>
          <a:solidFill>
            <a:srgbClr val="00B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r>
              <a:rPr lang="zh-CN" altLang="en-US" b="1" dirty="0">
                <a:solidFill>
                  <a:schemeClr val="bg1"/>
                </a:solidFill>
              </a:rPr>
              <a:t>（一）使用数据</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sp>
        <p:nvSpPr>
          <p:cNvPr id="12" name="TextBox 4"/>
          <p:cNvSpPr txBox="1"/>
          <p:nvPr/>
        </p:nvSpPr>
        <p:spPr>
          <a:xfrm>
            <a:off x="5282342" y="3431322"/>
            <a:ext cx="3643338" cy="861774"/>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dirty="0" smtClean="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曹冲</a:t>
            </a:r>
            <a:r>
              <a:rPr lang="zh-CN" altLang="en-US" sz="1600" dirty="0">
                <a:latin typeface="微软雅黑" panose="020B0503020204020204" pitchFamily="34" charset="-122"/>
                <a:ea typeface="微软雅黑" panose="020B0503020204020204" pitchFamily="34" charset="-122"/>
              </a:rPr>
              <a:t>称象，大而划之、分而治之。秤是分析，算盘是汇总。</a:t>
            </a:r>
          </a:p>
        </p:txBody>
      </p:sp>
      <p:sp>
        <p:nvSpPr>
          <p:cNvPr id="13" name="圆角矩形 12"/>
          <p:cNvSpPr/>
          <p:nvPr/>
        </p:nvSpPr>
        <p:spPr bwMode="auto">
          <a:xfrm>
            <a:off x="5652120" y="3274317"/>
            <a:ext cx="1944216" cy="378439"/>
          </a:xfrm>
          <a:prstGeom prst="roundRect">
            <a:avLst/>
          </a:prstGeom>
          <a:solidFill>
            <a:srgbClr val="00B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r>
              <a:rPr lang="zh-CN" altLang="en-US" b="1" dirty="0">
                <a:solidFill>
                  <a:schemeClr val="bg1"/>
                </a:solidFill>
              </a:rPr>
              <a:t>（二）处理数据</a:t>
            </a:r>
          </a:p>
        </p:txBody>
      </p:sp>
      <p:sp>
        <p:nvSpPr>
          <p:cNvPr id="14" name="TextBox 4"/>
          <p:cNvSpPr txBox="1"/>
          <p:nvPr/>
        </p:nvSpPr>
        <p:spPr>
          <a:xfrm>
            <a:off x="5282342" y="5273332"/>
            <a:ext cx="3643338" cy="11079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smtClean="0"/>
              <a:t> </a:t>
            </a:r>
          </a:p>
          <a:p>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平民</a:t>
            </a:r>
            <a:r>
              <a:rPr lang="zh-CN" altLang="en-US" sz="1600" dirty="0">
                <a:latin typeface="微软雅黑" panose="020B0503020204020204" pitchFamily="34" charset="-122"/>
                <a:ea typeface="微软雅黑" panose="020B0503020204020204" pitchFamily="34" charset="-122"/>
              </a:rPr>
              <a:t>传奇，分布式文件系统、分布式数据库系统，解决对象的切分与存贮；</a:t>
            </a:r>
            <a:r>
              <a:rPr lang="en-US" altLang="zh-CN" sz="1600" dirty="0">
                <a:latin typeface="微软雅黑" panose="020B0503020204020204" pitchFamily="34" charset="-122"/>
                <a:ea typeface="微软雅黑" panose="020B0503020204020204" pitchFamily="34" charset="-122"/>
              </a:rPr>
              <a:t>MR</a:t>
            </a:r>
            <a:r>
              <a:rPr lang="zh-CN" altLang="en-US" sz="1600" dirty="0">
                <a:latin typeface="微软雅黑" panose="020B0503020204020204" pitchFamily="34" charset="-122"/>
                <a:ea typeface="微软雅黑" panose="020B0503020204020204" pitchFamily="34" charset="-122"/>
              </a:rPr>
              <a:t>编程模式解决分析与归纳。</a:t>
            </a:r>
          </a:p>
        </p:txBody>
      </p:sp>
      <p:sp>
        <p:nvSpPr>
          <p:cNvPr id="15" name="圆角矩形 14"/>
          <p:cNvSpPr/>
          <p:nvPr/>
        </p:nvSpPr>
        <p:spPr bwMode="auto">
          <a:xfrm>
            <a:off x="5660301" y="5063574"/>
            <a:ext cx="1944216" cy="378439"/>
          </a:xfrm>
          <a:prstGeom prst="roundRect">
            <a:avLst/>
          </a:prstGeom>
          <a:solidFill>
            <a:srgbClr val="00B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r>
              <a:rPr lang="zh-CN" altLang="en-US" b="1" dirty="0">
                <a:solidFill>
                  <a:schemeClr val="bg1"/>
                </a:solidFill>
              </a:rPr>
              <a:t>（三）构建系统</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9" y="288119"/>
            <a:ext cx="5000628" cy="563562"/>
          </a:xfrm>
        </p:spPr>
        <p:txBody>
          <a:bodyPr lIns="0" tIns="0" rIns="0" bIns="0" anchor="t"/>
          <a:lstStyle/>
          <a:p>
            <a:pPr algn="l"/>
            <a:r>
              <a:rPr lang="zh-CN" altLang="en-US" sz="2800" b="1" kern="1200" dirty="0" smtClean="0">
                <a:solidFill>
                  <a:srgbClr val="0070C0"/>
                </a:solidFill>
                <a:latin typeface="黑体" pitchFamily="49" charset="-122"/>
                <a:ea typeface="黑体" pitchFamily="49" charset="-122"/>
                <a:cs typeface="宋体" charset="0"/>
              </a:rPr>
              <a:t>  大</a:t>
            </a:r>
            <a:r>
              <a:rPr lang="zh-CN" altLang="en-US" sz="2800" b="1" kern="1200" dirty="0">
                <a:solidFill>
                  <a:srgbClr val="0070C0"/>
                </a:solidFill>
                <a:latin typeface="黑体" pitchFamily="49" charset="-122"/>
                <a:ea typeface="黑体" pitchFamily="49" charset="-122"/>
                <a:cs typeface="宋体" charset="0"/>
              </a:rPr>
              <a:t>数据处理行为技术特征</a:t>
            </a:r>
          </a:p>
        </p:txBody>
      </p:sp>
      <p:pic>
        <p:nvPicPr>
          <p:cNvPr id="134146" name="Picture 2" descr="C:\Users\thinkpad\Desktop\u=1854815475,4193714147&amp;fm=23&amp;gp=0.jpg"/>
          <p:cNvPicPr>
            <a:picLocks noChangeAspect="1" noChangeArrowheads="1"/>
          </p:cNvPicPr>
          <p:nvPr/>
        </p:nvPicPr>
        <p:blipFill>
          <a:blip r:embed="rId3"/>
          <a:srcRect/>
          <a:stretch>
            <a:fillRect/>
          </a:stretch>
        </p:blipFill>
        <p:spPr bwMode="auto">
          <a:xfrm>
            <a:off x="428596" y="1357298"/>
            <a:ext cx="2286016" cy="1576403"/>
          </a:xfrm>
          <a:prstGeom prst="rect">
            <a:avLst/>
          </a:prstGeom>
          <a:noFill/>
        </p:spPr>
      </p:pic>
      <p:sp>
        <p:nvSpPr>
          <p:cNvPr id="7" name="等于号 6"/>
          <p:cNvSpPr/>
          <p:nvPr/>
        </p:nvSpPr>
        <p:spPr>
          <a:xfrm>
            <a:off x="2803786" y="1605975"/>
            <a:ext cx="785818" cy="71438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34147" name="Picture 3" descr="C:\Users\thinkpad\Desktop\u=1536173040,1408629365&amp;fm=23&amp;gp=0.jpg"/>
          <p:cNvPicPr>
            <a:picLocks noChangeAspect="1" noChangeArrowheads="1"/>
          </p:cNvPicPr>
          <p:nvPr/>
        </p:nvPicPr>
        <p:blipFill>
          <a:blip r:embed="rId4"/>
          <a:srcRect/>
          <a:stretch>
            <a:fillRect/>
          </a:stretch>
        </p:blipFill>
        <p:spPr bwMode="auto">
          <a:xfrm>
            <a:off x="3929058" y="1357298"/>
            <a:ext cx="2071702" cy="1522426"/>
          </a:xfrm>
          <a:prstGeom prst="rect">
            <a:avLst/>
          </a:prstGeom>
          <a:noFill/>
        </p:spPr>
      </p:pic>
      <p:pic>
        <p:nvPicPr>
          <p:cNvPr id="134148" name="Picture 4" descr="C:\Users\thinkpad\Desktop\u=3819985248,4221410993&amp;fm=23&amp;gp=0.jpg"/>
          <p:cNvPicPr>
            <a:picLocks noChangeAspect="1" noChangeArrowheads="1"/>
          </p:cNvPicPr>
          <p:nvPr/>
        </p:nvPicPr>
        <p:blipFill>
          <a:blip r:embed="rId5" cstate="print"/>
          <a:srcRect/>
          <a:stretch>
            <a:fillRect/>
          </a:stretch>
        </p:blipFill>
        <p:spPr bwMode="auto">
          <a:xfrm>
            <a:off x="829442" y="4352969"/>
            <a:ext cx="1898063" cy="1004857"/>
          </a:xfrm>
          <a:prstGeom prst="rect">
            <a:avLst/>
          </a:prstGeom>
          <a:noFill/>
        </p:spPr>
      </p:pic>
      <p:cxnSp>
        <p:nvCxnSpPr>
          <p:cNvPr id="11" name="直接箭头连接符 10"/>
          <p:cNvCxnSpPr/>
          <p:nvPr/>
        </p:nvCxnSpPr>
        <p:spPr>
          <a:xfrm rot="5400000" flipH="1" flipV="1">
            <a:off x="1107257" y="3464719"/>
            <a:ext cx="78581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乘号 11"/>
          <p:cNvSpPr/>
          <p:nvPr/>
        </p:nvSpPr>
        <p:spPr>
          <a:xfrm>
            <a:off x="1071538" y="3429000"/>
            <a:ext cx="857256" cy="35719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4" descr="C:\Users\thinkpad\Desktop\u=3819985248,4221410993&amp;fm=23&amp;gp=0.jpg"/>
          <p:cNvPicPr>
            <a:picLocks noChangeAspect="1" noChangeArrowheads="1"/>
          </p:cNvPicPr>
          <p:nvPr/>
        </p:nvPicPr>
        <p:blipFill>
          <a:blip r:embed="rId6"/>
          <a:srcRect/>
          <a:stretch>
            <a:fillRect/>
          </a:stretch>
        </p:blipFill>
        <p:spPr bwMode="auto">
          <a:xfrm>
            <a:off x="3786182" y="4357694"/>
            <a:ext cx="1071570" cy="928695"/>
          </a:xfrm>
          <a:prstGeom prst="rect">
            <a:avLst/>
          </a:prstGeom>
          <a:noFill/>
        </p:spPr>
      </p:pic>
      <p:pic>
        <p:nvPicPr>
          <p:cNvPr id="14" name="Picture 4" descr="C:\Users\thinkpad\Desktop\u=3819985248,4221410993&amp;fm=23&amp;gp=0.jpg"/>
          <p:cNvPicPr>
            <a:picLocks noChangeAspect="1" noChangeArrowheads="1"/>
          </p:cNvPicPr>
          <p:nvPr/>
        </p:nvPicPr>
        <p:blipFill>
          <a:blip r:embed="rId6"/>
          <a:srcRect/>
          <a:stretch>
            <a:fillRect/>
          </a:stretch>
        </p:blipFill>
        <p:spPr bwMode="auto">
          <a:xfrm>
            <a:off x="4643438" y="4357693"/>
            <a:ext cx="1071570" cy="928695"/>
          </a:xfrm>
          <a:prstGeom prst="rect">
            <a:avLst/>
          </a:prstGeom>
          <a:noFill/>
        </p:spPr>
      </p:pic>
      <p:pic>
        <p:nvPicPr>
          <p:cNvPr id="15" name="Picture 4" descr="C:\Users\thinkpad\Desktop\u=3819985248,4221410993&amp;fm=23&amp;gp=0.jpg"/>
          <p:cNvPicPr>
            <a:picLocks noChangeAspect="1" noChangeArrowheads="1"/>
          </p:cNvPicPr>
          <p:nvPr/>
        </p:nvPicPr>
        <p:blipFill>
          <a:blip r:embed="rId6"/>
          <a:srcRect/>
          <a:stretch>
            <a:fillRect/>
          </a:stretch>
        </p:blipFill>
        <p:spPr bwMode="auto">
          <a:xfrm>
            <a:off x="5429256" y="4429132"/>
            <a:ext cx="1071570" cy="928695"/>
          </a:xfrm>
          <a:prstGeom prst="rect">
            <a:avLst/>
          </a:prstGeom>
          <a:noFill/>
        </p:spPr>
      </p:pic>
      <p:cxnSp>
        <p:nvCxnSpPr>
          <p:cNvPr id="16" name="直接箭头连接符 15"/>
          <p:cNvCxnSpPr/>
          <p:nvPr/>
        </p:nvCxnSpPr>
        <p:spPr>
          <a:xfrm rot="5400000" flipH="1" flipV="1">
            <a:off x="3679819" y="3535363"/>
            <a:ext cx="78581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rot="5400000" flipH="1" flipV="1">
            <a:off x="4535487" y="3535363"/>
            <a:ext cx="78581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rot="5400000" flipH="1" flipV="1">
            <a:off x="5249867" y="3535363"/>
            <a:ext cx="78581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L 形 19"/>
          <p:cNvSpPr/>
          <p:nvPr/>
        </p:nvSpPr>
        <p:spPr>
          <a:xfrm rot="17838160">
            <a:off x="3748548" y="3367717"/>
            <a:ext cx="543887" cy="317398"/>
          </a:xfrm>
          <a:prstGeom prst="corner">
            <a:avLst>
              <a:gd name="adj1" fmla="val 22434"/>
              <a:gd name="adj2" fmla="val 2665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 形 20"/>
          <p:cNvSpPr/>
          <p:nvPr/>
        </p:nvSpPr>
        <p:spPr>
          <a:xfrm rot="17838160">
            <a:off x="4637252" y="3384487"/>
            <a:ext cx="543887" cy="317398"/>
          </a:xfrm>
          <a:prstGeom prst="corner">
            <a:avLst>
              <a:gd name="adj1" fmla="val 22434"/>
              <a:gd name="adj2" fmla="val 2665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L 形 21"/>
          <p:cNvSpPr/>
          <p:nvPr/>
        </p:nvSpPr>
        <p:spPr>
          <a:xfrm rot="17838160">
            <a:off x="5351632" y="3384487"/>
            <a:ext cx="543887" cy="317398"/>
          </a:xfrm>
          <a:prstGeom prst="corner">
            <a:avLst>
              <a:gd name="adj1" fmla="val 22434"/>
              <a:gd name="adj2" fmla="val 2665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华文隶书" panose="02010800040101010101" pitchFamily="2" charset="-122"/>
              <a:ea typeface="华文隶书" panose="02010800040101010101" pitchFamily="2" charset="-122"/>
            </a:endParaRPr>
          </a:p>
        </p:txBody>
      </p:sp>
      <p:pic>
        <p:nvPicPr>
          <p:cNvPr id="134149" name="Picture 5" descr="C:\Users\thinkpad\Desktop\u=3013057836,2261923314&amp;fm=52&amp;gp=0.jpg"/>
          <p:cNvPicPr>
            <a:picLocks noChangeAspect="1" noChangeArrowheads="1"/>
          </p:cNvPicPr>
          <p:nvPr/>
        </p:nvPicPr>
        <p:blipFill>
          <a:blip r:embed="rId7"/>
          <a:srcRect/>
          <a:stretch>
            <a:fillRect/>
          </a:stretch>
        </p:blipFill>
        <p:spPr bwMode="auto">
          <a:xfrm>
            <a:off x="3929058" y="5680337"/>
            <a:ext cx="2095500" cy="742950"/>
          </a:xfrm>
          <a:prstGeom prst="rect">
            <a:avLst/>
          </a:prstGeom>
          <a:noFill/>
        </p:spPr>
      </p:pic>
      <p:cxnSp>
        <p:nvCxnSpPr>
          <p:cNvPr id="25" name="直接箭头连接符 24"/>
          <p:cNvCxnSpPr/>
          <p:nvPr/>
        </p:nvCxnSpPr>
        <p:spPr>
          <a:xfrm flipV="1">
            <a:off x="4999040" y="5286388"/>
            <a:ext cx="794" cy="5715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14022" y="1629375"/>
            <a:ext cx="415498" cy="4031873"/>
          </a:xfrm>
          <a:prstGeom prst="rect">
            <a:avLst/>
          </a:prstGeom>
          <a:noFill/>
        </p:spPr>
        <p:txBody>
          <a:bodyPr wrap="square" rtlCol="0">
            <a:spAutoFit/>
          </a:bodyPr>
          <a:lstStyle/>
          <a:p>
            <a:r>
              <a:rPr lang="zh-CN" altLang="en-US" sz="3200" dirty="0" smtClean="0">
                <a:solidFill>
                  <a:srgbClr val="C00000"/>
                </a:solidFill>
                <a:latin typeface="华文隶书" panose="02010800040101010101" pitchFamily="2" charset="-122"/>
                <a:ea typeface="华文隶书" panose="02010800040101010101" pitchFamily="2" charset="-122"/>
              </a:rPr>
              <a:t>数</a:t>
            </a:r>
            <a:endParaRPr lang="en-US" altLang="zh-CN" sz="3200" dirty="0" smtClean="0">
              <a:solidFill>
                <a:srgbClr val="C00000"/>
              </a:solidFill>
              <a:latin typeface="华文隶书" panose="02010800040101010101" pitchFamily="2" charset="-122"/>
              <a:ea typeface="华文隶书" panose="02010800040101010101" pitchFamily="2" charset="-122"/>
            </a:endParaRPr>
          </a:p>
          <a:p>
            <a:r>
              <a:rPr lang="zh-CN" altLang="en-US" sz="3200" dirty="0" smtClean="0">
                <a:solidFill>
                  <a:srgbClr val="C00000"/>
                </a:solidFill>
                <a:latin typeface="华文隶书" panose="02010800040101010101" pitchFamily="2" charset="-122"/>
                <a:ea typeface="华文隶书" panose="02010800040101010101" pitchFamily="2" charset="-122"/>
              </a:rPr>
              <a:t>据</a:t>
            </a:r>
            <a:endParaRPr lang="en-US" altLang="zh-CN" sz="3200" dirty="0" smtClean="0">
              <a:solidFill>
                <a:srgbClr val="C00000"/>
              </a:solidFill>
              <a:latin typeface="华文隶书" panose="02010800040101010101" pitchFamily="2" charset="-122"/>
              <a:ea typeface="华文隶书" panose="02010800040101010101" pitchFamily="2" charset="-122"/>
            </a:endParaRPr>
          </a:p>
          <a:p>
            <a:r>
              <a:rPr lang="zh-CN" altLang="en-US" sz="3200" dirty="0" smtClean="0">
                <a:solidFill>
                  <a:srgbClr val="C00000"/>
                </a:solidFill>
                <a:latin typeface="华文隶书" panose="02010800040101010101" pitchFamily="2" charset="-122"/>
                <a:ea typeface="华文隶书" panose="02010800040101010101" pitchFamily="2" charset="-122"/>
              </a:rPr>
              <a:t>无</a:t>
            </a:r>
            <a:endParaRPr lang="en-US" altLang="zh-CN" sz="3200" dirty="0" smtClean="0">
              <a:solidFill>
                <a:srgbClr val="C00000"/>
              </a:solidFill>
              <a:latin typeface="华文隶书" panose="02010800040101010101" pitchFamily="2" charset="-122"/>
              <a:ea typeface="华文隶书" panose="02010800040101010101" pitchFamily="2" charset="-122"/>
            </a:endParaRPr>
          </a:p>
          <a:p>
            <a:r>
              <a:rPr lang="zh-CN" altLang="en-US" sz="3200" dirty="0" smtClean="0">
                <a:solidFill>
                  <a:srgbClr val="C00000"/>
                </a:solidFill>
                <a:latin typeface="华文隶书" panose="02010800040101010101" pitchFamily="2" charset="-122"/>
                <a:ea typeface="华文隶书" panose="02010800040101010101" pitchFamily="2" charset="-122"/>
              </a:rPr>
              <a:t>限</a:t>
            </a:r>
            <a:endParaRPr lang="en-US" altLang="zh-CN" sz="3200" dirty="0" smtClean="0">
              <a:solidFill>
                <a:srgbClr val="C00000"/>
              </a:solidFill>
              <a:latin typeface="华文隶书" panose="02010800040101010101" pitchFamily="2" charset="-122"/>
              <a:ea typeface="华文隶书" panose="02010800040101010101" pitchFamily="2" charset="-122"/>
            </a:endParaRPr>
          </a:p>
          <a:p>
            <a:r>
              <a:rPr lang="zh-CN" altLang="en-US" sz="3200" dirty="0" smtClean="0">
                <a:solidFill>
                  <a:srgbClr val="C00000"/>
                </a:solidFill>
                <a:latin typeface="华文隶书" panose="02010800040101010101" pitchFamily="2" charset="-122"/>
                <a:ea typeface="华文隶书" panose="02010800040101010101" pitchFamily="2" charset="-122"/>
              </a:rPr>
              <a:t>分</a:t>
            </a:r>
            <a:endParaRPr lang="en-US" altLang="zh-CN" sz="3200" dirty="0" smtClean="0">
              <a:solidFill>
                <a:srgbClr val="C00000"/>
              </a:solidFill>
              <a:latin typeface="华文隶书" panose="02010800040101010101" pitchFamily="2" charset="-122"/>
              <a:ea typeface="华文隶书" panose="02010800040101010101" pitchFamily="2" charset="-122"/>
            </a:endParaRPr>
          </a:p>
          <a:p>
            <a:r>
              <a:rPr lang="zh-CN" altLang="en-US" sz="3200" dirty="0" smtClean="0">
                <a:solidFill>
                  <a:srgbClr val="C00000"/>
                </a:solidFill>
                <a:latin typeface="华文隶书" panose="02010800040101010101" pitchFamily="2" charset="-122"/>
                <a:ea typeface="华文隶书" panose="02010800040101010101" pitchFamily="2" charset="-122"/>
              </a:rPr>
              <a:t>而</a:t>
            </a:r>
            <a:endParaRPr lang="en-US" altLang="zh-CN" sz="3200" dirty="0" smtClean="0">
              <a:solidFill>
                <a:srgbClr val="C00000"/>
              </a:solidFill>
              <a:latin typeface="华文隶书" panose="02010800040101010101" pitchFamily="2" charset="-122"/>
              <a:ea typeface="华文隶书" panose="02010800040101010101" pitchFamily="2" charset="-122"/>
            </a:endParaRPr>
          </a:p>
          <a:p>
            <a:r>
              <a:rPr lang="zh-CN" altLang="en-US" sz="3200" dirty="0" smtClean="0">
                <a:solidFill>
                  <a:srgbClr val="C00000"/>
                </a:solidFill>
                <a:latin typeface="华文隶书" panose="02010800040101010101" pitchFamily="2" charset="-122"/>
                <a:ea typeface="华文隶书" panose="02010800040101010101" pitchFamily="2" charset="-122"/>
              </a:rPr>
              <a:t>治</a:t>
            </a:r>
            <a:endParaRPr lang="en-US" altLang="zh-CN" sz="3200" dirty="0" smtClean="0">
              <a:solidFill>
                <a:srgbClr val="C00000"/>
              </a:solidFill>
              <a:latin typeface="华文隶书" panose="02010800040101010101" pitchFamily="2" charset="-122"/>
              <a:ea typeface="华文隶书" panose="02010800040101010101" pitchFamily="2" charset="-122"/>
            </a:endParaRPr>
          </a:p>
          <a:p>
            <a:r>
              <a:rPr lang="zh-CN" altLang="en-US" sz="3200" dirty="0" smtClean="0">
                <a:solidFill>
                  <a:srgbClr val="C00000"/>
                </a:solidFill>
                <a:latin typeface="华文隶书" panose="02010800040101010101" pitchFamily="2" charset="-122"/>
                <a:ea typeface="华文隶书" panose="02010800040101010101" pitchFamily="2" charset="-122"/>
              </a:rPr>
              <a:t>之</a:t>
            </a:r>
            <a:endParaRPr lang="zh-CN" altLang="en-US" sz="3200" dirty="0">
              <a:solidFill>
                <a:srgbClr val="C00000"/>
              </a:solidFill>
              <a:latin typeface="华文隶书" panose="02010800040101010101" pitchFamily="2" charset="-122"/>
              <a:ea typeface="华文隶书" panose="02010800040101010101" pitchFamily="2" charset="-122"/>
            </a:endParaRPr>
          </a:p>
        </p:txBody>
      </p:sp>
      <p:sp>
        <p:nvSpPr>
          <p:cNvPr id="29" name="TextBox 28"/>
          <p:cNvSpPr txBox="1"/>
          <p:nvPr/>
        </p:nvSpPr>
        <p:spPr>
          <a:xfrm>
            <a:off x="7786710" y="1629375"/>
            <a:ext cx="415498" cy="4031873"/>
          </a:xfrm>
          <a:prstGeom prst="rect">
            <a:avLst/>
          </a:prstGeom>
          <a:noFill/>
        </p:spPr>
        <p:txBody>
          <a:bodyPr wrap="square" rtlCol="0">
            <a:spAutoFit/>
          </a:bodyPr>
          <a:lstStyle/>
          <a:p>
            <a:r>
              <a:rPr lang="zh-CN" altLang="en-US" sz="3200" dirty="0" smtClean="0">
                <a:solidFill>
                  <a:srgbClr val="C00000"/>
                </a:solidFill>
                <a:latin typeface="华文隶书" panose="02010800040101010101" pitchFamily="2" charset="-122"/>
                <a:ea typeface="华文隶书" panose="02010800040101010101" pitchFamily="2" charset="-122"/>
              </a:rPr>
              <a:t>功能有限复制分发</a:t>
            </a:r>
            <a:endParaRPr lang="zh-CN" altLang="en-US" sz="3200" dirty="0">
              <a:solidFill>
                <a:srgbClr val="C00000"/>
              </a:solidFill>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37166"/>
            <a:ext cx="5000628" cy="563562"/>
          </a:xfrm>
        </p:spPr>
        <p:txBody>
          <a:bodyPr lIns="0" tIns="0" rIns="0" bIns="0" anchor="t"/>
          <a:lstStyle/>
          <a:p>
            <a:pPr algn="l"/>
            <a:r>
              <a:rPr lang="en-US" altLang="zh-CN" sz="2800" b="1" kern="1200" dirty="0">
                <a:solidFill>
                  <a:srgbClr val="0070C0"/>
                </a:solidFill>
                <a:latin typeface="黑体" pitchFamily="49" charset="-122"/>
                <a:ea typeface="黑体" pitchFamily="49" charset="-122"/>
                <a:cs typeface="宋体" charset="0"/>
              </a:rPr>
              <a:t> </a:t>
            </a:r>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大</a:t>
            </a:r>
            <a:r>
              <a:rPr lang="zh-CN" altLang="en-US" sz="2800" b="1" kern="1200" dirty="0">
                <a:solidFill>
                  <a:srgbClr val="0070C0"/>
                </a:solidFill>
                <a:latin typeface="黑体" pitchFamily="49" charset="-122"/>
                <a:ea typeface="黑体" pitchFamily="49" charset="-122"/>
                <a:cs typeface="宋体" charset="0"/>
              </a:rPr>
              <a:t>数据系统的定义</a:t>
            </a:r>
          </a:p>
        </p:txBody>
      </p:sp>
      <p:sp>
        <p:nvSpPr>
          <p:cNvPr id="23" name="TextBox 22"/>
          <p:cNvSpPr txBox="1"/>
          <p:nvPr/>
        </p:nvSpPr>
        <p:spPr>
          <a:xfrm>
            <a:off x="933223" y="1645330"/>
            <a:ext cx="6663113" cy="1523494"/>
          </a:xfrm>
          <a:prstGeom prst="rect">
            <a:avLst/>
          </a:prstGeom>
          <a:noFill/>
          <a:ln>
            <a:solidFill>
              <a:srgbClr val="92D050"/>
            </a:solidFill>
          </a:ln>
        </p:spPr>
        <p:txBody>
          <a:bodyPr wrap="square" rtlCol="0">
            <a:spAutoFit/>
          </a:bodyPr>
          <a:lstStyle/>
          <a:p>
            <a:endParaRPr lang="en-US" altLang="zh-CN" b="1" dirty="0">
              <a:solidFill>
                <a:srgbClr val="FF0000"/>
              </a:solidFill>
            </a:endParaRPr>
          </a:p>
          <a:p>
            <a:pPr>
              <a:lnSpc>
                <a:spcPct val="150000"/>
              </a:lnSpc>
            </a:pPr>
            <a:r>
              <a:rPr lang="zh-CN" altLang="en-US" dirty="0" smtClean="0">
                <a:solidFill>
                  <a:srgbClr val="FF0000"/>
                </a:solidFill>
              </a:rPr>
              <a:t>       </a:t>
            </a:r>
            <a:r>
              <a:rPr lang="zh-CN" altLang="en-US" sz="1600" dirty="0" smtClean="0">
                <a:solidFill>
                  <a:srgbClr val="FF0000"/>
                </a:solidFill>
                <a:latin typeface="微软雅黑" panose="020B0503020204020204" pitchFamily="34" charset="-122"/>
                <a:ea typeface="微软雅黑" panose="020B0503020204020204" pitchFamily="34" charset="-122"/>
              </a:rPr>
              <a:t>是一个以人为主导，利用计算机硬件、软件、网络通信设备以及其他办公设备，进行信息的收集、传输、加工、储存、更新、拓展和维护的系统</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1004660" y="3947572"/>
            <a:ext cx="6591676" cy="1569660"/>
          </a:xfrm>
          <a:prstGeom prst="rect">
            <a:avLst/>
          </a:prstGeom>
          <a:noFill/>
          <a:ln>
            <a:solidFill>
              <a:srgbClr val="92D050"/>
            </a:solidFill>
          </a:ln>
        </p:spPr>
        <p:txBody>
          <a:bodyPr wrap="square" rtlCol="0">
            <a:spAutoFit/>
          </a:bodyPr>
          <a:lstStyle/>
          <a:p>
            <a:pPr>
              <a:lnSpc>
                <a:spcPct val="150000"/>
              </a:lnSpc>
            </a:pPr>
            <a:r>
              <a:rPr lang="zh-CN" altLang="en-US" sz="1600" b="1" dirty="0" smtClean="0">
                <a:solidFill>
                  <a:srgbClr val="FF0000"/>
                </a:solidFill>
                <a:latin typeface="微软雅黑" panose="020B0503020204020204" pitchFamily="34" charset="-122"/>
                <a:ea typeface="微软雅黑" panose="020B0503020204020204" pitchFamily="34" charset="-122"/>
              </a:rPr>
              <a:t>    </a:t>
            </a:r>
            <a:endParaRPr lang="en-US" altLang="zh-CN" sz="1600"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rPr>
              <a:t> </a:t>
            </a:r>
            <a:r>
              <a:rPr lang="en-US" altLang="zh-CN" sz="1600" b="1" dirty="0" smtClean="0">
                <a:solidFill>
                  <a:srgbClr val="FF0000"/>
                </a:solidFill>
                <a:latin typeface="微软雅黑" panose="020B0503020204020204" pitchFamily="34" charset="-122"/>
                <a:ea typeface="微软雅黑" panose="020B0503020204020204" pitchFamily="34" charset="-122"/>
              </a:rPr>
              <a:t>       </a:t>
            </a:r>
            <a:r>
              <a:rPr lang="zh-CN" altLang="en-US" sz="1600" dirty="0" smtClean="0">
                <a:solidFill>
                  <a:srgbClr val="FF0000"/>
                </a:solidFill>
                <a:latin typeface="微软雅黑" panose="020B0503020204020204" pitchFamily="34" charset="-122"/>
                <a:ea typeface="微软雅黑" panose="020B0503020204020204" pitchFamily="34" charset="-122"/>
              </a:rPr>
              <a:t>是一个将各类信息系统产生的数据作为存贮、分析和利用的信息系统，通过借助计算机硬件、软件、网络通信设备以及其他设备，实现对数据的收集、存贮、处理、传递、备份的系统。</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31640" y="1460664"/>
            <a:ext cx="1944216" cy="369332"/>
          </a:xfrm>
          <a:prstGeom prst="rect">
            <a:avLst/>
          </a:prstGeom>
          <a:solidFill>
            <a:srgbClr val="00B05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管理信息系统</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31640" y="3714764"/>
            <a:ext cx="1944216" cy="369332"/>
          </a:xfrm>
          <a:prstGeom prst="rect">
            <a:avLst/>
          </a:prstGeom>
          <a:solidFill>
            <a:srgbClr val="00B05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大数据系统</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29" y="267360"/>
            <a:ext cx="5715008" cy="563562"/>
          </a:xfrm>
        </p:spPr>
        <p:txBody>
          <a:bodyPr lIns="0" tIns="0" rIns="0" bIns="0" anchor="t"/>
          <a:lstStyle/>
          <a:p>
            <a:pPr algn="l"/>
            <a:r>
              <a:rPr lang="en-US" altLang="zh-CN" sz="2800" b="1" kern="1200" dirty="0">
                <a:solidFill>
                  <a:srgbClr val="0070C0"/>
                </a:solidFill>
                <a:latin typeface="黑体" pitchFamily="49" charset="-122"/>
                <a:ea typeface="黑体" pitchFamily="49" charset="-122"/>
                <a:cs typeface="宋体" charset="0"/>
              </a:rPr>
              <a:t> </a:t>
            </a:r>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大</a:t>
            </a:r>
            <a:r>
              <a:rPr lang="zh-CN" altLang="en-US" sz="2800" b="1" kern="1200" dirty="0">
                <a:solidFill>
                  <a:srgbClr val="0070C0"/>
                </a:solidFill>
                <a:latin typeface="黑体" pitchFamily="49" charset="-122"/>
                <a:ea typeface="黑体" pitchFamily="49" charset="-122"/>
                <a:cs typeface="宋体" charset="0"/>
              </a:rPr>
              <a:t>数据系统的设计目标</a:t>
            </a:r>
          </a:p>
        </p:txBody>
      </p:sp>
      <p:graphicFrame>
        <p:nvGraphicFramePr>
          <p:cNvPr id="9" name="图示 8"/>
          <p:cNvGraphicFramePr/>
          <p:nvPr>
            <p:extLst>
              <p:ext uri="{D42A27DB-BD31-4B8C-83A1-F6EECF244321}">
                <p14:modId xmlns:p14="http://schemas.microsoft.com/office/powerpoint/2010/main" val="1578379681"/>
              </p:ext>
            </p:extLst>
          </p:nvPr>
        </p:nvGraphicFramePr>
        <p:xfrm>
          <a:off x="1115616" y="1199500"/>
          <a:ext cx="7056784" cy="5397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1865"/>
            <a:ext cx="5715008" cy="563562"/>
          </a:xfrm>
        </p:spPr>
        <p:txBody>
          <a:bodyPr lIns="0" tIns="0" rIns="0" bIns="0" anchor="t"/>
          <a:lstStyle/>
          <a:p>
            <a:pPr algn="l"/>
            <a:r>
              <a:rPr lang="zh-CN" altLang="en-US" sz="2800" b="1" kern="1200" dirty="0" smtClean="0">
                <a:solidFill>
                  <a:srgbClr val="0070C0"/>
                </a:solidFill>
                <a:latin typeface="黑体" pitchFamily="49" charset="-122"/>
                <a:ea typeface="黑体" pitchFamily="49" charset="-122"/>
                <a:cs typeface="宋体" charset="0"/>
              </a:rPr>
              <a:t>  大</a:t>
            </a:r>
            <a:r>
              <a:rPr lang="zh-CN" altLang="en-US" sz="2800" b="1" kern="1200" dirty="0">
                <a:solidFill>
                  <a:srgbClr val="0070C0"/>
                </a:solidFill>
                <a:latin typeface="黑体" pitchFamily="49" charset="-122"/>
                <a:ea typeface="黑体" pitchFamily="49" charset="-122"/>
                <a:cs typeface="宋体" charset="0"/>
              </a:rPr>
              <a:t>数据系统的逻辑架构</a:t>
            </a:r>
          </a:p>
        </p:txBody>
      </p:sp>
      <p:sp>
        <p:nvSpPr>
          <p:cNvPr id="7106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组合 4"/>
          <p:cNvGrpSpPr/>
          <p:nvPr/>
        </p:nvGrpSpPr>
        <p:grpSpPr>
          <a:xfrm>
            <a:off x="592715" y="1340768"/>
            <a:ext cx="7867717" cy="5211756"/>
            <a:chOff x="209765" y="933231"/>
            <a:chExt cx="8542193" cy="5808137"/>
          </a:xfrm>
        </p:grpSpPr>
        <p:pic>
          <p:nvPicPr>
            <p:cNvPr id="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65" y="933231"/>
              <a:ext cx="8542193" cy="580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 6"/>
            <p:cNvSpPr/>
            <p:nvPr/>
          </p:nvSpPr>
          <p:spPr>
            <a:xfrm>
              <a:off x="811663" y="2054114"/>
              <a:ext cx="414529" cy="921326"/>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path path="circle">
                <a:fillToRect l="50000" t="50000" r="50000" b="50000"/>
              </a:path>
              <a:tileRect/>
            </a:gradFill>
            <a:ln>
              <a:solidFill>
                <a:srgbClr val="FF7C8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000" b="1" dirty="0" smtClean="0">
                  <a:solidFill>
                    <a:schemeClr val="bg1"/>
                  </a:solidFill>
                  <a:latin typeface="微软雅黑" pitchFamily="34" charset="-122"/>
                  <a:ea typeface="微软雅黑" pitchFamily="34" charset="-122"/>
                </a:rPr>
                <a:t>数据应用</a:t>
              </a:r>
              <a:endParaRPr lang="en-US" altLang="zh-CN" sz="1000" b="1" dirty="0" smtClean="0">
                <a:solidFill>
                  <a:schemeClr val="bg1"/>
                </a:solidFill>
                <a:latin typeface="微软雅黑" pitchFamily="34" charset="-122"/>
                <a:ea typeface="微软雅黑" pitchFamily="34" charset="-122"/>
              </a:endParaRPr>
            </a:p>
            <a:p>
              <a:pPr algn="ctr"/>
              <a:r>
                <a:rPr lang="zh-CN" altLang="en-US" sz="1000" b="1" dirty="0" smtClean="0">
                  <a:solidFill>
                    <a:schemeClr val="bg1"/>
                  </a:solidFill>
                  <a:latin typeface="微软雅黑" pitchFamily="34" charset="-122"/>
                  <a:ea typeface="微软雅黑" pitchFamily="34" charset="-122"/>
                </a:rPr>
                <a:t>层</a:t>
              </a:r>
              <a:endParaRPr lang="zh-CN" altLang="en-US" sz="1000" b="1" dirty="0">
                <a:solidFill>
                  <a:schemeClr val="bg1"/>
                </a:solidFill>
                <a:latin typeface="微软雅黑" pitchFamily="34" charset="-122"/>
                <a:ea typeface="微软雅黑" pitchFamily="34" charset="-122"/>
              </a:endParaRPr>
            </a:p>
          </p:txBody>
        </p:sp>
        <p:sp>
          <p:nvSpPr>
            <p:cNvPr id="8" name="矩形 7"/>
            <p:cNvSpPr/>
            <p:nvPr/>
          </p:nvSpPr>
          <p:spPr>
            <a:xfrm>
              <a:off x="1274758" y="2045918"/>
              <a:ext cx="6834258" cy="916719"/>
            </a:xfrm>
            <a:prstGeom prst="rect">
              <a:avLst/>
            </a:prstGeom>
            <a:ln>
              <a:solidFill>
                <a:srgbClr val="FF7C8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000">
                <a:ln w="3175">
                  <a:solidFill>
                    <a:schemeClr val="tx1"/>
                  </a:solidFill>
                </a:ln>
              </a:endParaRPr>
            </a:p>
          </p:txBody>
        </p:sp>
        <p:sp>
          <p:nvSpPr>
            <p:cNvPr id="9" name="圆角矩形 8"/>
            <p:cNvSpPr/>
            <p:nvPr/>
          </p:nvSpPr>
          <p:spPr>
            <a:xfrm>
              <a:off x="817891" y="1013276"/>
              <a:ext cx="409102" cy="924707"/>
            </a:xfrm>
            <a:prstGeom prst="roundRect">
              <a:avLst/>
            </a:prstGeom>
            <a:gradFill flip="none" rotWithShape="1">
              <a:gsLst>
                <a:gs pos="0">
                  <a:srgbClr val="4CC93B">
                    <a:shade val="30000"/>
                    <a:satMod val="115000"/>
                  </a:srgbClr>
                </a:gs>
                <a:gs pos="50000">
                  <a:srgbClr val="4CC93B">
                    <a:shade val="67500"/>
                    <a:satMod val="115000"/>
                  </a:srgbClr>
                </a:gs>
                <a:gs pos="100000">
                  <a:srgbClr val="4CC93B">
                    <a:shade val="100000"/>
                    <a:satMod val="115000"/>
                  </a:srgbClr>
                </a:gs>
              </a:gsLst>
              <a:path path="circle">
                <a:fillToRect l="50000" t="50000" r="50000" b="50000"/>
              </a:path>
              <a:tileRect/>
            </a:gradFill>
            <a:ln>
              <a:solidFill>
                <a:srgbClr val="4CC93B"/>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000" b="1" dirty="0" smtClean="0">
                  <a:solidFill>
                    <a:schemeClr val="bg1"/>
                  </a:solidFill>
                  <a:latin typeface="微软雅黑" pitchFamily="34" charset="-122"/>
                  <a:ea typeface="微软雅黑" pitchFamily="34" charset="-122"/>
                </a:rPr>
                <a:t>外部系统层</a:t>
              </a:r>
              <a:endParaRPr lang="zh-CN" altLang="en-US" sz="1000" b="1" dirty="0">
                <a:solidFill>
                  <a:schemeClr val="bg1"/>
                </a:solidFill>
                <a:latin typeface="微软雅黑" pitchFamily="34" charset="-122"/>
                <a:ea typeface="微软雅黑" pitchFamily="34" charset="-122"/>
              </a:endParaRPr>
            </a:p>
          </p:txBody>
        </p:sp>
        <p:sp>
          <p:nvSpPr>
            <p:cNvPr id="10" name="矩形 9"/>
            <p:cNvSpPr/>
            <p:nvPr/>
          </p:nvSpPr>
          <p:spPr>
            <a:xfrm>
              <a:off x="1226192" y="1054875"/>
              <a:ext cx="6916836" cy="883107"/>
            </a:xfrm>
            <a:prstGeom prst="rect">
              <a:avLst/>
            </a:prstGeom>
            <a:ln>
              <a:solidFill>
                <a:srgbClr val="4CC93B"/>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000">
                <a:ln w="3175">
                  <a:solidFill>
                    <a:schemeClr val="tx1"/>
                  </a:solidFill>
                </a:ln>
              </a:endParaRPr>
            </a:p>
          </p:txBody>
        </p:sp>
        <p:sp>
          <p:nvSpPr>
            <p:cNvPr id="11" name="圆角矩形 10"/>
            <p:cNvSpPr/>
            <p:nvPr/>
          </p:nvSpPr>
          <p:spPr>
            <a:xfrm>
              <a:off x="822475" y="5479027"/>
              <a:ext cx="409103" cy="1146209"/>
            </a:xfrm>
            <a:prstGeom prst="round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a:solidFill>
                <a:srgbClr val="7030A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000" b="1" dirty="0" smtClean="0">
                  <a:solidFill>
                    <a:schemeClr val="bg1"/>
                  </a:solidFill>
                  <a:latin typeface="微软雅黑" pitchFamily="34" charset="-122"/>
                  <a:ea typeface="微软雅黑" pitchFamily="34" charset="-122"/>
                </a:rPr>
                <a:t>数据计算层</a:t>
              </a:r>
              <a:endParaRPr lang="zh-CN" altLang="en-US" sz="1000" b="1" dirty="0">
                <a:solidFill>
                  <a:schemeClr val="bg1"/>
                </a:solidFill>
                <a:latin typeface="微软雅黑" pitchFamily="34" charset="-122"/>
                <a:ea typeface="微软雅黑" pitchFamily="34" charset="-122"/>
              </a:endParaRPr>
            </a:p>
          </p:txBody>
        </p:sp>
        <p:sp>
          <p:nvSpPr>
            <p:cNvPr id="12" name="矩形 11"/>
            <p:cNvSpPr/>
            <p:nvPr/>
          </p:nvSpPr>
          <p:spPr>
            <a:xfrm>
              <a:off x="1192180" y="5487213"/>
              <a:ext cx="6916836" cy="1159501"/>
            </a:xfrm>
            <a:prstGeom prst="rect">
              <a:avLst/>
            </a:prstGeom>
            <a:ln>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000">
                <a:ln w="3175">
                  <a:solidFill>
                    <a:schemeClr val="tx1"/>
                  </a:solidFill>
                </a:ln>
              </a:endParaRPr>
            </a:p>
          </p:txBody>
        </p:sp>
        <p:sp>
          <p:nvSpPr>
            <p:cNvPr id="13" name="TextBox 27"/>
            <p:cNvSpPr txBox="1"/>
            <p:nvPr/>
          </p:nvSpPr>
          <p:spPr>
            <a:xfrm>
              <a:off x="1432738" y="5759743"/>
              <a:ext cx="2464379" cy="607365"/>
            </a:xfrm>
            <a:prstGeom prst="rect">
              <a:avLst/>
            </a:prstGeom>
            <a:noFill/>
          </p:spPr>
          <p:txBody>
            <a:bodyPr wrap="square" rtlCol="0">
              <a:spAutoFit/>
            </a:bodyPr>
            <a:lstStyle/>
            <a:p>
              <a:pPr algn="ct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数据节点子系统</a:t>
              </a:r>
              <a:r>
                <a:rPr lang="en-US" altLang="zh-CN" sz="1600" dirty="0" smtClean="0">
                  <a:latin typeface="微软雅黑" pitchFamily="34" charset="-122"/>
                  <a:ea typeface="微软雅黑" pitchFamily="34" charset="-122"/>
                </a:rPr>
                <a:t>]</a:t>
              </a:r>
            </a:p>
            <a:p>
              <a:pPr algn="ct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任务节点子系统</a:t>
              </a:r>
              <a:r>
                <a:rPr lang="en-US"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14" name="圆角矩形 13"/>
            <p:cNvSpPr/>
            <p:nvPr/>
          </p:nvSpPr>
          <p:spPr>
            <a:xfrm>
              <a:off x="838638" y="4307120"/>
              <a:ext cx="409101" cy="1055776"/>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000" b="1" dirty="0" smtClean="0">
                  <a:solidFill>
                    <a:schemeClr val="bg1"/>
                  </a:solidFill>
                  <a:latin typeface="微软雅黑" pitchFamily="34" charset="-122"/>
                  <a:ea typeface="微软雅黑" pitchFamily="34" charset="-122"/>
                </a:rPr>
                <a:t>综合管控层</a:t>
              </a:r>
              <a:endParaRPr lang="zh-CN" altLang="en-US" sz="1000" b="1" dirty="0">
                <a:solidFill>
                  <a:schemeClr val="bg1"/>
                </a:solidFill>
                <a:latin typeface="微软雅黑" pitchFamily="34" charset="-122"/>
                <a:ea typeface="微软雅黑" pitchFamily="34" charset="-122"/>
              </a:endParaRPr>
            </a:p>
          </p:txBody>
        </p:sp>
        <p:sp>
          <p:nvSpPr>
            <p:cNvPr id="15" name="矩形 14"/>
            <p:cNvSpPr/>
            <p:nvPr/>
          </p:nvSpPr>
          <p:spPr>
            <a:xfrm>
              <a:off x="1195333" y="4306328"/>
              <a:ext cx="6916836" cy="1056567"/>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000" dirty="0">
                <a:ln w="3175">
                  <a:solidFill>
                    <a:schemeClr val="tx1"/>
                  </a:solidFill>
                </a:ln>
              </a:endParaRPr>
            </a:p>
          </p:txBody>
        </p:sp>
        <p:sp>
          <p:nvSpPr>
            <p:cNvPr id="16" name="矩形 15"/>
            <p:cNvSpPr/>
            <p:nvPr/>
          </p:nvSpPr>
          <p:spPr>
            <a:xfrm>
              <a:off x="8200922" y="979245"/>
              <a:ext cx="446223" cy="566746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itchFamily="34" charset="-122"/>
                  <a:ea typeface="微软雅黑" pitchFamily="34" charset="-122"/>
                </a:rPr>
                <a:t>信</a:t>
              </a:r>
              <a:endParaRPr lang="en-US" altLang="zh-CN" b="1" dirty="0" smtClean="0">
                <a:latin typeface="微软雅黑" pitchFamily="34" charset="-122"/>
                <a:ea typeface="微软雅黑" pitchFamily="34" charset="-122"/>
              </a:endParaRPr>
            </a:p>
            <a:p>
              <a:pPr algn="ctr"/>
              <a:endParaRPr lang="en-US" altLang="zh-CN" b="1" dirty="0" smtClean="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息</a:t>
              </a:r>
              <a:endParaRPr lang="en-US" altLang="zh-CN" b="1" dirty="0" smtClean="0">
                <a:latin typeface="微软雅黑" pitchFamily="34" charset="-122"/>
                <a:ea typeface="微软雅黑" pitchFamily="34" charset="-122"/>
              </a:endParaRPr>
            </a:p>
            <a:p>
              <a:pPr algn="ctr"/>
              <a:endParaRPr lang="en-US" altLang="zh-CN" b="1" dirty="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安</a:t>
              </a:r>
              <a:endParaRPr lang="en-US" altLang="zh-CN" b="1" dirty="0" smtClean="0">
                <a:latin typeface="微软雅黑" pitchFamily="34" charset="-122"/>
                <a:ea typeface="微软雅黑" pitchFamily="34" charset="-122"/>
              </a:endParaRPr>
            </a:p>
            <a:p>
              <a:pPr algn="ctr"/>
              <a:endParaRPr lang="en-US" altLang="zh-CN" b="1" dirty="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全</a:t>
              </a:r>
              <a:endParaRPr lang="en-US" altLang="zh-CN" b="1" dirty="0" smtClean="0">
                <a:latin typeface="微软雅黑" pitchFamily="34" charset="-122"/>
                <a:ea typeface="微软雅黑" pitchFamily="34" charset="-122"/>
              </a:endParaRPr>
            </a:p>
            <a:p>
              <a:pPr algn="ctr"/>
              <a:endParaRPr lang="en-US" altLang="zh-CN" b="1" dirty="0" smtClean="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保</a:t>
              </a:r>
              <a:endParaRPr lang="en-US" altLang="zh-CN" b="1" dirty="0" smtClean="0">
                <a:latin typeface="微软雅黑" pitchFamily="34" charset="-122"/>
                <a:ea typeface="微软雅黑" pitchFamily="34" charset="-122"/>
              </a:endParaRPr>
            </a:p>
            <a:p>
              <a:pPr algn="ctr"/>
              <a:endParaRPr lang="en-US" altLang="zh-CN" b="1" dirty="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障</a:t>
              </a:r>
              <a:endParaRPr lang="en-US" altLang="zh-CN" b="1" dirty="0" smtClean="0">
                <a:latin typeface="微软雅黑" pitchFamily="34" charset="-122"/>
                <a:ea typeface="微软雅黑" pitchFamily="34" charset="-122"/>
              </a:endParaRPr>
            </a:p>
            <a:p>
              <a:pPr algn="ctr"/>
              <a:endParaRPr lang="en-US" altLang="zh-CN" b="1" dirty="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体</a:t>
              </a:r>
              <a:endParaRPr lang="en-US" altLang="zh-CN" b="1" dirty="0" smtClean="0">
                <a:latin typeface="微软雅黑" pitchFamily="34" charset="-122"/>
                <a:ea typeface="微软雅黑" pitchFamily="34" charset="-122"/>
              </a:endParaRPr>
            </a:p>
            <a:p>
              <a:pPr algn="ctr"/>
              <a:endParaRPr lang="en-US" altLang="zh-CN" b="1" dirty="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系</a:t>
              </a:r>
              <a:endParaRPr lang="zh-CN" altLang="en-US" b="1" dirty="0">
                <a:latin typeface="微软雅黑" pitchFamily="34" charset="-122"/>
                <a:ea typeface="微软雅黑" pitchFamily="34" charset="-122"/>
              </a:endParaRPr>
            </a:p>
          </p:txBody>
        </p:sp>
        <p:sp>
          <p:nvSpPr>
            <p:cNvPr id="17" name="矩形 16"/>
            <p:cNvSpPr/>
            <p:nvPr/>
          </p:nvSpPr>
          <p:spPr>
            <a:xfrm>
              <a:off x="314576" y="979246"/>
              <a:ext cx="446223" cy="566747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itchFamily="34" charset="-122"/>
                  <a:ea typeface="微软雅黑" pitchFamily="34" charset="-122"/>
                </a:rPr>
                <a:t>标</a:t>
              </a:r>
              <a:endParaRPr lang="en-US" altLang="zh-CN" b="1" dirty="0" smtClean="0">
                <a:latin typeface="微软雅黑" pitchFamily="34" charset="-122"/>
                <a:ea typeface="微软雅黑" pitchFamily="34" charset="-122"/>
              </a:endParaRPr>
            </a:p>
            <a:p>
              <a:pPr algn="ctr"/>
              <a:endParaRPr lang="en-US" altLang="zh-CN" b="1" dirty="0" smtClean="0">
                <a:latin typeface="微软雅黑" pitchFamily="34" charset="-122"/>
                <a:ea typeface="微软雅黑" pitchFamily="34" charset="-122"/>
              </a:endParaRPr>
            </a:p>
            <a:p>
              <a:pPr algn="ctr"/>
              <a:endParaRPr lang="en-US" altLang="zh-CN" b="1" dirty="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准</a:t>
              </a:r>
              <a:endParaRPr lang="en-US" altLang="zh-CN" b="1" dirty="0" smtClean="0">
                <a:latin typeface="微软雅黑" pitchFamily="34" charset="-122"/>
                <a:ea typeface="微软雅黑" pitchFamily="34" charset="-122"/>
              </a:endParaRPr>
            </a:p>
            <a:p>
              <a:pPr algn="ctr"/>
              <a:endParaRPr lang="en-US" altLang="zh-CN" b="1" dirty="0" smtClean="0">
                <a:latin typeface="微软雅黑" pitchFamily="34" charset="-122"/>
                <a:ea typeface="微软雅黑" pitchFamily="34" charset="-122"/>
              </a:endParaRPr>
            </a:p>
            <a:p>
              <a:pPr algn="ctr"/>
              <a:endParaRPr lang="en-US" altLang="zh-CN" b="1" dirty="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规</a:t>
              </a:r>
              <a:endParaRPr lang="en-US" altLang="zh-CN" b="1" dirty="0" smtClean="0">
                <a:latin typeface="微软雅黑" pitchFamily="34" charset="-122"/>
                <a:ea typeface="微软雅黑" pitchFamily="34" charset="-122"/>
              </a:endParaRPr>
            </a:p>
            <a:p>
              <a:pPr algn="ctr"/>
              <a:endParaRPr lang="en-US" altLang="zh-CN" b="1" dirty="0" smtClean="0">
                <a:latin typeface="微软雅黑" pitchFamily="34" charset="-122"/>
                <a:ea typeface="微软雅黑" pitchFamily="34" charset="-122"/>
              </a:endParaRPr>
            </a:p>
            <a:p>
              <a:pPr algn="ctr"/>
              <a:endParaRPr lang="en-US" altLang="zh-CN" b="1" dirty="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范</a:t>
              </a:r>
              <a:endParaRPr lang="en-US" altLang="zh-CN" b="1" dirty="0" smtClean="0">
                <a:latin typeface="微软雅黑" pitchFamily="34" charset="-122"/>
                <a:ea typeface="微软雅黑" pitchFamily="34" charset="-122"/>
              </a:endParaRPr>
            </a:p>
            <a:p>
              <a:pPr algn="ctr"/>
              <a:endParaRPr lang="en-US" altLang="zh-CN" b="1" dirty="0">
                <a:latin typeface="微软雅黑" pitchFamily="34" charset="-122"/>
                <a:ea typeface="微软雅黑" pitchFamily="34" charset="-122"/>
              </a:endParaRPr>
            </a:p>
            <a:p>
              <a:pPr algn="ctr"/>
              <a:endParaRPr lang="en-US" altLang="zh-CN" b="1" dirty="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体</a:t>
              </a:r>
              <a:endParaRPr lang="en-US" altLang="zh-CN" b="1" dirty="0" smtClean="0">
                <a:latin typeface="微软雅黑" pitchFamily="34" charset="-122"/>
                <a:ea typeface="微软雅黑" pitchFamily="34" charset="-122"/>
              </a:endParaRPr>
            </a:p>
            <a:p>
              <a:pPr algn="ctr"/>
              <a:endParaRPr lang="en-US" altLang="zh-CN" b="1" dirty="0" smtClean="0">
                <a:latin typeface="微软雅黑" pitchFamily="34" charset="-122"/>
                <a:ea typeface="微软雅黑" pitchFamily="34" charset="-122"/>
              </a:endParaRPr>
            </a:p>
            <a:p>
              <a:pPr algn="ctr"/>
              <a:endParaRPr lang="en-US" altLang="zh-CN" b="1" dirty="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系</a:t>
              </a:r>
              <a:endParaRPr lang="zh-CN" altLang="en-US" b="1" dirty="0">
                <a:latin typeface="微软雅黑" pitchFamily="34" charset="-122"/>
                <a:ea typeface="微软雅黑" pitchFamily="34" charset="-122"/>
              </a:endParaRPr>
            </a:p>
          </p:txBody>
        </p:sp>
        <p:sp>
          <p:nvSpPr>
            <p:cNvPr id="18" name="圆角矩形 17"/>
            <p:cNvSpPr/>
            <p:nvPr/>
          </p:nvSpPr>
          <p:spPr>
            <a:xfrm>
              <a:off x="839894" y="3070094"/>
              <a:ext cx="409101" cy="1120102"/>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000" b="1" dirty="0" smtClean="0">
                  <a:solidFill>
                    <a:schemeClr val="bg1"/>
                  </a:solidFill>
                  <a:latin typeface="微软雅黑" pitchFamily="34" charset="-122"/>
                  <a:ea typeface="微软雅黑" pitchFamily="34" charset="-122"/>
                </a:rPr>
                <a:t>数据分析层</a:t>
              </a:r>
              <a:endParaRPr lang="zh-CN" altLang="en-US" sz="1000" b="1" dirty="0">
                <a:solidFill>
                  <a:schemeClr val="bg1"/>
                </a:solidFill>
                <a:latin typeface="微软雅黑" pitchFamily="34" charset="-122"/>
                <a:ea typeface="微软雅黑" pitchFamily="34" charset="-122"/>
              </a:endParaRPr>
            </a:p>
          </p:txBody>
        </p:sp>
        <p:sp>
          <p:nvSpPr>
            <p:cNvPr id="19" name="矩形 18"/>
            <p:cNvSpPr/>
            <p:nvPr/>
          </p:nvSpPr>
          <p:spPr>
            <a:xfrm>
              <a:off x="1260211" y="3091181"/>
              <a:ext cx="6848804" cy="1084664"/>
            </a:xfrm>
            <a:prstGeom prst="rect">
              <a:avLst/>
            </a:prstGeom>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000" dirty="0">
                <a:ln w="3175">
                  <a:solidFill>
                    <a:schemeClr val="tx1"/>
                  </a:solidFill>
                </a:ln>
              </a:endParaRPr>
            </a:p>
          </p:txBody>
        </p:sp>
        <p:sp>
          <p:nvSpPr>
            <p:cNvPr id="20" name="TextBox 125"/>
            <p:cNvSpPr txBox="1"/>
            <p:nvPr/>
          </p:nvSpPr>
          <p:spPr>
            <a:xfrm>
              <a:off x="1330483" y="3283174"/>
              <a:ext cx="6708254" cy="400110"/>
            </a:xfrm>
            <a:prstGeom prst="rect">
              <a:avLst/>
            </a:prstGeom>
            <a:noFill/>
          </p:spPr>
          <p:txBody>
            <a:bodyPr wrap="square" rtlCol="0">
              <a:spAutoFit/>
            </a:bodyPr>
            <a:lstStyle/>
            <a:p>
              <a:pPr algn="ctr"/>
              <a:r>
                <a:rPr lang="en-US" altLang="zh-CN" sz="2000"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定制计算子系统</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数据分析子系统</a:t>
              </a:r>
              <a:r>
                <a:rPr lang="en-US" altLang="zh-CN" sz="1400" dirty="0" smtClean="0">
                  <a:latin typeface="微软雅黑" pitchFamily="34" charset="-122"/>
                  <a:ea typeface="微软雅黑" pitchFamily="34" charset="-122"/>
                </a:rPr>
                <a:t>]      </a:t>
              </a:r>
              <a:r>
                <a:rPr lang="en-US" altLang="zh-CN" sz="1400" dirty="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数据仓库子系统</a:t>
              </a:r>
              <a:r>
                <a:rPr lang="en-US" altLang="zh-CN" sz="1400" dirty="0" smtClean="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grpSp>
      <p:sp>
        <p:nvSpPr>
          <p:cNvPr id="21" name="TextBox 27"/>
          <p:cNvSpPr txBox="1"/>
          <p:nvPr/>
        </p:nvSpPr>
        <p:spPr>
          <a:xfrm>
            <a:off x="4791404" y="5570899"/>
            <a:ext cx="2464379" cy="584775"/>
          </a:xfrm>
          <a:prstGeom prst="rect">
            <a:avLst/>
          </a:prstGeom>
          <a:noFill/>
        </p:spPr>
        <p:txBody>
          <a:bodyPr wrap="square" rtlCol="0">
            <a:spAutoFit/>
          </a:bodyPr>
          <a:lstStyle/>
          <a:p>
            <a:pPr algn="ct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数据</a:t>
            </a:r>
            <a:r>
              <a:rPr lang="zh-CN" altLang="en-US" sz="1600" dirty="0">
                <a:latin typeface="微软雅黑" pitchFamily="34" charset="-122"/>
                <a:ea typeface="微软雅黑" pitchFamily="34" charset="-122"/>
              </a:rPr>
              <a:t>域节点</a:t>
            </a:r>
            <a:r>
              <a:rPr lang="zh-CN" altLang="en-US" sz="1600" dirty="0" smtClean="0">
                <a:latin typeface="微软雅黑" pitchFamily="34" charset="-122"/>
                <a:ea typeface="微软雅黑" pitchFamily="34" charset="-122"/>
              </a:rPr>
              <a:t>子系统</a:t>
            </a:r>
            <a:r>
              <a:rPr lang="en-US" altLang="zh-CN" sz="1600" dirty="0" smtClean="0">
                <a:latin typeface="微软雅黑" pitchFamily="34" charset="-122"/>
                <a:ea typeface="微软雅黑" pitchFamily="34" charset="-122"/>
              </a:rPr>
              <a:t>]</a:t>
            </a:r>
          </a:p>
          <a:p>
            <a:pPr algn="ct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任务节点子系统</a:t>
            </a:r>
            <a:r>
              <a:rPr lang="en-US"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22" name="流程图: 磁盘 21"/>
          <p:cNvSpPr/>
          <p:nvPr/>
        </p:nvSpPr>
        <p:spPr bwMode="auto">
          <a:xfrm>
            <a:off x="1707221" y="4455475"/>
            <a:ext cx="1084021" cy="720776"/>
          </a:xfrm>
          <a:prstGeom prst="flowChartMagneticDisk">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400" i="0" u="none" strike="noStrike" cap="none" normalizeH="0" baseline="0" dirty="0" smtClean="0">
                <a:ln>
                  <a:noFill/>
                </a:ln>
                <a:effectLst/>
                <a:latin typeface="微软雅黑" panose="020B0503020204020204" pitchFamily="34" charset="-122"/>
                <a:ea typeface="微软雅黑" panose="020B0503020204020204" pitchFamily="34" charset="-122"/>
              </a:rPr>
              <a:t>名称节点子系统</a:t>
            </a:r>
          </a:p>
        </p:txBody>
      </p:sp>
      <p:sp>
        <p:nvSpPr>
          <p:cNvPr id="23" name="流程图: 磁盘 22"/>
          <p:cNvSpPr/>
          <p:nvPr/>
        </p:nvSpPr>
        <p:spPr bwMode="auto">
          <a:xfrm>
            <a:off x="2895653" y="4489985"/>
            <a:ext cx="1084021" cy="686266"/>
          </a:xfrm>
          <a:prstGeom prst="flowChartMagneticDisk">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latin typeface="微软雅黑" panose="020B0503020204020204" pitchFamily="34" charset="-122"/>
                <a:ea typeface="微软雅黑" panose="020B0503020204020204" pitchFamily="34" charset="-122"/>
              </a:rPr>
              <a:t>作业节点子系统</a:t>
            </a:r>
            <a:endParaRPr lang="zh-CN" altLang="en-US" sz="1400" dirty="0">
              <a:latin typeface="微软雅黑" panose="020B0503020204020204" pitchFamily="34" charset="-122"/>
              <a:ea typeface="微软雅黑" panose="020B0503020204020204" pitchFamily="34" charset="-122"/>
            </a:endParaRPr>
          </a:p>
        </p:txBody>
      </p:sp>
      <p:sp>
        <p:nvSpPr>
          <p:cNvPr id="24" name="流程图: 磁盘 23"/>
          <p:cNvSpPr/>
          <p:nvPr/>
        </p:nvSpPr>
        <p:spPr bwMode="auto">
          <a:xfrm>
            <a:off x="4167935" y="4472730"/>
            <a:ext cx="1084021" cy="686266"/>
          </a:xfrm>
          <a:prstGeom prst="flowChartMagneticDisk">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400" i="0" u="none" strike="noStrike" cap="none" normalizeH="0" baseline="0" dirty="0" smtClean="0">
                <a:ln>
                  <a:noFill/>
                </a:ln>
                <a:effectLst/>
                <a:latin typeface="微软雅黑" panose="020B0503020204020204" pitchFamily="34" charset="-122"/>
                <a:ea typeface="微软雅黑" panose="020B0503020204020204" pitchFamily="34" charset="-122"/>
              </a:rPr>
              <a:t>数据库主节点子系统</a:t>
            </a:r>
          </a:p>
        </p:txBody>
      </p:sp>
      <p:sp>
        <p:nvSpPr>
          <p:cNvPr id="25" name="流程图: 磁盘 24"/>
          <p:cNvSpPr/>
          <p:nvPr/>
        </p:nvSpPr>
        <p:spPr bwMode="auto">
          <a:xfrm>
            <a:off x="5371668" y="4472729"/>
            <a:ext cx="1084021" cy="686267"/>
          </a:xfrm>
          <a:prstGeom prst="flowChartMagneticDisk">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400" i="0" u="none" strike="noStrike" cap="none" normalizeH="0" baseline="0" dirty="0" smtClean="0">
                <a:ln>
                  <a:noFill/>
                </a:ln>
                <a:effectLst/>
                <a:latin typeface="微软雅黑" panose="020B0503020204020204" pitchFamily="34" charset="-122"/>
                <a:ea typeface="微软雅黑" panose="020B0503020204020204" pitchFamily="34" charset="-122"/>
              </a:rPr>
              <a:t>统一协同节点子系统</a:t>
            </a:r>
          </a:p>
        </p:txBody>
      </p:sp>
      <p:sp>
        <p:nvSpPr>
          <p:cNvPr id="26" name="流程图: 磁盘 25"/>
          <p:cNvSpPr/>
          <p:nvPr/>
        </p:nvSpPr>
        <p:spPr bwMode="auto">
          <a:xfrm>
            <a:off x="6628649" y="4469622"/>
            <a:ext cx="1084021" cy="686267"/>
          </a:xfrm>
          <a:prstGeom prst="flowChartMagneticDisk">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400" i="0" u="none" strike="noStrike" cap="none" normalizeH="0" baseline="0" dirty="0" smtClean="0">
                <a:ln>
                  <a:noFill/>
                </a:ln>
                <a:effectLst/>
                <a:latin typeface="微软雅黑" panose="020B0503020204020204" pitchFamily="34" charset="-122"/>
                <a:ea typeface="微软雅黑" panose="020B0503020204020204" pitchFamily="34" charset="-122"/>
              </a:rPr>
              <a:t>备份节点子系统</a:t>
            </a:r>
          </a:p>
        </p:txBody>
      </p:sp>
      <p:sp>
        <p:nvSpPr>
          <p:cNvPr id="27" name="TextBox 125"/>
          <p:cNvSpPr txBox="1"/>
          <p:nvPr/>
        </p:nvSpPr>
        <p:spPr>
          <a:xfrm>
            <a:off x="1553718" y="2504215"/>
            <a:ext cx="6178582" cy="400110"/>
          </a:xfrm>
          <a:prstGeom prst="rect">
            <a:avLst/>
          </a:prstGeom>
          <a:noFill/>
        </p:spPr>
        <p:txBody>
          <a:bodyPr wrap="square" rtlCol="0">
            <a:spAutoFit/>
          </a:bodyPr>
          <a:lstStyle/>
          <a:p>
            <a:pPr algn="ctr"/>
            <a:r>
              <a:rPr lang="en-US" altLang="zh-CN" sz="2000"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数据调用子系统</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数据呈现子系统</a:t>
            </a:r>
            <a:r>
              <a:rPr lang="en-US" altLang="zh-CN" sz="1400" dirty="0" smtClean="0">
                <a:latin typeface="微软雅黑" pitchFamily="34" charset="-122"/>
                <a:ea typeface="微软雅黑" pitchFamily="34" charset="-122"/>
              </a:rPr>
              <a:t>]      </a:t>
            </a:r>
            <a:r>
              <a:rPr lang="en-US" altLang="zh-CN" sz="1400" dirty="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数据采集子系统</a:t>
            </a:r>
            <a:r>
              <a:rPr lang="en-US" altLang="zh-CN" sz="1400" dirty="0" smtClean="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28" name="TextBox 125"/>
          <p:cNvSpPr txBox="1"/>
          <p:nvPr/>
        </p:nvSpPr>
        <p:spPr>
          <a:xfrm>
            <a:off x="1528887" y="1663927"/>
            <a:ext cx="6178582" cy="307777"/>
          </a:xfrm>
          <a:prstGeom prst="rect">
            <a:avLst/>
          </a:prstGeom>
          <a:noFill/>
        </p:spPr>
        <p:txBody>
          <a:bodyPr wrap="square" rtlCol="0">
            <a:spAutoFit/>
          </a:bodyPr>
          <a:lstStyle/>
          <a:p>
            <a:pPr algn="ctr"/>
            <a:r>
              <a:rPr lang="en-US" altLang="zh-CN" sz="1400" dirty="0" smtClean="0">
                <a:latin typeface="微软雅黑" pitchFamily="34" charset="-122"/>
                <a:ea typeface="微软雅黑" pitchFamily="34" charset="-122"/>
              </a:rPr>
              <a:t>[ ERP</a:t>
            </a:r>
            <a:r>
              <a:rPr lang="zh-CN" altLang="en-US" sz="1400" dirty="0" smtClean="0">
                <a:latin typeface="微软雅黑" pitchFamily="34" charset="-122"/>
                <a:ea typeface="微软雅黑" pitchFamily="34" charset="-122"/>
              </a:rPr>
              <a:t>系统</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电子商务网站</a:t>
            </a:r>
            <a:r>
              <a:rPr lang="en-US" altLang="zh-CN" sz="1400" dirty="0" smtClean="0">
                <a:latin typeface="微软雅黑" pitchFamily="34" charset="-122"/>
                <a:ea typeface="微软雅黑" pitchFamily="34" charset="-122"/>
              </a:rPr>
              <a:t>]      </a:t>
            </a:r>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a:xfrm>
            <a:off x="-396552" y="-9564"/>
            <a:ext cx="6696422" cy="1143000"/>
          </a:xfrm>
        </p:spPr>
        <p:txBody>
          <a:bodyPr/>
          <a:lstStyle/>
          <a:p>
            <a:r>
              <a:rPr lang="zh-CN" altLang="en-US" dirty="0">
                <a:solidFill>
                  <a:srgbClr val="0070C0"/>
                </a:solidFill>
                <a:latin typeface="华文新魏" panose="02010800040101010101" pitchFamily="2" charset="-122"/>
                <a:ea typeface="华文新魏" panose="02010800040101010101" pitchFamily="2" charset="-122"/>
              </a:rPr>
              <a:t>大</a:t>
            </a:r>
            <a:r>
              <a:rPr lang="zh-CN" altLang="en-US" dirty="0" smtClean="0">
                <a:solidFill>
                  <a:srgbClr val="0070C0"/>
                </a:solidFill>
                <a:latin typeface="华文新魏" panose="02010800040101010101" pitchFamily="2" charset="-122"/>
                <a:ea typeface="华文新魏" panose="02010800040101010101" pitchFamily="2" charset="-122"/>
              </a:rPr>
              <a:t>数据库系统界面</a:t>
            </a:r>
            <a:endParaRPr lang="zh-CN" altLang="en-US" dirty="0">
              <a:solidFill>
                <a:srgbClr val="0070C0"/>
              </a:solidFill>
              <a:latin typeface="华文新魏" panose="02010800040101010101" pitchFamily="2" charset="-122"/>
              <a:ea typeface="华文新魏" panose="02010800040101010101" pitchFamily="2" charset="-122"/>
            </a:endParaRPr>
          </a:p>
        </p:txBody>
      </p:sp>
      <p:sp>
        <p:nvSpPr>
          <p:cNvPr id="59395" name="Rectangle 7"/>
          <p:cNvSpPr>
            <a:spLocks noGrp="1" noChangeArrowheads="1"/>
          </p:cNvSpPr>
          <p:nvPr>
            <p:ph type="body" idx="1"/>
          </p:nvPr>
        </p:nvSpPr>
        <p:spPr>
          <a:xfrm>
            <a:off x="285750" y="1071563"/>
            <a:ext cx="6318250" cy="576262"/>
          </a:xfrm>
          <a:noFill/>
        </p:spPr>
        <p:txBody>
          <a:bodyPr/>
          <a:lstStyle/>
          <a:p>
            <a:r>
              <a:rPr lang="zh-CN" altLang="en-US" sz="2600" smtClean="0">
                <a:ea typeface="微软雅黑" panose="020B0503020204020204" pitchFamily="34" charset="-122"/>
              </a:rPr>
              <a:t>产品研发成果：</a:t>
            </a:r>
          </a:p>
        </p:txBody>
      </p:sp>
      <p:sp>
        <p:nvSpPr>
          <p:cNvPr id="59396" name="TextBox 13"/>
          <p:cNvSpPr txBox="1">
            <a:spLocks noChangeArrowheads="1"/>
          </p:cNvSpPr>
          <p:nvPr/>
        </p:nvSpPr>
        <p:spPr bwMode="auto">
          <a:xfrm>
            <a:off x="928688" y="1785938"/>
            <a:ext cx="2954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Arial" panose="020B0604020202020204" pitchFamily="34" charset="0"/>
              </a:rPr>
              <a:t>云数据库虚拟化平台截图：</a:t>
            </a:r>
          </a:p>
        </p:txBody>
      </p:sp>
      <p:pic>
        <p:nvPicPr>
          <p:cNvPr id="59397" name="Picture 2" descr="E:\work\工作项目\20140526--台湾展会资料\云数据库产品截图\2-数据目录.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763588"/>
            <a:ext cx="47561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3" descr="E:\work\工作项目\20140526--台湾展会资料\云数据库产品截图\2-系统监控.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3575" y="3992563"/>
            <a:ext cx="456088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2" descr="E:\work\工作项目\20140526--台湾展会资料\云数据库产品截图\2-欢迎页.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6300" y="765175"/>
            <a:ext cx="452596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2" descr="E:\work\工作项目\20140526--台湾展会资料\云数据库产品截图\1-数据抽取.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8" y="3851275"/>
            <a:ext cx="4432301"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0750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45" y="284621"/>
            <a:ext cx="5715008" cy="563562"/>
          </a:xfrm>
        </p:spPr>
        <p:txBody>
          <a:bodyPr lIns="0" tIns="0" rIns="0" bIns="0" anchor="t"/>
          <a:lstStyle/>
          <a:p>
            <a:pPr algn="l"/>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与</a:t>
            </a:r>
            <a:r>
              <a:rPr lang="zh-CN" altLang="en-US" sz="2800" b="1" kern="1200" dirty="0">
                <a:solidFill>
                  <a:srgbClr val="0070C0"/>
                </a:solidFill>
                <a:latin typeface="黑体" pitchFamily="49" charset="-122"/>
                <a:ea typeface="黑体" pitchFamily="49" charset="-122"/>
                <a:cs typeface="宋体" charset="0"/>
              </a:rPr>
              <a:t>现有系统的关系</a:t>
            </a:r>
          </a:p>
        </p:txBody>
      </p:sp>
      <p:sp>
        <p:nvSpPr>
          <p:cNvPr id="706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bwMode="auto">
          <a:xfrm>
            <a:off x="971600" y="1792007"/>
            <a:ext cx="1152128" cy="43204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zh-CN" altLang="en-US" b="1" dirty="0">
                <a:solidFill>
                  <a:schemeClr val="bg1"/>
                </a:solidFill>
                <a:latin typeface="Arial" pitchFamily="34" charset="0"/>
                <a:ea typeface="宋体" pitchFamily="2" charset="-122"/>
              </a:rPr>
              <a:t>现有系统</a:t>
            </a:r>
          </a:p>
        </p:txBody>
      </p:sp>
      <p:cxnSp>
        <p:nvCxnSpPr>
          <p:cNvPr id="5" name="直接箭头连接符 4"/>
          <p:cNvCxnSpPr>
            <a:stCxn id="3" idx="3"/>
            <a:endCxn id="6" idx="2"/>
          </p:cNvCxnSpPr>
          <p:nvPr/>
        </p:nvCxnSpPr>
        <p:spPr bwMode="auto">
          <a:xfrm>
            <a:off x="2123728" y="2008031"/>
            <a:ext cx="504056" cy="0"/>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6" name="流程图: 磁盘 5"/>
          <p:cNvSpPr/>
          <p:nvPr/>
        </p:nvSpPr>
        <p:spPr bwMode="auto">
          <a:xfrm>
            <a:off x="2627784" y="1701707"/>
            <a:ext cx="914400" cy="612648"/>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pitchFamily="34" charset="0"/>
              <a:ea typeface="宋体" pitchFamily="2" charset="-122"/>
            </a:endParaRPr>
          </a:p>
        </p:txBody>
      </p:sp>
      <p:sp>
        <p:nvSpPr>
          <p:cNvPr id="14" name="矩形 13"/>
          <p:cNvSpPr/>
          <p:nvPr/>
        </p:nvSpPr>
        <p:spPr bwMode="auto">
          <a:xfrm>
            <a:off x="4374079" y="1792007"/>
            <a:ext cx="1340929" cy="43204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zh-CN" altLang="en-US" b="1" dirty="0">
                <a:solidFill>
                  <a:schemeClr val="bg1"/>
                </a:solidFill>
                <a:latin typeface="Arial" pitchFamily="34" charset="0"/>
                <a:ea typeface="宋体" pitchFamily="2" charset="-122"/>
              </a:rPr>
              <a:t>大数据系统</a:t>
            </a:r>
          </a:p>
        </p:txBody>
      </p:sp>
      <p:cxnSp>
        <p:nvCxnSpPr>
          <p:cNvPr id="11" name="直接箭头连接符 10"/>
          <p:cNvCxnSpPr>
            <a:stCxn id="6" idx="4"/>
            <a:endCxn id="14" idx="1"/>
          </p:cNvCxnSpPr>
          <p:nvPr/>
        </p:nvCxnSpPr>
        <p:spPr bwMode="auto">
          <a:xfrm>
            <a:off x="3542184" y="2008031"/>
            <a:ext cx="831895" cy="0"/>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3" name="文本框 12"/>
          <p:cNvSpPr txBox="1"/>
          <p:nvPr/>
        </p:nvSpPr>
        <p:spPr>
          <a:xfrm>
            <a:off x="3491880" y="1711903"/>
            <a:ext cx="902811" cy="307777"/>
          </a:xfrm>
          <a:prstGeom prst="rect">
            <a:avLst/>
          </a:prstGeom>
          <a:noFill/>
        </p:spPr>
        <p:txBody>
          <a:bodyPr wrap="none" rtlCol="0">
            <a:spAutoFit/>
          </a:bodyPr>
          <a:lstStyle/>
          <a:p>
            <a:r>
              <a:rPr lang="zh-CN" altLang="en-US" sz="1400" b="1" dirty="0" smtClean="0">
                <a:solidFill>
                  <a:srgbClr val="FF0000"/>
                </a:solidFill>
              </a:rPr>
              <a:t>数据</a:t>
            </a:r>
            <a:r>
              <a:rPr lang="zh-CN" altLang="en-US" sz="1400" b="1" dirty="0">
                <a:solidFill>
                  <a:srgbClr val="FF0000"/>
                </a:solidFill>
              </a:rPr>
              <a:t>输入</a:t>
            </a:r>
          </a:p>
        </p:txBody>
      </p:sp>
      <p:sp>
        <p:nvSpPr>
          <p:cNvPr id="21" name="矩形 20"/>
          <p:cNvSpPr/>
          <p:nvPr/>
        </p:nvSpPr>
        <p:spPr bwMode="auto">
          <a:xfrm>
            <a:off x="6629319" y="1205801"/>
            <a:ext cx="1340929" cy="419949"/>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zh-CN" altLang="en-US" b="1" dirty="0">
                <a:solidFill>
                  <a:schemeClr val="bg1"/>
                </a:solidFill>
                <a:latin typeface="Arial" pitchFamily="34" charset="0"/>
                <a:ea typeface="宋体" pitchFamily="2" charset="-122"/>
              </a:rPr>
              <a:t>分布节点</a:t>
            </a:r>
            <a:r>
              <a:rPr lang="en-US" altLang="zh-CN" b="1" dirty="0">
                <a:solidFill>
                  <a:schemeClr val="bg1"/>
                </a:solidFill>
                <a:latin typeface="Arial" pitchFamily="34" charset="0"/>
                <a:ea typeface="宋体" pitchFamily="2" charset="-122"/>
              </a:rPr>
              <a:t>1</a:t>
            </a:r>
            <a:endParaRPr lang="zh-CN" altLang="en-US" b="1" dirty="0">
              <a:solidFill>
                <a:schemeClr val="bg1"/>
              </a:solidFill>
              <a:latin typeface="Arial" pitchFamily="34" charset="0"/>
              <a:ea typeface="宋体" pitchFamily="2" charset="-122"/>
            </a:endParaRPr>
          </a:p>
        </p:txBody>
      </p:sp>
      <p:sp>
        <p:nvSpPr>
          <p:cNvPr id="22" name="矩形 21"/>
          <p:cNvSpPr/>
          <p:nvPr/>
        </p:nvSpPr>
        <p:spPr bwMode="auto">
          <a:xfrm>
            <a:off x="6629319" y="1783081"/>
            <a:ext cx="1340929" cy="419949"/>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zh-CN" altLang="en-US" b="1" dirty="0">
                <a:solidFill>
                  <a:schemeClr val="bg1"/>
                </a:solidFill>
                <a:latin typeface="Arial" pitchFamily="34" charset="0"/>
                <a:ea typeface="宋体" pitchFamily="2" charset="-122"/>
              </a:rPr>
              <a:t>分布节点</a:t>
            </a:r>
            <a:r>
              <a:rPr lang="en-US" altLang="zh-CN" b="1" dirty="0">
                <a:solidFill>
                  <a:schemeClr val="bg1"/>
                </a:solidFill>
                <a:latin typeface="Arial" pitchFamily="34" charset="0"/>
                <a:ea typeface="宋体" pitchFamily="2" charset="-122"/>
              </a:rPr>
              <a:t>2</a:t>
            </a:r>
            <a:endParaRPr lang="zh-CN" altLang="en-US" b="1" dirty="0">
              <a:solidFill>
                <a:schemeClr val="bg1"/>
              </a:solidFill>
              <a:latin typeface="Arial" pitchFamily="34" charset="0"/>
              <a:ea typeface="宋体" pitchFamily="2" charset="-122"/>
            </a:endParaRPr>
          </a:p>
        </p:txBody>
      </p:sp>
      <p:sp>
        <p:nvSpPr>
          <p:cNvPr id="23" name="矩形 22"/>
          <p:cNvSpPr/>
          <p:nvPr/>
        </p:nvSpPr>
        <p:spPr bwMode="auto">
          <a:xfrm>
            <a:off x="6629318" y="2360979"/>
            <a:ext cx="1340929" cy="419949"/>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zh-CN" altLang="en-US" b="1" dirty="0">
                <a:solidFill>
                  <a:schemeClr val="bg1"/>
                </a:solidFill>
                <a:latin typeface="Arial" pitchFamily="34" charset="0"/>
                <a:ea typeface="宋体" pitchFamily="2" charset="-122"/>
              </a:rPr>
              <a:t>分布节点</a:t>
            </a:r>
            <a:r>
              <a:rPr lang="en-US" altLang="zh-CN" b="1" dirty="0">
                <a:solidFill>
                  <a:schemeClr val="bg1"/>
                </a:solidFill>
                <a:latin typeface="Arial" pitchFamily="34" charset="0"/>
                <a:ea typeface="宋体" pitchFamily="2" charset="-122"/>
              </a:rPr>
              <a:t>3</a:t>
            </a:r>
            <a:endParaRPr lang="zh-CN" altLang="en-US" b="1" dirty="0">
              <a:solidFill>
                <a:schemeClr val="bg1"/>
              </a:solidFill>
              <a:latin typeface="Arial" pitchFamily="34" charset="0"/>
              <a:ea typeface="宋体" pitchFamily="2" charset="-122"/>
            </a:endParaRPr>
          </a:p>
        </p:txBody>
      </p:sp>
      <p:cxnSp>
        <p:nvCxnSpPr>
          <p:cNvPr id="17" name="直接箭头连接符 16"/>
          <p:cNvCxnSpPr>
            <a:stCxn id="14" idx="3"/>
            <a:endCxn id="21" idx="1"/>
          </p:cNvCxnSpPr>
          <p:nvPr/>
        </p:nvCxnSpPr>
        <p:spPr bwMode="auto">
          <a:xfrm flipV="1">
            <a:off x="5715008" y="1415776"/>
            <a:ext cx="914311" cy="592255"/>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14" idx="3"/>
            <a:endCxn id="22" idx="1"/>
          </p:cNvCxnSpPr>
          <p:nvPr/>
        </p:nvCxnSpPr>
        <p:spPr bwMode="auto">
          <a:xfrm flipV="1">
            <a:off x="5715008" y="1993056"/>
            <a:ext cx="914311" cy="14975"/>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a:stCxn id="14" idx="3"/>
            <a:endCxn id="23" idx="1"/>
          </p:cNvCxnSpPr>
          <p:nvPr/>
        </p:nvCxnSpPr>
        <p:spPr bwMode="auto">
          <a:xfrm>
            <a:off x="5715008" y="2008031"/>
            <a:ext cx="914310" cy="562923"/>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38" name="文本框 37"/>
          <p:cNvSpPr txBox="1"/>
          <p:nvPr/>
        </p:nvSpPr>
        <p:spPr>
          <a:xfrm>
            <a:off x="5882490" y="1823532"/>
            <a:ext cx="543739" cy="307777"/>
          </a:xfrm>
          <a:prstGeom prst="rect">
            <a:avLst/>
          </a:prstGeom>
          <a:noFill/>
        </p:spPr>
        <p:txBody>
          <a:bodyPr wrap="none" rtlCol="0">
            <a:spAutoFit/>
          </a:bodyPr>
          <a:lstStyle/>
          <a:p>
            <a:r>
              <a:rPr lang="zh-CN" altLang="en-US" sz="1400" b="1" dirty="0" smtClean="0">
                <a:solidFill>
                  <a:srgbClr val="FF0000"/>
                </a:solidFill>
              </a:rPr>
              <a:t>输出</a:t>
            </a:r>
            <a:endParaRPr lang="zh-CN" altLang="en-US" sz="1400" b="1" dirty="0">
              <a:solidFill>
                <a:srgbClr val="FF0000"/>
              </a:solidFill>
            </a:endParaRPr>
          </a:p>
        </p:txBody>
      </p:sp>
      <p:sp>
        <p:nvSpPr>
          <p:cNvPr id="42" name="矩形 41"/>
          <p:cNvSpPr/>
          <p:nvPr/>
        </p:nvSpPr>
        <p:spPr bwMode="auto">
          <a:xfrm>
            <a:off x="3275856" y="3068960"/>
            <a:ext cx="1674287" cy="43204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zh-CN" altLang="en-US" b="1" dirty="0">
                <a:solidFill>
                  <a:schemeClr val="bg1"/>
                </a:solidFill>
                <a:latin typeface="Arial" pitchFamily="34" charset="0"/>
                <a:ea typeface="宋体" pitchFamily="2" charset="-122"/>
              </a:rPr>
              <a:t>现有系统</a:t>
            </a:r>
          </a:p>
        </p:txBody>
      </p:sp>
      <p:cxnSp>
        <p:nvCxnSpPr>
          <p:cNvPr id="39" name="直接箭头连接符 38"/>
          <p:cNvCxnSpPr>
            <a:stCxn id="42" idx="2"/>
            <a:endCxn id="46" idx="0"/>
          </p:cNvCxnSpPr>
          <p:nvPr/>
        </p:nvCxnSpPr>
        <p:spPr bwMode="auto">
          <a:xfrm flipH="1">
            <a:off x="4103948" y="3501008"/>
            <a:ext cx="9052" cy="373430"/>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45" name="文本框 44"/>
          <p:cNvSpPr txBox="1"/>
          <p:nvPr/>
        </p:nvSpPr>
        <p:spPr>
          <a:xfrm>
            <a:off x="3830340" y="3533033"/>
            <a:ext cx="543739" cy="307777"/>
          </a:xfrm>
          <a:prstGeom prst="rect">
            <a:avLst/>
          </a:prstGeom>
          <a:noFill/>
        </p:spPr>
        <p:txBody>
          <a:bodyPr wrap="none" rtlCol="0">
            <a:spAutoFit/>
          </a:bodyPr>
          <a:lstStyle/>
          <a:p>
            <a:pPr algn="ctr"/>
            <a:r>
              <a:rPr lang="zh-CN" altLang="en-US" sz="1400" b="1" dirty="0" smtClean="0">
                <a:solidFill>
                  <a:srgbClr val="FF0000"/>
                </a:solidFill>
              </a:rPr>
              <a:t>调用</a:t>
            </a:r>
            <a:endParaRPr lang="zh-CN" altLang="en-US" sz="1400" b="1" dirty="0">
              <a:solidFill>
                <a:srgbClr val="FF0000"/>
              </a:solidFill>
            </a:endParaRPr>
          </a:p>
        </p:txBody>
      </p:sp>
      <p:sp>
        <p:nvSpPr>
          <p:cNvPr id="46" name="矩形 45"/>
          <p:cNvSpPr/>
          <p:nvPr/>
        </p:nvSpPr>
        <p:spPr bwMode="auto">
          <a:xfrm>
            <a:off x="3275856" y="3874438"/>
            <a:ext cx="1656184" cy="43204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zh-CN" altLang="en-US" b="1" dirty="0">
                <a:solidFill>
                  <a:schemeClr val="bg1"/>
                </a:solidFill>
                <a:latin typeface="Arial" pitchFamily="34" charset="0"/>
                <a:ea typeface="宋体" pitchFamily="2" charset="-122"/>
              </a:rPr>
              <a:t>大数据系统</a:t>
            </a:r>
          </a:p>
        </p:txBody>
      </p:sp>
      <p:sp>
        <p:nvSpPr>
          <p:cNvPr id="48" name="矩形 47"/>
          <p:cNvSpPr/>
          <p:nvPr/>
        </p:nvSpPr>
        <p:spPr bwMode="auto">
          <a:xfrm rot="5400000">
            <a:off x="1881902" y="5360321"/>
            <a:ext cx="1602145" cy="419949"/>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Arial" pitchFamily="34" charset="0"/>
                <a:ea typeface="宋体" pitchFamily="2" charset="-122"/>
              </a:rPr>
              <a:t>分布节点</a:t>
            </a:r>
            <a:r>
              <a:rPr kumimoji="0" lang="en-US" altLang="zh-CN" sz="1800" b="1" i="0" u="none" strike="noStrike" cap="none" normalizeH="0" baseline="0" dirty="0" smtClean="0">
                <a:ln>
                  <a:noFill/>
                </a:ln>
                <a:solidFill>
                  <a:schemeClr val="bg1"/>
                </a:solidFill>
                <a:effectLst/>
                <a:latin typeface="Arial" pitchFamily="34" charset="0"/>
                <a:ea typeface="宋体" pitchFamily="2" charset="-122"/>
              </a:rPr>
              <a:t>1</a:t>
            </a:r>
            <a:endParaRPr kumimoji="0" lang="zh-CN" altLang="en-US" sz="1800" b="1" i="0" u="none" strike="noStrike" cap="none" normalizeH="0" baseline="0" dirty="0" smtClean="0">
              <a:ln>
                <a:noFill/>
              </a:ln>
              <a:solidFill>
                <a:schemeClr val="bg1"/>
              </a:solidFill>
              <a:effectLst/>
              <a:latin typeface="Arial" pitchFamily="34" charset="0"/>
              <a:ea typeface="宋体" pitchFamily="2" charset="-122"/>
            </a:endParaRPr>
          </a:p>
        </p:txBody>
      </p:sp>
      <p:sp>
        <p:nvSpPr>
          <p:cNvPr id="49" name="矩形 48"/>
          <p:cNvSpPr/>
          <p:nvPr/>
        </p:nvSpPr>
        <p:spPr bwMode="auto">
          <a:xfrm rot="5400000">
            <a:off x="3301136" y="5360321"/>
            <a:ext cx="1602145" cy="419949"/>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wrap="square" lIns="91440" tIns="45720" rIns="91440" bIns="45720" numCol="1" rtlCol="0" anchor="t" anchorCtr="0" compatLnSpc="1">
            <a:prstTxWarp prst="textNoShape">
              <a:avLst/>
            </a:prstTxWarp>
          </a:bodyPr>
          <a:lstStyle/>
          <a:p>
            <a:pPr algn="ctr"/>
            <a:r>
              <a:rPr lang="zh-CN" altLang="en-US" b="1" dirty="0">
                <a:solidFill>
                  <a:schemeClr val="bg1"/>
                </a:solidFill>
                <a:latin typeface="Arial" pitchFamily="34" charset="0"/>
                <a:ea typeface="宋体" pitchFamily="2" charset="-122"/>
              </a:rPr>
              <a:t>分布节点</a:t>
            </a:r>
            <a:r>
              <a:rPr lang="en-US" altLang="zh-CN" b="1" dirty="0">
                <a:solidFill>
                  <a:schemeClr val="bg1"/>
                </a:solidFill>
                <a:latin typeface="Arial" pitchFamily="34" charset="0"/>
                <a:ea typeface="宋体" pitchFamily="2" charset="-122"/>
              </a:rPr>
              <a:t>2</a:t>
            </a:r>
            <a:endParaRPr lang="zh-CN" altLang="en-US" b="1" dirty="0">
              <a:solidFill>
                <a:schemeClr val="bg1"/>
              </a:solidFill>
              <a:latin typeface="Arial" pitchFamily="34" charset="0"/>
              <a:ea typeface="宋体" pitchFamily="2" charset="-122"/>
            </a:endParaRPr>
          </a:p>
        </p:txBody>
      </p:sp>
      <p:sp>
        <p:nvSpPr>
          <p:cNvPr id="50" name="矩形 49"/>
          <p:cNvSpPr/>
          <p:nvPr/>
        </p:nvSpPr>
        <p:spPr bwMode="auto">
          <a:xfrm rot="5400000">
            <a:off x="4651859" y="5360320"/>
            <a:ext cx="1602145" cy="419949"/>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wrap="square" lIns="91440" tIns="45720" rIns="91440" bIns="45720" numCol="1" rtlCol="0" anchor="t" anchorCtr="0" compatLnSpc="1">
            <a:prstTxWarp prst="textNoShape">
              <a:avLst/>
            </a:prstTxWarp>
          </a:bodyPr>
          <a:lstStyle/>
          <a:p>
            <a:pPr algn="ctr"/>
            <a:r>
              <a:rPr lang="zh-CN" altLang="en-US" b="1" dirty="0">
                <a:solidFill>
                  <a:schemeClr val="bg1"/>
                </a:solidFill>
                <a:latin typeface="Arial" pitchFamily="34" charset="0"/>
                <a:ea typeface="宋体" pitchFamily="2" charset="-122"/>
              </a:rPr>
              <a:t>分布节点</a:t>
            </a:r>
            <a:r>
              <a:rPr lang="en-US" altLang="zh-CN" b="1" dirty="0">
                <a:solidFill>
                  <a:schemeClr val="bg1"/>
                </a:solidFill>
                <a:latin typeface="Arial" pitchFamily="34" charset="0"/>
                <a:ea typeface="宋体" pitchFamily="2" charset="-122"/>
              </a:rPr>
              <a:t>3</a:t>
            </a:r>
            <a:endParaRPr lang="zh-CN" altLang="en-US" b="1" dirty="0">
              <a:solidFill>
                <a:schemeClr val="bg1"/>
              </a:solidFill>
              <a:latin typeface="Arial" pitchFamily="34" charset="0"/>
              <a:ea typeface="宋体" pitchFamily="2" charset="-122"/>
            </a:endParaRPr>
          </a:p>
        </p:txBody>
      </p:sp>
      <p:cxnSp>
        <p:nvCxnSpPr>
          <p:cNvPr id="47" name="直接箭头连接符 46"/>
          <p:cNvCxnSpPr>
            <a:stCxn id="46" idx="2"/>
            <a:endCxn id="48" idx="1"/>
          </p:cNvCxnSpPr>
          <p:nvPr/>
        </p:nvCxnSpPr>
        <p:spPr bwMode="auto">
          <a:xfrm flipH="1">
            <a:off x="2682974" y="4306486"/>
            <a:ext cx="1420974" cy="462737"/>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p:cNvCxnSpPr>
            <a:stCxn id="46" idx="2"/>
            <a:endCxn id="50" idx="1"/>
          </p:cNvCxnSpPr>
          <p:nvPr/>
        </p:nvCxnSpPr>
        <p:spPr bwMode="auto">
          <a:xfrm>
            <a:off x="4103948" y="4306486"/>
            <a:ext cx="1348983" cy="462736"/>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59" name="文本框 58"/>
          <p:cNvSpPr txBox="1"/>
          <p:nvPr/>
        </p:nvSpPr>
        <p:spPr>
          <a:xfrm>
            <a:off x="3841129" y="4372139"/>
            <a:ext cx="543739" cy="307777"/>
          </a:xfrm>
          <a:prstGeom prst="rect">
            <a:avLst/>
          </a:prstGeom>
          <a:noFill/>
        </p:spPr>
        <p:txBody>
          <a:bodyPr wrap="none" rtlCol="0">
            <a:spAutoFit/>
          </a:bodyPr>
          <a:lstStyle/>
          <a:p>
            <a:r>
              <a:rPr lang="zh-CN" altLang="en-US" sz="1400" b="1" dirty="0" smtClean="0">
                <a:solidFill>
                  <a:srgbClr val="FF0000"/>
                </a:solidFill>
              </a:rPr>
              <a:t>输出</a:t>
            </a:r>
            <a:endParaRPr lang="zh-CN" altLang="en-US" sz="1400" b="1" dirty="0">
              <a:solidFill>
                <a:srgbClr val="FF0000"/>
              </a:solidFill>
            </a:endParaRPr>
          </a:p>
        </p:txBody>
      </p:sp>
      <p:cxnSp>
        <p:nvCxnSpPr>
          <p:cNvPr id="706560" name="直接箭头连接符 706559"/>
          <p:cNvCxnSpPr>
            <a:stCxn id="46" idx="2"/>
            <a:endCxn id="49" idx="1"/>
          </p:cNvCxnSpPr>
          <p:nvPr/>
        </p:nvCxnSpPr>
        <p:spPr bwMode="auto">
          <a:xfrm flipH="1">
            <a:off x="4102208" y="4306486"/>
            <a:ext cx="1740" cy="462737"/>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0125"/>
            <a:ext cx="9151938"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4"/>
          <p:cNvSpPr txBox="1">
            <a:spLocks noChangeArrowheads="1"/>
          </p:cNvSpPr>
          <p:nvPr/>
        </p:nvSpPr>
        <p:spPr bwMode="auto">
          <a:xfrm>
            <a:off x="428625" y="188913"/>
            <a:ext cx="8229600" cy="331787"/>
          </a:xfrm>
          <a:prstGeom prst="rect">
            <a:avLst/>
          </a:prstGeom>
          <a:noFill/>
          <a:ln w="9525">
            <a:noFill/>
            <a:miter lim="800000"/>
            <a:headEnd/>
            <a:tailEnd/>
          </a:ln>
        </p:spPr>
        <p:txBody>
          <a:bodyPr anchor="ctr"/>
          <a:lstStyle/>
          <a:p>
            <a:pPr eaLnBrk="0" hangingPunct="0">
              <a:defRPr/>
            </a:pPr>
            <a:r>
              <a:rPr lang="en-US" altLang="zh-CN" sz="2800" kern="0" dirty="0" smtClean="0">
                <a:solidFill>
                  <a:srgbClr val="0070C0"/>
                </a:solidFill>
                <a:latin typeface="+mj-lt"/>
                <a:ea typeface="+mj-ea"/>
                <a:cs typeface="+mj-cs"/>
              </a:rPr>
              <a:t>HADOOP</a:t>
            </a:r>
            <a:endParaRPr lang="zh-CN" altLang="ko-KR" sz="2800" kern="0" dirty="0">
              <a:solidFill>
                <a:srgbClr val="0070C0"/>
              </a:solidFill>
              <a:latin typeface="+mj-lt"/>
              <a:ea typeface="+mj-ea"/>
              <a:cs typeface="+mj-cs"/>
            </a:endParaRPr>
          </a:p>
        </p:txBody>
      </p:sp>
    </p:spTree>
    <p:extLst>
      <p:ext uri="{BB962C8B-B14F-4D97-AF65-F5344CB8AC3E}">
        <p14:creationId xmlns:p14="http://schemas.microsoft.com/office/powerpoint/2010/main" val="6517014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914400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4"/>
          <p:cNvSpPr txBox="1">
            <a:spLocks noChangeArrowheads="1"/>
          </p:cNvSpPr>
          <p:nvPr/>
        </p:nvSpPr>
        <p:spPr bwMode="auto">
          <a:xfrm>
            <a:off x="428625" y="188913"/>
            <a:ext cx="8229600" cy="331787"/>
          </a:xfrm>
          <a:prstGeom prst="rect">
            <a:avLst/>
          </a:prstGeom>
          <a:noFill/>
          <a:ln w="9525">
            <a:noFill/>
            <a:miter lim="800000"/>
            <a:headEnd/>
            <a:tailEnd/>
          </a:ln>
        </p:spPr>
        <p:txBody>
          <a:bodyPr anchor="ctr"/>
          <a:lstStyle/>
          <a:p>
            <a:pPr eaLnBrk="0" hangingPunct="0">
              <a:defRPr/>
            </a:pPr>
            <a:r>
              <a:rPr lang="en-US" altLang="zh-CN" sz="2800" kern="0" dirty="0" err="1" smtClean="0">
                <a:solidFill>
                  <a:srgbClr val="0070C0"/>
                </a:solidFill>
                <a:latin typeface="+mj-lt"/>
                <a:ea typeface="+mj-ea"/>
                <a:cs typeface="+mj-cs"/>
              </a:rPr>
              <a:t>MaHout</a:t>
            </a:r>
            <a:endParaRPr lang="zh-CN" altLang="ko-KR" sz="2800" kern="0" dirty="0">
              <a:solidFill>
                <a:srgbClr val="0070C0"/>
              </a:solidFill>
              <a:latin typeface="+mj-lt"/>
              <a:ea typeface="+mj-ea"/>
              <a:cs typeface="+mj-cs"/>
            </a:endParaRPr>
          </a:p>
        </p:txBody>
      </p:sp>
    </p:spTree>
    <p:extLst>
      <p:ext uri="{BB962C8B-B14F-4D97-AF65-F5344CB8AC3E}">
        <p14:creationId xmlns:p14="http://schemas.microsoft.com/office/powerpoint/2010/main" val="20569146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txBox="1">
            <a:spLocks noChangeArrowheads="1"/>
          </p:cNvSpPr>
          <p:nvPr/>
        </p:nvSpPr>
        <p:spPr>
          <a:xfrm>
            <a:off x="-35058" y="104615"/>
            <a:ext cx="7258050" cy="1143000"/>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r>
              <a:rPr lang="zh-CN" altLang="en-US" sz="2800" b="1" dirty="0">
                <a:solidFill>
                  <a:srgbClr val="0070C0"/>
                </a:solidFill>
                <a:latin typeface="Arial" pitchFamily="34" charset="0"/>
                <a:ea typeface="黑体" pitchFamily="49" charset="-122"/>
                <a:cs typeface="+mn-cs"/>
              </a:rPr>
              <a:t>智能终端：一切应用及服务的入口</a:t>
            </a:r>
            <a:endParaRPr lang="en-US" altLang="zh-CN" sz="2800" b="1" dirty="0">
              <a:solidFill>
                <a:srgbClr val="0070C0"/>
              </a:solidFill>
              <a:latin typeface="Arial" pitchFamily="34" charset="0"/>
              <a:ea typeface="黑体" pitchFamily="49" charset="-122"/>
              <a:cs typeface="+mn-cs"/>
            </a:endParaRP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12" y="869333"/>
            <a:ext cx="4193600" cy="385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55575" y="4694753"/>
            <a:ext cx="4572508" cy="2169825"/>
          </a:xfrm>
          <a:prstGeom prst="rect">
            <a:avLst/>
          </a:prstGeom>
        </p:spPr>
        <p:txBody>
          <a:bodyPr wrap="square">
            <a:spAutoFit/>
          </a:bodyPr>
          <a:lstStyle/>
          <a:p>
            <a:pPr>
              <a:lnSpc>
                <a:spcPct val="150000"/>
              </a:lnSpc>
            </a:pPr>
            <a:r>
              <a:rPr lang="zh-CN" altLang="en-US" dirty="0">
                <a:solidFill>
                  <a:schemeClr val="accent1">
                    <a:lumMod val="50000"/>
                  </a:schemeClr>
                </a:solidFill>
                <a:latin typeface="黑体" pitchFamily="49" charset="-122"/>
                <a:ea typeface="黑体" pitchFamily="49" charset="-122"/>
              </a:rPr>
              <a:t>移动</a:t>
            </a:r>
            <a:r>
              <a:rPr lang="zh-CN" altLang="en-US" dirty="0" smtClean="0">
                <a:solidFill>
                  <a:schemeClr val="accent1">
                    <a:lumMod val="50000"/>
                  </a:schemeClr>
                </a:solidFill>
                <a:latin typeface="黑体" pitchFamily="49" charset="-122"/>
                <a:ea typeface="黑体" pitchFamily="49" charset="-122"/>
              </a:rPr>
              <a:t>互联网在中国万亿级别的</a:t>
            </a:r>
            <a:r>
              <a:rPr lang="en-US" altLang="zh-CN" dirty="0" smtClean="0">
                <a:solidFill>
                  <a:schemeClr val="accent1">
                    <a:lumMod val="50000"/>
                  </a:schemeClr>
                </a:solidFill>
                <a:latin typeface="黑体" pitchFamily="49" charset="-122"/>
                <a:ea typeface="黑体" pitchFamily="49" charset="-122"/>
              </a:rPr>
              <a:t>IT</a:t>
            </a:r>
            <a:r>
              <a:rPr lang="zh-CN" altLang="en-US" dirty="0" smtClean="0">
                <a:solidFill>
                  <a:schemeClr val="accent1">
                    <a:lumMod val="50000"/>
                  </a:schemeClr>
                </a:solidFill>
                <a:latin typeface="黑体" pitchFamily="49" charset="-122"/>
                <a:ea typeface="黑体" pitchFamily="49" charset="-122"/>
              </a:rPr>
              <a:t>市场中的比重及复合增长率越来越大，成为</a:t>
            </a:r>
            <a:r>
              <a:rPr lang="en-US" altLang="zh-CN" dirty="0" smtClean="0">
                <a:solidFill>
                  <a:schemeClr val="accent1">
                    <a:lumMod val="50000"/>
                  </a:schemeClr>
                </a:solidFill>
                <a:latin typeface="黑体" pitchFamily="49" charset="-122"/>
                <a:ea typeface="黑体" pitchFamily="49" charset="-122"/>
              </a:rPr>
              <a:t>IT</a:t>
            </a:r>
            <a:r>
              <a:rPr lang="zh-CN" altLang="en-US" dirty="0" smtClean="0">
                <a:solidFill>
                  <a:schemeClr val="accent1">
                    <a:lumMod val="50000"/>
                  </a:schemeClr>
                </a:solidFill>
                <a:latin typeface="黑体" pitchFamily="49" charset="-122"/>
                <a:ea typeface="黑体" pitchFamily="49" charset="-122"/>
              </a:rPr>
              <a:t>产业新的金矿；</a:t>
            </a:r>
            <a:endParaRPr lang="en-US" altLang="zh-CN" dirty="0" smtClean="0">
              <a:solidFill>
                <a:schemeClr val="accent1">
                  <a:lumMod val="50000"/>
                </a:schemeClr>
              </a:solidFill>
              <a:latin typeface="黑体" pitchFamily="49" charset="-122"/>
              <a:ea typeface="黑体" pitchFamily="49" charset="-122"/>
            </a:endParaRPr>
          </a:p>
          <a:p>
            <a:pPr>
              <a:lnSpc>
                <a:spcPct val="150000"/>
              </a:lnSpc>
            </a:pPr>
            <a:r>
              <a:rPr lang="zh-CN" altLang="en-US" dirty="0" smtClean="0">
                <a:solidFill>
                  <a:schemeClr val="accent1">
                    <a:lumMod val="50000"/>
                  </a:schemeClr>
                </a:solidFill>
                <a:latin typeface="黑体" pitchFamily="49" charset="-122"/>
                <a:ea typeface="黑体" pitchFamily="49" charset="-122"/>
              </a:rPr>
              <a:t>得终端者得天下：小米、中华酷联，一切应用和服务的入口</a:t>
            </a:r>
            <a:endParaRPr lang="zh-CN" altLang="en-US" dirty="0">
              <a:solidFill>
                <a:schemeClr val="accent1">
                  <a:lumMod val="50000"/>
                </a:schemeClr>
              </a:solidFill>
            </a:endParaRPr>
          </a:p>
        </p:txBody>
      </p:sp>
      <p:sp>
        <p:nvSpPr>
          <p:cNvPr id="4" name="矩形 3"/>
          <p:cNvSpPr/>
          <p:nvPr/>
        </p:nvSpPr>
        <p:spPr>
          <a:xfrm>
            <a:off x="4896036" y="2426248"/>
            <a:ext cx="3647152" cy="369332"/>
          </a:xfrm>
          <a:prstGeom prst="rect">
            <a:avLst/>
          </a:prstGeom>
        </p:spPr>
        <p:txBody>
          <a:bodyPr wrap="none">
            <a:spAutoFit/>
          </a:bodyPr>
          <a:lstStyle/>
          <a:p>
            <a:r>
              <a:rPr lang="zh-CN" altLang="en-US" dirty="0">
                <a:solidFill>
                  <a:schemeClr val="accent1">
                    <a:lumMod val="50000"/>
                  </a:schemeClr>
                </a:solidFill>
                <a:latin typeface="黑体" pitchFamily="49" charset="-122"/>
                <a:ea typeface="黑体" pitchFamily="49" charset="-122"/>
              </a:rPr>
              <a:t>移动互联网改变世界：全天候在线</a:t>
            </a:r>
            <a:endParaRPr lang="en-US" altLang="zh-CN" dirty="0">
              <a:solidFill>
                <a:schemeClr val="accent1">
                  <a:lumMod val="50000"/>
                </a:schemeClr>
              </a:solidFill>
              <a:latin typeface="黑体" pitchFamily="49" charset="-122"/>
              <a:ea typeface="黑体" pitchFamily="49" charset="-122"/>
            </a:endParaRPr>
          </a:p>
        </p:txBody>
      </p:sp>
      <p:sp>
        <p:nvSpPr>
          <p:cNvPr id="7" name="矩形 6"/>
          <p:cNvSpPr/>
          <p:nvPr/>
        </p:nvSpPr>
        <p:spPr>
          <a:xfrm>
            <a:off x="4433612" y="2907207"/>
            <a:ext cx="4572000" cy="1285032"/>
          </a:xfrm>
          <a:prstGeom prst="rect">
            <a:avLst/>
          </a:prstGeom>
        </p:spPr>
        <p:txBody>
          <a:bodyPr>
            <a:spAutoFit/>
          </a:bodyPr>
          <a:lstStyle/>
          <a:p>
            <a:pPr marL="285750" indent="-285750">
              <a:lnSpc>
                <a:spcPct val="150000"/>
              </a:lnSpc>
              <a:buFont typeface="Arial" pitchFamily="34" charset="0"/>
              <a:buChar char="•"/>
            </a:pPr>
            <a:r>
              <a:rPr lang="zh-CN" altLang="en-US" dirty="0" smtClean="0"/>
              <a:t>移动</a:t>
            </a:r>
            <a:r>
              <a:rPr lang="zh-CN" altLang="en-US" dirty="0"/>
              <a:t>互联网：使每个人随时随地任何终端模式接入互联网，使每个人可以全天候工作、学习、购物等。</a:t>
            </a:r>
            <a:endParaRPr lang="en-US" altLang="zh-CN" dirty="0"/>
          </a:p>
        </p:txBody>
      </p:sp>
      <p:sp>
        <p:nvSpPr>
          <p:cNvPr id="8" name="AutoShape 7" descr="http://t3.baidu.com/it/u=1362018175,1375928581&amp;fm=90&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737" y="708478"/>
            <a:ext cx="3333750" cy="16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5292080" y="4256965"/>
            <a:ext cx="3251108" cy="2669706"/>
          </a:xfrm>
          <a:prstGeom prst="rect">
            <a:avLst/>
          </a:prstGeom>
        </p:spPr>
      </p:pic>
    </p:spTree>
    <p:extLst>
      <p:ext uri="{BB962C8B-B14F-4D97-AF65-F5344CB8AC3E}">
        <p14:creationId xmlns:p14="http://schemas.microsoft.com/office/powerpoint/2010/main" val="34639595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bwMode="auto">
          <a:xfrm>
            <a:off x="428625" y="144463"/>
            <a:ext cx="8229600" cy="331787"/>
          </a:xfrm>
          <a:prstGeom prst="rect">
            <a:avLst/>
          </a:prstGeom>
          <a:noFill/>
          <a:ln w="9525">
            <a:noFill/>
            <a:miter lim="800000"/>
            <a:headEnd/>
            <a:tailEnd/>
          </a:ln>
        </p:spPr>
        <p:txBody>
          <a:bodyPr anchor="ctr"/>
          <a:lstStyle/>
          <a:p>
            <a:pPr>
              <a:defRPr/>
            </a:pPr>
            <a:r>
              <a:rPr lang="zh-CN" altLang="en-US" sz="2800" kern="0" dirty="0" smtClean="0">
                <a:solidFill>
                  <a:srgbClr val="0070C0"/>
                </a:solidFill>
                <a:latin typeface="微软雅黑" pitchFamily="34" charset="-122"/>
                <a:ea typeface="微软雅黑" pitchFamily="34" charset="-122"/>
                <a:cs typeface="+mj-cs"/>
              </a:rPr>
              <a:t>主流大数据库</a:t>
            </a:r>
            <a:endParaRPr lang="zh-CN" altLang="ko-KR" sz="2800" kern="0" dirty="0">
              <a:solidFill>
                <a:srgbClr val="0070C0"/>
              </a:solidFill>
              <a:latin typeface="微软雅黑" pitchFamily="34" charset="-122"/>
              <a:ea typeface="微软雅黑" pitchFamily="34" charset="-122"/>
              <a:cs typeface="+mj-cs"/>
            </a:endParaRPr>
          </a:p>
        </p:txBody>
      </p:sp>
      <p:sp>
        <p:nvSpPr>
          <p:cNvPr id="4" name="Rectangle 3"/>
          <p:cNvSpPr>
            <a:spLocks noChangeArrowheads="1"/>
          </p:cNvSpPr>
          <p:nvPr/>
        </p:nvSpPr>
        <p:spPr bwMode="auto">
          <a:xfrm>
            <a:off x="307975" y="928688"/>
            <a:ext cx="8550275" cy="3513137"/>
          </a:xfrm>
          <a:prstGeom prst="rect">
            <a:avLst/>
          </a:prstGeom>
          <a:noFill/>
          <a:ln w="9525">
            <a:noFill/>
            <a:miter lim="800000"/>
            <a:headEnd/>
            <a:tailEnd/>
          </a:ln>
        </p:spPr>
        <p:txBody>
          <a:bodyPr/>
          <a:lstStyle/>
          <a:p>
            <a:pPr marL="0" lvl="1">
              <a:buFont typeface="Arial" pitchFamily="34" charset="0"/>
              <a:buChar char="•"/>
              <a:defRPr/>
            </a:pPr>
            <a:r>
              <a:rPr lang="zh-CN" altLang="en-US" sz="2400" b="1" dirty="0">
                <a:latin typeface="+mn-ea"/>
                <a:ea typeface="+mn-ea"/>
              </a:rPr>
              <a:t> 使用现状</a:t>
            </a:r>
            <a:endParaRPr lang="en-US" altLang="zh-CN" sz="2400" b="1" dirty="0">
              <a:latin typeface="+mn-ea"/>
              <a:ea typeface="+mn-ea"/>
            </a:endParaRPr>
          </a:p>
        </p:txBody>
      </p:sp>
      <p:pic>
        <p:nvPicPr>
          <p:cNvPr id="28676" name="图片 4" descr="nosql-us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714500"/>
            <a:ext cx="829627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9988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4857752" cy="563562"/>
          </a:xfrm>
        </p:spPr>
        <p:txBody>
          <a:bodyPr lIns="0" tIns="0" rIns="0" bIns="0" anchor="t"/>
          <a:lstStyle/>
          <a:p>
            <a:pPr algn="l"/>
            <a:r>
              <a:rPr lang="zh-CN" altLang="en-US" sz="2800" b="1" kern="1200" dirty="0" smtClean="0">
                <a:solidFill>
                  <a:srgbClr val="0070C0"/>
                </a:solidFill>
                <a:latin typeface="黑体" pitchFamily="49" charset="-122"/>
                <a:ea typeface="黑体" pitchFamily="49" charset="-122"/>
                <a:cs typeface="宋体" charset="0"/>
              </a:rPr>
              <a:t>  大数据系统体系建设规划</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bwMode="auto">
          <a:xfrm>
            <a:off x="500034" y="2143116"/>
            <a:ext cx="1143008" cy="35719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latin typeface="Arial" pitchFamily="34" charset="0"/>
                <a:ea typeface="宋体" pitchFamily="2" charset="-122"/>
              </a:rPr>
              <a:t>搭平台</a:t>
            </a:r>
            <a:endParaRPr kumimoji="0" lang="zh-CN" altLang="en-US" sz="1800" b="1" i="0" u="none" strike="noStrike" cap="none" normalizeH="0" baseline="0" dirty="0" smtClean="0">
              <a:ln>
                <a:noFill/>
              </a:ln>
              <a:solidFill>
                <a:schemeClr val="tx1"/>
              </a:solidFill>
              <a:effectLst/>
              <a:latin typeface="Arial" pitchFamily="34" charset="0"/>
              <a:ea typeface="宋体" pitchFamily="2" charset="-122"/>
            </a:endParaRPr>
          </a:p>
        </p:txBody>
      </p:sp>
      <p:sp>
        <p:nvSpPr>
          <p:cNvPr id="7" name="矩形 6"/>
          <p:cNvSpPr/>
          <p:nvPr/>
        </p:nvSpPr>
        <p:spPr bwMode="auto">
          <a:xfrm>
            <a:off x="2071670" y="2143116"/>
            <a:ext cx="1143008" cy="35719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latin typeface="Arial" pitchFamily="34" charset="0"/>
                <a:ea typeface="宋体" pitchFamily="2" charset="-122"/>
              </a:rPr>
              <a:t>采数据</a:t>
            </a:r>
            <a:endParaRPr kumimoji="0" lang="zh-CN" altLang="en-US" sz="1800" b="1" i="0" u="none" strike="noStrike" cap="none" normalizeH="0" baseline="0" dirty="0" smtClean="0">
              <a:ln>
                <a:noFill/>
              </a:ln>
              <a:solidFill>
                <a:schemeClr val="tx1"/>
              </a:solidFill>
              <a:effectLst/>
              <a:latin typeface="Arial" pitchFamily="34" charset="0"/>
              <a:ea typeface="宋体" pitchFamily="2" charset="-122"/>
            </a:endParaRPr>
          </a:p>
        </p:txBody>
      </p:sp>
      <p:sp>
        <p:nvSpPr>
          <p:cNvPr id="8" name="矩形 7"/>
          <p:cNvSpPr/>
          <p:nvPr/>
        </p:nvSpPr>
        <p:spPr bwMode="auto">
          <a:xfrm>
            <a:off x="3643306" y="2143116"/>
            <a:ext cx="1143008" cy="35719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pitchFamily="34" charset="0"/>
                <a:ea typeface="宋体" pitchFamily="2" charset="-122"/>
              </a:rPr>
              <a:t>建模型</a:t>
            </a:r>
          </a:p>
        </p:txBody>
      </p:sp>
      <p:sp>
        <p:nvSpPr>
          <p:cNvPr id="9" name="矩形 8"/>
          <p:cNvSpPr/>
          <p:nvPr/>
        </p:nvSpPr>
        <p:spPr bwMode="auto">
          <a:xfrm>
            <a:off x="5214942" y="2143116"/>
            <a:ext cx="1143008" cy="35719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pitchFamily="34" charset="0"/>
                <a:ea typeface="宋体" pitchFamily="2" charset="-122"/>
              </a:rPr>
              <a:t>编代码</a:t>
            </a:r>
          </a:p>
        </p:txBody>
      </p:sp>
      <p:sp>
        <p:nvSpPr>
          <p:cNvPr id="10" name="矩形 9"/>
          <p:cNvSpPr/>
          <p:nvPr/>
        </p:nvSpPr>
        <p:spPr bwMode="auto">
          <a:xfrm>
            <a:off x="6786578" y="2143116"/>
            <a:ext cx="1143008" cy="35719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pitchFamily="34" charset="0"/>
                <a:ea typeface="宋体" pitchFamily="2" charset="-122"/>
              </a:rPr>
              <a:t>图呈现</a:t>
            </a:r>
          </a:p>
        </p:txBody>
      </p:sp>
      <p:sp>
        <p:nvSpPr>
          <p:cNvPr id="11" name="右箭头 10"/>
          <p:cNvSpPr/>
          <p:nvPr/>
        </p:nvSpPr>
        <p:spPr bwMode="auto">
          <a:xfrm>
            <a:off x="1643042" y="2214554"/>
            <a:ext cx="428628" cy="14287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2" name="右箭头 11"/>
          <p:cNvSpPr/>
          <p:nvPr/>
        </p:nvSpPr>
        <p:spPr bwMode="auto">
          <a:xfrm>
            <a:off x="3214678" y="2214554"/>
            <a:ext cx="428628" cy="14287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3" name="右箭头 12"/>
          <p:cNvSpPr/>
          <p:nvPr/>
        </p:nvSpPr>
        <p:spPr bwMode="auto">
          <a:xfrm>
            <a:off x="4786314" y="2285992"/>
            <a:ext cx="428628" cy="14287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4" name="右箭头 13"/>
          <p:cNvSpPr/>
          <p:nvPr/>
        </p:nvSpPr>
        <p:spPr bwMode="auto">
          <a:xfrm>
            <a:off x="6357950" y="2214554"/>
            <a:ext cx="428628" cy="14287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5" name="左大括号 14"/>
          <p:cNvSpPr/>
          <p:nvPr/>
        </p:nvSpPr>
        <p:spPr bwMode="auto">
          <a:xfrm rot="16200000">
            <a:off x="1821637" y="2035959"/>
            <a:ext cx="357190" cy="157163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6" name="左大括号 15"/>
          <p:cNvSpPr/>
          <p:nvPr/>
        </p:nvSpPr>
        <p:spPr bwMode="auto">
          <a:xfrm rot="16200000">
            <a:off x="5679289" y="1178703"/>
            <a:ext cx="357190" cy="3429024"/>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7" name="TextBox 16"/>
          <p:cNvSpPr txBox="1"/>
          <p:nvPr/>
        </p:nvSpPr>
        <p:spPr>
          <a:xfrm>
            <a:off x="1500166" y="3214686"/>
            <a:ext cx="1579278" cy="1477328"/>
          </a:xfrm>
          <a:prstGeom prst="rect">
            <a:avLst/>
          </a:prstGeom>
          <a:noFill/>
        </p:spPr>
        <p:txBody>
          <a:bodyPr wrap="square" rtlCol="0">
            <a:spAutoFit/>
          </a:bodyPr>
          <a:lstStyle/>
          <a:p>
            <a:pPr algn="ctr"/>
            <a:r>
              <a:rPr lang="zh-CN" altLang="en-US" b="1" dirty="0" smtClean="0">
                <a:solidFill>
                  <a:srgbClr val="FF0000"/>
                </a:solidFill>
              </a:rPr>
              <a:t>第一阶段</a:t>
            </a:r>
            <a:endParaRPr lang="en-US" altLang="zh-CN" b="1" dirty="0" smtClean="0">
              <a:solidFill>
                <a:srgbClr val="FF0000"/>
              </a:solidFill>
            </a:endParaRPr>
          </a:p>
          <a:p>
            <a:r>
              <a:rPr lang="zh-CN" altLang="en-US" b="1" dirty="0" smtClean="0">
                <a:solidFill>
                  <a:srgbClr val="FF0000"/>
                </a:solidFill>
              </a:rPr>
              <a:t>一次建逐步扩</a:t>
            </a:r>
            <a:endParaRPr lang="en-US" altLang="zh-CN" b="1" dirty="0" smtClean="0">
              <a:solidFill>
                <a:srgbClr val="FF0000"/>
              </a:solidFill>
            </a:endParaRPr>
          </a:p>
          <a:p>
            <a:r>
              <a:rPr lang="zh-CN" altLang="en-US" b="1" dirty="0" smtClean="0">
                <a:solidFill>
                  <a:srgbClr val="FF0000"/>
                </a:solidFill>
              </a:rPr>
              <a:t>可查询简应用</a:t>
            </a:r>
            <a:endParaRPr lang="en-US" altLang="zh-CN" b="1" dirty="0" smtClean="0">
              <a:solidFill>
                <a:srgbClr val="FF0000"/>
              </a:solidFill>
            </a:endParaRPr>
          </a:p>
          <a:p>
            <a:r>
              <a:rPr lang="zh-CN" altLang="en-US" b="1" dirty="0" smtClean="0">
                <a:solidFill>
                  <a:srgbClr val="FF0000"/>
                </a:solidFill>
              </a:rPr>
              <a:t>巧妇有米可炊</a:t>
            </a:r>
            <a:endParaRPr lang="en-US" altLang="zh-CN" b="1" dirty="0" smtClean="0">
              <a:solidFill>
                <a:srgbClr val="FF0000"/>
              </a:solidFill>
            </a:endParaRPr>
          </a:p>
          <a:p>
            <a:endParaRPr lang="zh-CN" altLang="en-US" b="1" dirty="0">
              <a:solidFill>
                <a:srgbClr val="FF0000"/>
              </a:solidFill>
            </a:endParaRPr>
          </a:p>
        </p:txBody>
      </p:sp>
      <p:sp>
        <p:nvSpPr>
          <p:cNvPr id="18" name="TextBox 17"/>
          <p:cNvSpPr txBox="1"/>
          <p:nvPr/>
        </p:nvSpPr>
        <p:spPr>
          <a:xfrm>
            <a:off x="5357818" y="3143248"/>
            <a:ext cx="1579278" cy="1200329"/>
          </a:xfrm>
          <a:prstGeom prst="rect">
            <a:avLst/>
          </a:prstGeom>
          <a:noFill/>
        </p:spPr>
        <p:txBody>
          <a:bodyPr wrap="none" rtlCol="0">
            <a:spAutoFit/>
          </a:bodyPr>
          <a:lstStyle/>
          <a:p>
            <a:r>
              <a:rPr lang="zh-CN" altLang="en-US" b="1" dirty="0" smtClean="0">
                <a:solidFill>
                  <a:srgbClr val="FF0000"/>
                </a:solidFill>
              </a:rPr>
              <a:t>第二阶段</a:t>
            </a:r>
            <a:endParaRPr lang="en-US" altLang="zh-CN" b="1" dirty="0" smtClean="0">
              <a:solidFill>
                <a:srgbClr val="FF0000"/>
              </a:solidFill>
            </a:endParaRPr>
          </a:p>
          <a:p>
            <a:r>
              <a:rPr lang="zh-CN" altLang="en-US" b="1" dirty="0" smtClean="0">
                <a:solidFill>
                  <a:srgbClr val="FF0000"/>
                </a:solidFill>
              </a:rPr>
              <a:t>重复迭代持续</a:t>
            </a:r>
            <a:endParaRPr lang="en-US" altLang="zh-CN" b="1" dirty="0" smtClean="0">
              <a:solidFill>
                <a:srgbClr val="FF0000"/>
              </a:solidFill>
            </a:endParaRPr>
          </a:p>
          <a:p>
            <a:r>
              <a:rPr lang="zh-CN" altLang="en-US" b="1" dirty="0" smtClean="0">
                <a:solidFill>
                  <a:srgbClr val="FF0000"/>
                </a:solidFill>
              </a:rPr>
              <a:t>可分析深入用</a:t>
            </a:r>
            <a:endParaRPr lang="en-US" altLang="zh-CN" b="1" dirty="0" smtClean="0">
              <a:solidFill>
                <a:srgbClr val="FF0000"/>
              </a:solidFill>
            </a:endParaRPr>
          </a:p>
          <a:p>
            <a:r>
              <a:rPr lang="zh-CN" altLang="en-US" b="1" dirty="0" smtClean="0">
                <a:solidFill>
                  <a:srgbClr val="FF0000"/>
                </a:solidFill>
              </a:rPr>
              <a:t>巧妇百变花样</a:t>
            </a:r>
            <a:endParaRPr lang="zh-CN" altLang="en-US" b="1" dirty="0">
              <a:solidFill>
                <a:srgbClr val="FF0000"/>
              </a:solidFill>
            </a:endParaRPr>
          </a:p>
        </p:txBody>
      </p:sp>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4857752" cy="563562"/>
          </a:xfrm>
        </p:spPr>
        <p:txBody>
          <a:bodyPr lIns="0" tIns="0" rIns="0" bIns="0" anchor="t"/>
          <a:lstStyle/>
          <a:p>
            <a:pPr algn="l"/>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搭平台</a:t>
            </a:r>
            <a:r>
              <a:rPr lang="en-US" altLang="zh-CN" sz="2800" b="1" kern="1200" dirty="0" smtClean="0">
                <a:solidFill>
                  <a:srgbClr val="0070C0"/>
                </a:solidFill>
                <a:latin typeface="黑体" pitchFamily="49" charset="-122"/>
                <a:ea typeface="黑体" pitchFamily="49" charset="-122"/>
                <a:cs typeface="宋体" charset="0"/>
              </a:rPr>
              <a:t>-</a:t>
            </a:r>
            <a:r>
              <a:rPr lang="zh-CN" altLang="en-US" sz="2800" b="1" kern="1200" dirty="0" smtClean="0">
                <a:solidFill>
                  <a:srgbClr val="0070C0"/>
                </a:solidFill>
                <a:latin typeface="黑体" pitchFamily="49" charset="-122"/>
                <a:ea typeface="黑体" pitchFamily="49" charset="-122"/>
                <a:cs typeface="宋体" charset="0"/>
              </a:rPr>
              <a:t>系统布署规划</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0" name="表格 39"/>
          <p:cNvGraphicFramePr>
            <a:graphicFrameLocks noGrp="1"/>
          </p:cNvGraphicFramePr>
          <p:nvPr>
            <p:extLst>
              <p:ext uri="{D42A27DB-BD31-4B8C-83A1-F6EECF244321}">
                <p14:modId xmlns:p14="http://schemas.microsoft.com/office/powerpoint/2010/main" val="1783075257"/>
              </p:ext>
            </p:extLst>
          </p:nvPr>
        </p:nvGraphicFramePr>
        <p:xfrm>
          <a:off x="755575" y="1196753"/>
          <a:ext cx="7560840" cy="5289475"/>
        </p:xfrm>
        <a:graphic>
          <a:graphicData uri="http://schemas.openxmlformats.org/drawingml/2006/table">
            <a:tbl>
              <a:tblPr/>
              <a:tblGrid>
                <a:gridCol w="1165862"/>
                <a:gridCol w="1393609"/>
                <a:gridCol w="1393609"/>
                <a:gridCol w="1393609"/>
                <a:gridCol w="1165039"/>
                <a:gridCol w="1049112"/>
              </a:tblGrid>
              <a:tr h="455445">
                <a:tc>
                  <a:txBody>
                    <a:bodyPr/>
                    <a:lstStyle/>
                    <a:p>
                      <a:pPr>
                        <a:spcAft>
                          <a:spcPts val="0"/>
                        </a:spcAft>
                      </a:pPr>
                      <a:r>
                        <a:rPr lang="zh-CN" sz="1600" b="1" dirty="0" smtClean="0">
                          <a:latin typeface="微软雅黑" panose="020B0503020204020204" pitchFamily="34" charset="-122"/>
                          <a:ea typeface="微软雅黑" panose="020B0503020204020204" pitchFamily="34" charset="-122"/>
                        </a:rPr>
                        <a:t>类型</a:t>
                      </a:r>
                      <a:endParaRPr lang="zh-CN" sz="1600" b="1" dirty="0">
                        <a:latin typeface="微软雅黑" panose="020B0503020204020204" pitchFamily="34" charset="-122"/>
                        <a:ea typeface="微软雅黑" panose="020B0503020204020204" pitchFamily="34" charset="-122"/>
                      </a:endParaRPr>
                    </a:p>
                  </a:txBody>
                  <a:tcPr marL="63500" marR="63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spcAft>
                          <a:spcPts val="0"/>
                        </a:spcAft>
                      </a:pPr>
                      <a:r>
                        <a:rPr lang="zh-CN" sz="1600" b="1" dirty="0">
                          <a:latin typeface="微软雅黑" panose="020B0503020204020204" pitchFamily="34" charset="-122"/>
                          <a:ea typeface="微软雅黑" panose="020B0503020204020204" pitchFamily="34" charset="-122"/>
                        </a:rPr>
                        <a:t>名称</a:t>
                      </a:r>
                    </a:p>
                  </a:txBody>
                  <a:tcPr marL="63500" marR="63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spcAft>
                          <a:spcPts val="0"/>
                        </a:spcAft>
                      </a:pPr>
                      <a:r>
                        <a:rPr lang="zh-CN" sz="1600" b="1">
                          <a:latin typeface="微软雅黑" panose="020B0503020204020204" pitchFamily="34" charset="-122"/>
                          <a:ea typeface="微软雅黑" panose="020B0503020204020204" pitchFamily="34" charset="-122"/>
                        </a:rPr>
                        <a:t>配置</a:t>
                      </a:r>
                    </a:p>
                  </a:txBody>
                  <a:tcPr marL="63500" marR="63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spcAft>
                          <a:spcPts val="0"/>
                        </a:spcAft>
                      </a:pPr>
                      <a:r>
                        <a:rPr lang="en-US" sz="1600" b="1">
                          <a:latin typeface="微软雅黑" panose="020B0503020204020204" pitchFamily="34" charset="-122"/>
                          <a:ea typeface="微软雅黑" panose="020B0503020204020204" pitchFamily="34" charset="-122"/>
                        </a:rPr>
                        <a:t>IP</a:t>
                      </a:r>
                      <a:endParaRPr lang="zh-CN" sz="1600" b="1">
                        <a:latin typeface="微软雅黑" panose="020B0503020204020204" pitchFamily="34" charset="-122"/>
                        <a:ea typeface="微软雅黑" panose="020B0503020204020204" pitchFamily="34" charset="-122"/>
                      </a:endParaRPr>
                    </a:p>
                  </a:txBody>
                  <a:tcPr marL="63500" marR="63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spcAft>
                          <a:spcPts val="0"/>
                        </a:spcAft>
                      </a:pPr>
                      <a:r>
                        <a:rPr lang="zh-CN" sz="1600" b="1">
                          <a:latin typeface="微软雅黑" panose="020B0503020204020204" pitchFamily="34" charset="-122"/>
                          <a:ea typeface="微软雅黑" panose="020B0503020204020204" pitchFamily="34" charset="-122"/>
                        </a:rPr>
                        <a:t>安装内容</a:t>
                      </a:r>
                    </a:p>
                  </a:txBody>
                  <a:tcPr marL="63500" marR="63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spcAft>
                          <a:spcPts val="0"/>
                        </a:spcAft>
                      </a:pPr>
                      <a:r>
                        <a:rPr lang="zh-CN" sz="1600" b="1" dirty="0">
                          <a:latin typeface="微软雅黑" panose="020B0503020204020204" pitchFamily="34" charset="-122"/>
                          <a:ea typeface="微软雅黑" panose="020B0503020204020204" pitchFamily="34" charset="-122"/>
                        </a:rPr>
                        <a:t>备注</a:t>
                      </a:r>
                    </a:p>
                  </a:txBody>
                  <a:tcPr marL="63500" marR="63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618105">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400" dirty="0" smtClean="0">
                          <a:latin typeface="微软雅黑" panose="020B0503020204020204" pitchFamily="34" charset="-122"/>
                          <a:ea typeface="微软雅黑" panose="020B0503020204020204" pitchFamily="34" charset="-122"/>
                        </a:rPr>
                        <a:t>分布式应用</a:t>
                      </a:r>
                    </a:p>
                    <a:p>
                      <a:endParaRPr lang="zh-CN" altLang="en-US" sz="1400" dirty="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dirty="0">
                          <a:latin typeface="微软雅黑" panose="020B0503020204020204" pitchFamily="34" charset="-122"/>
                          <a:ea typeface="微软雅黑" panose="020B0503020204020204" pitchFamily="34" charset="-122"/>
                        </a:rPr>
                        <a:t>MR-PIG</a:t>
                      </a:r>
                      <a:endParaRPr lang="zh-CN" sz="1400" dirty="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rowSpan="11">
                  <a:txBody>
                    <a:bodyPr/>
                    <a:lstStyle/>
                    <a:p>
                      <a:pPr>
                        <a:spcAft>
                          <a:spcPts val="0"/>
                        </a:spcAft>
                      </a:pPr>
                      <a:r>
                        <a:rPr lang="zh-CN" sz="1400" dirty="0">
                          <a:latin typeface="微软雅黑" panose="020B0503020204020204" pitchFamily="34" charset="-122"/>
                          <a:ea typeface="微软雅黑" panose="020B0503020204020204" pitchFamily="34" charset="-122"/>
                          <a:cs typeface="Arial"/>
                        </a:rPr>
                        <a:t>主频为</a:t>
                      </a:r>
                      <a:r>
                        <a:rPr lang="en-US" sz="1400" dirty="0">
                          <a:latin typeface="微软雅黑" panose="020B0503020204020204" pitchFamily="34" charset="-122"/>
                          <a:ea typeface="微软雅黑" panose="020B0503020204020204" pitchFamily="34" charset="-122"/>
                        </a:rPr>
                        <a:t> 2.4Ghz</a:t>
                      </a:r>
                      <a:r>
                        <a:rPr lang="zh-CN" sz="1400" dirty="0">
                          <a:latin typeface="微软雅黑" panose="020B0503020204020204" pitchFamily="34" charset="-122"/>
                          <a:ea typeface="微软雅黑" panose="020B0503020204020204" pitchFamily="34" charset="-122"/>
                          <a:cs typeface="Arial"/>
                        </a:rPr>
                        <a:t>以上</a:t>
                      </a:r>
                      <a:endParaRPr lang="zh-CN" sz="1400" dirty="0">
                        <a:latin typeface="微软雅黑" panose="020B0503020204020204" pitchFamily="34" charset="-122"/>
                        <a:ea typeface="微软雅黑" panose="020B0503020204020204" pitchFamily="34" charset="-122"/>
                      </a:endParaRPr>
                    </a:p>
                    <a:p>
                      <a:pPr>
                        <a:spcAft>
                          <a:spcPts val="0"/>
                        </a:spcAft>
                      </a:pPr>
                      <a:r>
                        <a:rPr lang="zh-CN" sz="1400" dirty="0">
                          <a:latin typeface="微软雅黑" panose="020B0503020204020204" pitchFamily="34" charset="-122"/>
                          <a:ea typeface="微软雅黑" panose="020B0503020204020204" pitchFamily="34" charset="-122"/>
                          <a:cs typeface="Arial"/>
                        </a:rPr>
                        <a:t>内存：</a:t>
                      </a:r>
                      <a:r>
                        <a:rPr lang="en-US" sz="1400" dirty="0">
                          <a:latin typeface="微软雅黑" panose="020B0503020204020204" pitchFamily="34" charset="-122"/>
                          <a:ea typeface="微软雅黑" panose="020B0503020204020204" pitchFamily="34" charset="-122"/>
                        </a:rPr>
                        <a:t>16G</a:t>
                      </a:r>
                      <a:endParaRPr lang="zh-CN" sz="1400" dirty="0">
                        <a:latin typeface="微软雅黑" panose="020B0503020204020204" pitchFamily="34" charset="-122"/>
                        <a:ea typeface="微软雅黑" panose="020B0503020204020204" pitchFamily="34" charset="-122"/>
                      </a:endParaRPr>
                    </a:p>
                    <a:p>
                      <a:pPr>
                        <a:spcAft>
                          <a:spcPts val="0"/>
                        </a:spcAft>
                      </a:pPr>
                      <a:r>
                        <a:rPr lang="zh-CN" sz="1400" dirty="0">
                          <a:latin typeface="微软雅黑" panose="020B0503020204020204" pitchFamily="34" charset="-122"/>
                          <a:ea typeface="微软雅黑" panose="020B0503020204020204" pitchFamily="34" charset="-122"/>
                          <a:cs typeface="Arial"/>
                        </a:rPr>
                        <a:t>硬盘：</a:t>
                      </a:r>
                      <a:r>
                        <a:rPr lang="en-US" sz="1400" dirty="0">
                          <a:latin typeface="微软雅黑" panose="020B0503020204020204" pitchFamily="34" charset="-122"/>
                          <a:ea typeface="微软雅黑" panose="020B0503020204020204" pitchFamily="34" charset="-122"/>
                        </a:rPr>
                        <a:t>500G</a:t>
                      </a:r>
                      <a:endParaRPr lang="zh-CN" sz="1400" dirty="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dirty="0">
                          <a:latin typeface="微软雅黑" panose="020B0503020204020204" pitchFamily="34" charset="-122"/>
                          <a:ea typeface="微软雅黑" panose="020B0503020204020204" pitchFamily="34" charset="-122"/>
                        </a:rPr>
                        <a:t>192.168.4.1</a:t>
                      </a:r>
                      <a:endParaRPr lang="zh-CN" sz="1400" dirty="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a:latin typeface="微软雅黑" panose="020B0503020204020204" pitchFamily="34" charset="-122"/>
                          <a:ea typeface="微软雅黑" panose="020B0503020204020204" pitchFamily="34" charset="-122"/>
                        </a:rPr>
                        <a:t>MR</a:t>
                      </a:r>
                      <a:r>
                        <a:rPr lang="zh-CN" sz="1400">
                          <a:latin typeface="微软雅黑" panose="020B0503020204020204" pitchFamily="34" charset="-122"/>
                          <a:ea typeface="微软雅黑" panose="020B0503020204020204" pitchFamily="34" charset="-122"/>
                        </a:rPr>
                        <a:t>系统和</a:t>
                      </a:r>
                      <a:r>
                        <a:rPr lang="en-US" sz="1400">
                          <a:latin typeface="微软雅黑" panose="020B0503020204020204" pitchFamily="34" charset="-122"/>
                          <a:ea typeface="微软雅黑" panose="020B0503020204020204" pitchFamily="34" charset="-122"/>
                        </a:rPr>
                        <a:t>Pig</a:t>
                      </a:r>
                      <a:r>
                        <a:rPr lang="zh-CN" sz="1400">
                          <a:latin typeface="微软雅黑" panose="020B0503020204020204" pitchFamily="34" charset="-122"/>
                          <a:ea typeface="微软雅黑" panose="020B0503020204020204" pitchFamily="34" charset="-122"/>
                        </a:rPr>
                        <a:t>系统</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zh-CN" sz="1400">
                          <a:latin typeface="微软雅黑" panose="020B0503020204020204" pitchFamily="34" charset="-122"/>
                          <a:ea typeface="微软雅黑" panose="020B0503020204020204" pitchFamily="34" charset="-122"/>
                        </a:rPr>
                        <a:t>两个系统装在一台机上</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618105">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Hive-Chukwa</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192.168.4.2</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a:latin typeface="微软雅黑" panose="020B0503020204020204" pitchFamily="34" charset="-122"/>
                          <a:ea typeface="微软雅黑" panose="020B0503020204020204" pitchFamily="34" charset="-122"/>
                        </a:rPr>
                        <a:t>Hive</a:t>
                      </a:r>
                      <a:r>
                        <a:rPr lang="zh-CN" sz="1400">
                          <a:latin typeface="微软雅黑" panose="020B0503020204020204" pitchFamily="34" charset="-122"/>
                          <a:ea typeface="微软雅黑" panose="020B0503020204020204" pitchFamily="34" charset="-122"/>
                        </a:rPr>
                        <a:t>系统和</a:t>
                      </a:r>
                      <a:r>
                        <a:rPr lang="en-US" sz="1400">
                          <a:latin typeface="微软雅黑" panose="020B0503020204020204" pitchFamily="34" charset="-122"/>
                          <a:ea typeface="微软雅黑" panose="020B0503020204020204" pitchFamily="34" charset="-122"/>
                        </a:rPr>
                        <a:t>Chukwa</a:t>
                      </a:r>
                      <a:r>
                        <a:rPr lang="zh-CN" sz="1400">
                          <a:latin typeface="微软雅黑" panose="020B0503020204020204" pitchFamily="34" charset="-122"/>
                          <a:ea typeface="微软雅黑" panose="020B0503020204020204" pitchFamily="34" charset="-122"/>
                        </a:rPr>
                        <a:t>系统</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zh-CN" sz="1400" dirty="0">
                          <a:latin typeface="微软雅黑" panose="020B0503020204020204" pitchFamily="34" charset="-122"/>
                          <a:ea typeface="微软雅黑" panose="020B0503020204020204" pitchFamily="34" charset="-122"/>
                        </a:rPr>
                        <a:t>两个系统装在一台机上</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824140">
                <a:tc>
                  <a:txBody>
                    <a:bodyPr/>
                    <a:lstStyle/>
                    <a:p>
                      <a:pPr>
                        <a:spcAft>
                          <a:spcPts val="0"/>
                        </a:spcAft>
                      </a:pPr>
                      <a:endParaRPr lang="en-US" sz="1400" dirty="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a:latin typeface="微软雅黑" panose="020B0503020204020204" pitchFamily="34" charset="-122"/>
                          <a:ea typeface="微软雅黑" panose="020B0503020204020204" pitchFamily="34" charset="-122"/>
                        </a:rPr>
                        <a:t>mysql</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r>
                        <a:rPr lang="en-US" sz="1400" dirty="0">
                          <a:latin typeface="微软雅黑" panose="020B0503020204020204" pitchFamily="34" charset="-122"/>
                          <a:ea typeface="微软雅黑" panose="020B0503020204020204" pitchFamily="34" charset="-122"/>
                        </a:rPr>
                        <a:t>192.168.4.3</a:t>
                      </a:r>
                      <a:endParaRPr lang="zh-CN" sz="1400" dirty="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a:latin typeface="微软雅黑" panose="020B0503020204020204" pitchFamily="34" charset="-122"/>
                          <a:ea typeface="微软雅黑" panose="020B0503020204020204" pitchFamily="34" charset="-122"/>
                        </a:rPr>
                        <a:t>mysql</a:t>
                      </a:r>
                      <a:r>
                        <a:rPr lang="zh-CN" sz="1400">
                          <a:latin typeface="微软雅黑" panose="020B0503020204020204" pitchFamily="34" charset="-122"/>
                          <a:ea typeface="微软雅黑" panose="020B0503020204020204" pitchFamily="34" charset="-122"/>
                        </a:rPr>
                        <a:t>数据库系统</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zh-CN" sz="1400">
                          <a:latin typeface="微软雅黑" panose="020B0503020204020204" pitchFamily="34" charset="-122"/>
                          <a:ea typeface="微软雅黑" panose="020B0503020204020204" pitchFamily="34" charset="-122"/>
                        </a:rPr>
                        <a:t>存放</a:t>
                      </a:r>
                      <a:r>
                        <a:rPr lang="en-US" sz="1400">
                          <a:latin typeface="微软雅黑" panose="020B0503020204020204" pitchFamily="34" charset="-122"/>
                          <a:ea typeface="微软雅黑" panose="020B0503020204020204" pitchFamily="34" charset="-122"/>
                        </a:rPr>
                        <a:t>hive</a:t>
                      </a:r>
                      <a:r>
                        <a:rPr lang="zh-CN" sz="1400">
                          <a:latin typeface="微软雅黑" panose="020B0503020204020204" pitchFamily="34" charset="-122"/>
                          <a:ea typeface="微软雅黑" panose="020B0503020204020204" pitchFamily="34" charset="-122"/>
                        </a:rPr>
                        <a:t>和</a:t>
                      </a:r>
                      <a:r>
                        <a:rPr lang="en-US" sz="1400">
                          <a:latin typeface="微软雅黑" panose="020B0503020204020204" pitchFamily="34" charset="-122"/>
                          <a:ea typeface="微软雅黑" panose="020B0503020204020204" pitchFamily="34" charset="-122"/>
                        </a:rPr>
                        <a:t>chukwa</a:t>
                      </a:r>
                      <a:r>
                        <a:rPr lang="zh-CN" sz="1400">
                          <a:latin typeface="微软雅黑" panose="020B0503020204020204" pitchFamily="34" charset="-122"/>
                          <a:ea typeface="微软雅黑" panose="020B0503020204020204" pitchFamily="34" charset="-122"/>
                        </a:rPr>
                        <a:t>的元数据信息</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210830">
                <a:tc rowSpan="2">
                  <a:txBody>
                    <a:bodyPr/>
                    <a:lstStyle/>
                    <a:p>
                      <a:pPr>
                        <a:spcAft>
                          <a:spcPts val="0"/>
                        </a:spcAft>
                      </a:pPr>
                      <a:r>
                        <a:rPr lang="en-US" sz="1400">
                          <a:latin typeface="微软雅黑" panose="020B0503020204020204" pitchFamily="34" charset="-122"/>
                          <a:ea typeface="微软雅黑" panose="020B0503020204020204" pitchFamily="34" charset="-122"/>
                        </a:rPr>
                        <a:t>HDFS</a:t>
                      </a:r>
                      <a:r>
                        <a:rPr lang="zh-CN" sz="1400">
                          <a:latin typeface="微软雅黑" panose="020B0503020204020204" pitchFamily="34" charset="-122"/>
                          <a:ea typeface="微软雅黑" panose="020B0503020204020204" pitchFamily="34" charset="-122"/>
                        </a:rPr>
                        <a:t>集群主节点</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a:latin typeface="微软雅黑" panose="020B0503020204020204" pitchFamily="34" charset="-122"/>
                          <a:ea typeface="微软雅黑" panose="020B0503020204020204" pitchFamily="34" charset="-122"/>
                        </a:rPr>
                        <a:t>NameNode</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r>
                        <a:rPr lang="en-US" sz="1400" dirty="0">
                          <a:latin typeface="微软雅黑" panose="020B0503020204020204" pitchFamily="34" charset="-122"/>
                          <a:ea typeface="微软雅黑" panose="020B0503020204020204" pitchFamily="34" charset="-122"/>
                        </a:rPr>
                        <a:t>192.168.1.1</a:t>
                      </a:r>
                      <a:endParaRPr lang="zh-CN" sz="1400" dirty="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rowSpan="5">
                  <a:txBody>
                    <a:bodyPr/>
                    <a:lstStyle/>
                    <a:p>
                      <a:pPr>
                        <a:spcAft>
                          <a:spcPts val="0"/>
                        </a:spcAft>
                      </a:pPr>
                      <a:r>
                        <a:rPr lang="en-US" sz="1400" dirty="0" err="1">
                          <a:latin typeface="微软雅黑" panose="020B0503020204020204" pitchFamily="34" charset="-122"/>
                          <a:ea typeface="微软雅黑" panose="020B0503020204020204" pitchFamily="34" charset="-122"/>
                        </a:rPr>
                        <a:t>Hdfs</a:t>
                      </a:r>
                      <a:r>
                        <a:rPr lang="zh-CN" sz="1400" dirty="0">
                          <a:latin typeface="微软雅黑" panose="020B0503020204020204" pitchFamily="34" charset="-122"/>
                          <a:ea typeface="微软雅黑" panose="020B0503020204020204" pitchFamily="34" charset="-122"/>
                        </a:rPr>
                        <a:t>系统</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endParaRPr lang="en-US"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632490">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JobTracker-Second</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192.168.1.2</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r>
                        <a:rPr lang="zh-CN" sz="1400">
                          <a:latin typeface="微软雅黑" panose="020B0503020204020204" pitchFamily="34" charset="-122"/>
                          <a:ea typeface="微软雅黑" panose="020B0503020204020204" pitchFamily="34" charset="-122"/>
                        </a:rPr>
                        <a:t>同时作为</a:t>
                      </a:r>
                      <a:r>
                        <a:rPr lang="en-US" sz="1400">
                          <a:latin typeface="微软雅黑" panose="020B0503020204020204" pitchFamily="34" charset="-122"/>
                          <a:ea typeface="微软雅黑" panose="020B0503020204020204" pitchFamily="34" charset="-122"/>
                        </a:rPr>
                        <a:t>secondNmaenode</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210830">
                <a:tc rowSpan="3">
                  <a:txBody>
                    <a:bodyPr/>
                    <a:lstStyle/>
                    <a:p>
                      <a:pPr>
                        <a:spcAft>
                          <a:spcPts val="0"/>
                        </a:spcAft>
                      </a:pPr>
                      <a:r>
                        <a:rPr lang="en-US" sz="1400">
                          <a:latin typeface="微软雅黑" panose="020B0503020204020204" pitchFamily="34" charset="-122"/>
                          <a:ea typeface="微软雅黑" panose="020B0503020204020204" pitchFamily="34" charset="-122"/>
                        </a:rPr>
                        <a:t>HDFS</a:t>
                      </a:r>
                      <a:r>
                        <a:rPr lang="zh-CN" sz="1400">
                          <a:latin typeface="微软雅黑" panose="020B0503020204020204" pitchFamily="34" charset="-122"/>
                          <a:ea typeface="微软雅黑" panose="020B0503020204020204" pitchFamily="34" charset="-122"/>
                        </a:rPr>
                        <a:t>集群从节点</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a:latin typeface="微软雅黑" panose="020B0503020204020204" pitchFamily="34" charset="-122"/>
                          <a:ea typeface="微软雅黑" panose="020B0503020204020204" pitchFamily="34" charset="-122"/>
                        </a:rPr>
                        <a:t>DataNode1</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192.168.1.3</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endParaRPr lang="en-US"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210830">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DataNode2</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192.168.1.4</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endParaRPr lang="en-US"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210830">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DataNode3</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192.168.1.5</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endParaRPr lang="en-US"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421660">
                <a:tc>
                  <a:txBody>
                    <a:bodyPr/>
                    <a:lstStyle/>
                    <a:p>
                      <a:pPr>
                        <a:spcAft>
                          <a:spcPts val="0"/>
                        </a:spcAft>
                      </a:pPr>
                      <a:r>
                        <a:rPr lang="en-US" sz="1400">
                          <a:latin typeface="微软雅黑" panose="020B0503020204020204" pitchFamily="34" charset="-122"/>
                          <a:ea typeface="微软雅黑" panose="020B0503020204020204" pitchFamily="34" charset="-122"/>
                        </a:rPr>
                        <a:t>Hbase</a:t>
                      </a:r>
                      <a:r>
                        <a:rPr lang="zh-CN" sz="1400">
                          <a:latin typeface="微软雅黑" panose="020B0503020204020204" pitchFamily="34" charset="-122"/>
                          <a:ea typeface="微软雅黑" panose="020B0503020204020204" pitchFamily="34" charset="-122"/>
                        </a:rPr>
                        <a:t>集群主节点</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a:latin typeface="微软雅黑" panose="020B0503020204020204" pitchFamily="34" charset="-122"/>
                          <a:ea typeface="微软雅黑" panose="020B0503020204020204" pitchFamily="34" charset="-122"/>
                        </a:rPr>
                        <a:t>Hmaster</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192.168.2.1</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rowSpan="2">
                  <a:txBody>
                    <a:bodyPr/>
                    <a:lstStyle/>
                    <a:p>
                      <a:pPr>
                        <a:spcAft>
                          <a:spcPts val="0"/>
                        </a:spcAft>
                      </a:pPr>
                      <a:r>
                        <a:rPr lang="en-US" sz="1400">
                          <a:latin typeface="微软雅黑" panose="020B0503020204020204" pitchFamily="34" charset="-122"/>
                          <a:ea typeface="微软雅黑" panose="020B0503020204020204" pitchFamily="34" charset="-122"/>
                        </a:rPr>
                        <a:t>Hbase</a:t>
                      </a:r>
                      <a:r>
                        <a:rPr lang="zh-CN" sz="1400">
                          <a:latin typeface="微软雅黑" panose="020B0503020204020204" pitchFamily="34" charset="-122"/>
                          <a:ea typeface="微软雅黑" panose="020B0503020204020204" pitchFamily="34" charset="-122"/>
                        </a:rPr>
                        <a:t>系统</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endParaRPr lang="en-US"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421660">
                <a:tc>
                  <a:txBody>
                    <a:bodyPr/>
                    <a:lstStyle/>
                    <a:p>
                      <a:pPr>
                        <a:spcAft>
                          <a:spcPts val="0"/>
                        </a:spcAft>
                      </a:pPr>
                      <a:r>
                        <a:rPr lang="en-US" sz="1400">
                          <a:latin typeface="微软雅黑" panose="020B0503020204020204" pitchFamily="34" charset="-122"/>
                          <a:ea typeface="微软雅黑" panose="020B0503020204020204" pitchFamily="34" charset="-122"/>
                        </a:rPr>
                        <a:t>Hbase</a:t>
                      </a:r>
                      <a:r>
                        <a:rPr lang="zh-CN" sz="1400">
                          <a:latin typeface="微软雅黑" panose="020B0503020204020204" pitchFamily="34" charset="-122"/>
                          <a:ea typeface="微软雅黑" panose="020B0503020204020204" pitchFamily="34" charset="-122"/>
                        </a:rPr>
                        <a:t>集群</a:t>
                      </a:r>
                    </a:p>
                    <a:p>
                      <a:pPr>
                        <a:spcAft>
                          <a:spcPts val="0"/>
                        </a:spcAft>
                      </a:pPr>
                      <a:r>
                        <a:rPr lang="zh-CN" sz="1400">
                          <a:latin typeface="微软雅黑" panose="020B0503020204020204" pitchFamily="34" charset="-122"/>
                          <a:ea typeface="微软雅黑" panose="020B0503020204020204" pitchFamily="34" charset="-122"/>
                        </a:rPr>
                        <a:t>从节点</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a:latin typeface="微软雅黑" panose="020B0503020204020204" pitchFamily="34" charset="-122"/>
                          <a:ea typeface="微软雅黑" panose="020B0503020204020204" pitchFamily="34" charset="-122"/>
                        </a:rPr>
                        <a:t>HregionServer</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192.168.2.2</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endParaRPr lang="en-US"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421660">
                <a:tc>
                  <a:txBody>
                    <a:bodyPr/>
                    <a:lstStyle/>
                    <a:p>
                      <a:pPr>
                        <a:spcAft>
                          <a:spcPts val="0"/>
                        </a:spcAft>
                      </a:pPr>
                      <a:r>
                        <a:rPr lang="en-US" sz="1400" dirty="0" err="1">
                          <a:latin typeface="微软雅黑" panose="020B0503020204020204" pitchFamily="34" charset="-122"/>
                          <a:ea typeface="微软雅黑" panose="020B0503020204020204" pitchFamily="34" charset="-122"/>
                        </a:rPr>
                        <a:t>ZooKeeper</a:t>
                      </a:r>
                      <a:r>
                        <a:rPr lang="zh-CN" sz="1400" dirty="0">
                          <a:latin typeface="微软雅黑" panose="020B0503020204020204" pitchFamily="34" charset="-122"/>
                          <a:ea typeface="微软雅黑" panose="020B0503020204020204" pitchFamily="34" charset="-122"/>
                        </a:rPr>
                        <a:t>集群</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a:latin typeface="微软雅黑" panose="020B0503020204020204" pitchFamily="34" charset="-122"/>
                          <a:ea typeface="微软雅黑" panose="020B0503020204020204" pitchFamily="34" charset="-122"/>
                        </a:rPr>
                        <a:t>ZooKeeper</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tc>
                  <a:txBody>
                    <a:bodyPr/>
                    <a:lstStyle/>
                    <a:p>
                      <a:pPr>
                        <a:spcAft>
                          <a:spcPts val="0"/>
                        </a:spcAft>
                      </a:pPr>
                      <a:r>
                        <a:rPr lang="en-US" sz="1400">
                          <a:latin typeface="微软雅黑" panose="020B0503020204020204" pitchFamily="34" charset="-122"/>
                          <a:ea typeface="微软雅黑" panose="020B0503020204020204" pitchFamily="34" charset="-122"/>
                        </a:rPr>
                        <a:t>192.168.3.1</a:t>
                      </a:r>
                      <a:endParaRPr lang="zh-CN" sz="140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400">
                          <a:latin typeface="微软雅黑" panose="020B0503020204020204" pitchFamily="34" charset="-122"/>
                          <a:ea typeface="微软雅黑" panose="020B0503020204020204" pitchFamily="34" charset="-122"/>
                        </a:rPr>
                        <a:t>ZooKeeper</a:t>
                      </a:r>
                      <a:r>
                        <a:rPr lang="zh-CN" sz="1400">
                          <a:latin typeface="微软雅黑" panose="020B0503020204020204" pitchFamily="34" charset="-122"/>
                          <a:ea typeface="微软雅黑" panose="020B0503020204020204" pitchFamily="34" charset="-122"/>
                        </a:rPr>
                        <a:t>系统</a:t>
                      </a: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spcAft>
                          <a:spcPts val="0"/>
                        </a:spcAft>
                      </a:pPr>
                      <a:endParaRPr lang="en-US" sz="1400" dirty="0">
                        <a:latin typeface="微软雅黑" panose="020B0503020204020204" pitchFamily="34" charset="-122"/>
                        <a:ea typeface="微软雅黑" panose="020B0503020204020204" pitchFamily="34" charset="-122"/>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bl>
          </a:graphicData>
        </a:graphic>
      </p:graphicFrame>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5143504" cy="563562"/>
          </a:xfrm>
        </p:spPr>
        <p:txBody>
          <a:bodyPr lIns="0" tIns="0" rIns="0" bIns="0" anchor="t"/>
          <a:lstStyle/>
          <a:p>
            <a:pPr algn="l"/>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采数据</a:t>
            </a:r>
            <a:r>
              <a:rPr lang="en-US" altLang="zh-CN" sz="2800" b="1" kern="1200" dirty="0" smtClean="0">
                <a:solidFill>
                  <a:srgbClr val="0070C0"/>
                </a:solidFill>
                <a:latin typeface="黑体" pitchFamily="49" charset="-122"/>
                <a:ea typeface="黑体" pitchFamily="49" charset="-122"/>
                <a:cs typeface="宋体" charset="0"/>
              </a:rPr>
              <a:t>-</a:t>
            </a:r>
            <a:r>
              <a:rPr lang="zh-CN" altLang="en-US" sz="2800" b="1" kern="1200" dirty="0" smtClean="0">
                <a:solidFill>
                  <a:srgbClr val="0070C0"/>
                </a:solidFill>
                <a:latin typeface="黑体" pitchFamily="49" charset="-122"/>
                <a:ea typeface="黑体" pitchFamily="49" charset="-122"/>
                <a:cs typeface="宋体" charset="0"/>
              </a:rPr>
              <a:t>数据采集模型</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0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901122" name="Picture 2"/>
          <p:cNvPicPr>
            <a:picLocks noChangeAspect="1" noChangeArrowheads="1"/>
          </p:cNvPicPr>
          <p:nvPr/>
        </p:nvPicPr>
        <p:blipFill>
          <a:blip r:embed="rId3"/>
          <a:srcRect/>
          <a:stretch>
            <a:fillRect/>
          </a:stretch>
        </p:blipFill>
        <p:spPr bwMode="auto">
          <a:xfrm>
            <a:off x="857224" y="1285860"/>
            <a:ext cx="7715304" cy="4357718"/>
          </a:xfrm>
          <a:prstGeom prst="rect">
            <a:avLst/>
          </a:prstGeom>
          <a:noFill/>
          <a:ln w="9525">
            <a:noFill/>
            <a:miter lim="800000"/>
            <a:headEnd/>
            <a:tailEnd/>
          </a:ln>
          <a:effectLst/>
        </p:spPr>
      </p:pic>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5143504" cy="563562"/>
          </a:xfrm>
        </p:spPr>
        <p:txBody>
          <a:bodyPr lIns="0" tIns="0" rIns="0" bIns="0" anchor="t"/>
          <a:lstStyle/>
          <a:p>
            <a:pPr algn="l"/>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建模型</a:t>
            </a:r>
            <a:r>
              <a:rPr lang="en-US" altLang="zh-CN" sz="2800" b="1" kern="1200" dirty="0" smtClean="0">
                <a:solidFill>
                  <a:srgbClr val="0070C0"/>
                </a:solidFill>
                <a:latin typeface="黑体" pitchFamily="49" charset="-122"/>
                <a:ea typeface="黑体" pitchFamily="49" charset="-122"/>
                <a:cs typeface="宋体" charset="0"/>
              </a:rPr>
              <a:t>-</a:t>
            </a:r>
            <a:r>
              <a:rPr lang="zh-CN" altLang="en-US" sz="2800" b="1" kern="1200" dirty="0" smtClean="0">
                <a:solidFill>
                  <a:srgbClr val="0070C0"/>
                </a:solidFill>
                <a:latin typeface="黑体" pitchFamily="49" charset="-122"/>
                <a:ea typeface="黑体" pitchFamily="49" charset="-122"/>
                <a:cs typeface="宋体" charset="0"/>
              </a:rPr>
              <a:t>建立四大模型</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0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902146" name="Picture 2"/>
          <p:cNvPicPr>
            <a:picLocks noChangeAspect="1" noChangeArrowheads="1"/>
          </p:cNvPicPr>
          <p:nvPr/>
        </p:nvPicPr>
        <p:blipFill>
          <a:blip r:embed="rId2"/>
          <a:srcRect/>
          <a:stretch>
            <a:fillRect/>
          </a:stretch>
        </p:blipFill>
        <p:spPr bwMode="auto">
          <a:xfrm>
            <a:off x="428596" y="1285860"/>
            <a:ext cx="3962400" cy="4572000"/>
          </a:xfrm>
          <a:prstGeom prst="rect">
            <a:avLst/>
          </a:prstGeom>
          <a:noFill/>
          <a:ln w="9525">
            <a:noFill/>
            <a:miter lim="800000"/>
            <a:headEnd/>
            <a:tailEnd/>
          </a:ln>
          <a:effectLst/>
        </p:spPr>
      </p:pic>
      <p:pic>
        <p:nvPicPr>
          <p:cNvPr id="902147" name="Picture 3"/>
          <p:cNvPicPr>
            <a:picLocks noChangeAspect="1" noChangeArrowheads="1"/>
          </p:cNvPicPr>
          <p:nvPr/>
        </p:nvPicPr>
        <p:blipFill>
          <a:blip r:embed="rId3"/>
          <a:srcRect/>
          <a:stretch>
            <a:fillRect/>
          </a:stretch>
        </p:blipFill>
        <p:spPr bwMode="auto">
          <a:xfrm>
            <a:off x="4714876" y="1785926"/>
            <a:ext cx="4238625" cy="4191000"/>
          </a:xfrm>
          <a:prstGeom prst="rect">
            <a:avLst/>
          </a:prstGeom>
          <a:noFill/>
          <a:ln w="9525">
            <a:noFill/>
            <a:miter lim="800000"/>
            <a:headEnd/>
            <a:tailEnd/>
          </a:ln>
          <a:effectLst/>
        </p:spPr>
      </p:pic>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5143504" cy="563562"/>
          </a:xfrm>
        </p:spPr>
        <p:txBody>
          <a:bodyPr lIns="0" tIns="0" rIns="0" bIns="0" anchor="t"/>
          <a:lstStyle/>
          <a:p>
            <a:pPr algn="l"/>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建模型</a:t>
            </a:r>
            <a:r>
              <a:rPr lang="en-US" altLang="zh-CN" sz="2800" b="1" kern="1200" dirty="0" smtClean="0">
                <a:solidFill>
                  <a:srgbClr val="0070C0"/>
                </a:solidFill>
                <a:latin typeface="黑体" pitchFamily="49" charset="-122"/>
                <a:ea typeface="黑体" pitchFamily="49" charset="-122"/>
                <a:cs typeface="宋体" charset="0"/>
              </a:rPr>
              <a:t>-</a:t>
            </a:r>
            <a:r>
              <a:rPr lang="zh-CN" altLang="en-US" sz="2800" b="1" kern="1200" dirty="0" smtClean="0">
                <a:solidFill>
                  <a:srgbClr val="0070C0"/>
                </a:solidFill>
                <a:latin typeface="黑体" pitchFamily="49" charset="-122"/>
                <a:ea typeface="黑体" pitchFamily="49" charset="-122"/>
                <a:cs typeface="宋体" charset="0"/>
              </a:rPr>
              <a:t>建模所需基础知识</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0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71426" name="Picture 2"/>
          <p:cNvPicPr>
            <a:picLocks noChangeAspect="1" noChangeArrowheads="1"/>
          </p:cNvPicPr>
          <p:nvPr/>
        </p:nvPicPr>
        <p:blipFill>
          <a:blip r:embed="rId2"/>
          <a:srcRect/>
          <a:stretch>
            <a:fillRect/>
          </a:stretch>
        </p:blipFill>
        <p:spPr bwMode="auto">
          <a:xfrm>
            <a:off x="285720" y="1643050"/>
            <a:ext cx="3214711" cy="4181470"/>
          </a:xfrm>
          <a:prstGeom prst="rect">
            <a:avLst/>
          </a:prstGeom>
          <a:noFill/>
          <a:ln w="9525">
            <a:noFill/>
            <a:miter lim="800000"/>
            <a:headEnd/>
            <a:tailEnd/>
          </a:ln>
          <a:effectLst/>
        </p:spPr>
      </p:pic>
      <p:pic>
        <p:nvPicPr>
          <p:cNvPr id="871427" name="Picture 3"/>
          <p:cNvPicPr>
            <a:picLocks noChangeAspect="1" noChangeArrowheads="1"/>
          </p:cNvPicPr>
          <p:nvPr/>
        </p:nvPicPr>
        <p:blipFill>
          <a:blip r:embed="rId3"/>
          <a:srcRect/>
          <a:stretch>
            <a:fillRect/>
          </a:stretch>
        </p:blipFill>
        <p:spPr bwMode="auto">
          <a:xfrm>
            <a:off x="3571868" y="1928802"/>
            <a:ext cx="3109920" cy="3848111"/>
          </a:xfrm>
          <a:prstGeom prst="rect">
            <a:avLst/>
          </a:prstGeom>
          <a:noFill/>
          <a:ln w="9525">
            <a:noFill/>
            <a:miter lim="800000"/>
            <a:headEnd/>
            <a:tailEnd/>
          </a:ln>
          <a:effectLst/>
        </p:spPr>
      </p:pic>
      <p:sp>
        <p:nvSpPr>
          <p:cNvPr id="10" name="TextBox 9"/>
          <p:cNvSpPr txBox="1"/>
          <p:nvPr/>
        </p:nvSpPr>
        <p:spPr>
          <a:xfrm>
            <a:off x="6858016" y="2714620"/>
            <a:ext cx="2071702" cy="2169825"/>
          </a:xfrm>
          <a:prstGeom prst="rect">
            <a:avLst/>
          </a:prstGeom>
          <a:noFill/>
        </p:spPr>
        <p:txBody>
          <a:bodyPr wrap="square" rtlCol="0">
            <a:spAutoFit/>
          </a:bodyPr>
          <a:lstStyle/>
          <a:p>
            <a:pPr marL="342900" lvl="0" indent="-342900">
              <a:lnSpc>
                <a:spcPct val="150000"/>
              </a:lnSpc>
              <a:buFont typeface="Wingdings" pitchFamily="2" charset="2"/>
              <a:buChar char="ü"/>
            </a:pPr>
            <a:r>
              <a:rPr lang="zh-CN" altLang="en-US" b="1" dirty="0" smtClean="0">
                <a:latin typeface="微软雅黑" pitchFamily="34" charset="-122"/>
                <a:ea typeface="微软雅黑" pitchFamily="34" charset="-122"/>
              </a:rPr>
              <a:t>概率论</a:t>
            </a:r>
            <a:endParaRPr lang="en-US" altLang="zh-CN" b="1" dirty="0" smtClean="0">
              <a:latin typeface="微软雅黑" pitchFamily="34" charset="-122"/>
              <a:ea typeface="微软雅黑" pitchFamily="34" charset="-122"/>
            </a:endParaRPr>
          </a:p>
          <a:p>
            <a:pPr marL="342900" lvl="0" indent="-342900">
              <a:lnSpc>
                <a:spcPct val="150000"/>
              </a:lnSpc>
              <a:buFont typeface="Wingdings" pitchFamily="2" charset="2"/>
              <a:buChar char="ü"/>
            </a:pPr>
            <a:r>
              <a:rPr lang="zh-CN" altLang="en-US" b="1" dirty="0" smtClean="0">
                <a:latin typeface="微软雅黑" pitchFamily="34" charset="-122"/>
                <a:ea typeface="微软雅黑" pitchFamily="34" charset="-122"/>
              </a:rPr>
              <a:t>随机变量</a:t>
            </a:r>
            <a:endParaRPr lang="en-US" altLang="zh-CN" b="1" dirty="0" smtClean="0">
              <a:latin typeface="微软雅黑" pitchFamily="34" charset="-122"/>
              <a:ea typeface="微软雅黑" pitchFamily="34" charset="-122"/>
            </a:endParaRPr>
          </a:p>
          <a:p>
            <a:pPr marL="342900" lvl="0" indent="-342900">
              <a:lnSpc>
                <a:spcPct val="150000"/>
              </a:lnSpc>
              <a:buFont typeface="Wingdings" pitchFamily="2" charset="2"/>
              <a:buChar char="ü"/>
            </a:pPr>
            <a:r>
              <a:rPr lang="zh-CN" altLang="en-US" b="1" dirty="0" smtClean="0">
                <a:latin typeface="微软雅黑" pitchFamily="34" charset="-122"/>
                <a:ea typeface="微软雅黑" pitchFamily="34" charset="-122"/>
              </a:rPr>
              <a:t>数字特征</a:t>
            </a:r>
            <a:endParaRPr lang="en-US" altLang="zh-CN" b="1" dirty="0" smtClean="0">
              <a:latin typeface="微软雅黑" pitchFamily="34" charset="-122"/>
              <a:ea typeface="微软雅黑" pitchFamily="34" charset="-122"/>
            </a:endParaRPr>
          </a:p>
          <a:p>
            <a:pPr marL="342900" lvl="0" indent="-342900">
              <a:lnSpc>
                <a:spcPct val="150000"/>
              </a:lnSpc>
              <a:buFont typeface="Wingdings" pitchFamily="2" charset="2"/>
              <a:buChar char="ü"/>
            </a:pPr>
            <a:r>
              <a:rPr lang="zh-CN" altLang="en-US" b="1" dirty="0" smtClean="0">
                <a:latin typeface="微软雅黑" pitchFamily="34" charset="-122"/>
                <a:ea typeface="微软雅黑" pitchFamily="34" charset="-122"/>
              </a:rPr>
              <a:t>参数估计</a:t>
            </a:r>
            <a:endParaRPr lang="en-US" altLang="zh-CN" b="1" dirty="0" smtClean="0">
              <a:latin typeface="微软雅黑" pitchFamily="34" charset="-122"/>
              <a:ea typeface="微软雅黑" pitchFamily="34" charset="-122"/>
            </a:endParaRPr>
          </a:p>
          <a:p>
            <a:pPr marL="342900" lvl="0" indent="-342900">
              <a:lnSpc>
                <a:spcPct val="150000"/>
              </a:lnSpc>
              <a:buFont typeface="Wingdings" pitchFamily="2" charset="2"/>
              <a:buChar char="ü"/>
            </a:pPr>
            <a:r>
              <a:rPr lang="zh-CN" altLang="en-US" b="1" dirty="0" smtClean="0">
                <a:latin typeface="微软雅黑" pitchFamily="34" charset="-122"/>
                <a:ea typeface="微软雅黑" pitchFamily="34" charset="-122"/>
              </a:rPr>
              <a:t>假设检验</a:t>
            </a:r>
            <a:endParaRPr lang="en-US" altLang="zh-CN"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5143504" cy="563562"/>
          </a:xfrm>
        </p:spPr>
        <p:txBody>
          <a:bodyPr lIns="0" tIns="0" rIns="0" bIns="0" anchor="t"/>
          <a:lstStyle/>
          <a:p>
            <a:pPr algn="l"/>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建模型</a:t>
            </a:r>
            <a:r>
              <a:rPr lang="en-US" altLang="zh-CN" sz="2800" b="1" kern="1200" dirty="0" smtClean="0">
                <a:solidFill>
                  <a:srgbClr val="0070C0"/>
                </a:solidFill>
                <a:latin typeface="黑体" pitchFamily="49" charset="-122"/>
                <a:ea typeface="黑体" pitchFamily="49" charset="-122"/>
                <a:cs typeface="宋体" charset="0"/>
              </a:rPr>
              <a:t>-</a:t>
            </a:r>
            <a:r>
              <a:rPr lang="zh-CN" altLang="en-US" sz="2800" b="1" kern="1200" dirty="0" smtClean="0">
                <a:solidFill>
                  <a:srgbClr val="0070C0"/>
                </a:solidFill>
                <a:latin typeface="黑体" pitchFamily="49" charset="-122"/>
                <a:ea typeface="黑体" pitchFamily="49" charset="-122"/>
                <a:cs typeface="宋体" charset="0"/>
              </a:rPr>
              <a:t>十大精典算法</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0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72451" name="Picture 3"/>
          <p:cNvPicPr>
            <a:picLocks noChangeAspect="1" noChangeArrowheads="1"/>
          </p:cNvPicPr>
          <p:nvPr/>
        </p:nvPicPr>
        <p:blipFill>
          <a:blip r:embed="rId2"/>
          <a:srcRect/>
          <a:stretch>
            <a:fillRect/>
          </a:stretch>
        </p:blipFill>
        <p:spPr bwMode="auto">
          <a:xfrm>
            <a:off x="2000232" y="1028700"/>
            <a:ext cx="4714908" cy="4800600"/>
          </a:xfrm>
          <a:prstGeom prst="rect">
            <a:avLst/>
          </a:prstGeom>
          <a:noFill/>
          <a:ln w="9525">
            <a:noFill/>
            <a:miter lim="800000"/>
            <a:headEnd/>
            <a:tailEnd/>
          </a:ln>
          <a:effectLst/>
        </p:spPr>
      </p:pic>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5143504" cy="563562"/>
          </a:xfrm>
        </p:spPr>
        <p:txBody>
          <a:bodyPr lIns="0" tIns="0" rIns="0" bIns="0" anchor="t"/>
          <a:lstStyle/>
          <a:p>
            <a:pPr algn="l"/>
            <a:r>
              <a:rPr lang="en-US" altLang="zh-CN" sz="2800" b="1" kern="1200" dirty="0">
                <a:solidFill>
                  <a:srgbClr val="0070C0"/>
                </a:solidFill>
                <a:latin typeface="黑体" pitchFamily="49" charset="-122"/>
                <a:ea typeface="黑体" pitchFamily="49" charset="-122"/>
                <a:cs typeface="宋体" charset="0"/>
              </a:rPr>
              <a:t> </a:t>
            </a:r>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建模型</a:t>
            </a:r>
            <a:r>
              <a:rPr lang="en-US" altLang="zh-CN" sz="2800" b="1" kern="1200" dirty="0" smtClean="0">
                <a:solidFill>
                  <a:srgbClr val="0070C0"/>
                </a:solidFill>
                <a:latin typeface="黑体" pitchFamily="49" charset="-122"/>
                <a:ea typeface="黑体" pitchFamily="49" charset="-122"/>
                <a:cs typeface="宋体" charset="0"/>
              </a:rPr>
              <a:t>-</a:t>
            </a:r>
            <a:r>
              <a:rPr lang="zh-CN" altLang="en-US" sz="2800" b="1" kern="1200" dirty="0" smtClean="0">
                <a:solidFill>
                  <a:srgbClr val="0070C0"/>
                </a:solidFill>
                <a:latin typeface="黑体" pitchFamily="49" charset="-122"/>
                <a:ea typeface="黑体" pitchFamily="49" charset="-122"/>
                <a:cs typeface="宋体" charset="0"/>
              </a:rPr>
              <a:t>算法的典型应用</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0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357158" y="1071546"/>
            <a:ext cx="1107996" cy="369332"/>
          </a:xfrm>
          <a:prstGeom prst="rect">
            <a:avLst/>
          </a:prstGeom>
          <a:noFill/>
        </p:spPr>
        <p:txBody>
          <a:bodyPr wrap="none" rtlCol="0">
            <a:spAutoFit/>
          </a:bodyPr>
          <a:lstStyle/>
          <a:p>
            <a:r>
              <a:rPr lang="zh-CN" altLang="en-US" b="1" dirty="0" smtClean="0">
                <a:solidFill>
                  <a:srgbClr val="FF0000"/>
                </a:solidFill>
              </a:rPr>
              <a:t>关联规则</a:t>
            </a:r>
            <a:endParaRPr lang="zh-CN" altLang="en-US" b="1" dirty="0">
              <a:solidFill>
                <a:srgbClr val="FF0000"/>
              </a:solidFill>
            </a:endParaRPr>
          </a:p>
        </p:txBody>
      </p:sp>
      <p:pic>
        <p:nvPicPr>
          <p:cNvPr id="873474" name="Picture 2"/>
          <p:cNvPicPr>
            <a:picLocks noChangeAspect="1" noChangeArrowheads="1"/>
          </p:cNvPicPr>
          <p:nvPr/>
        </p:nvPicPr>
        <p:blipFill>
          <a:blip r:embed="rId2"/>
          <a:srcRect/>
          <a:stretch>
            <a:fillRect/>
          </a:stretch>
        </p:blipFill>
        <p:spPr bwMode="auto">
          <a:xfrm>
            <a:off x="214282" y="1500174"/>
            <a:ext cx="4248150" cy="4895850"/>
          </a:xfrm>
          <a:prstGeom prst="rect">
            <a:avLst/>
          </a:prstGeom>
          <a:noFill/>
          <a:ln w="9525">
            <a:noFill/>
            <a:miter lim="800000"/>
            <a:headEnd/>
            <a:tailEnd/>
          </a:ln>
          <a:effectLst/>
        </p:spPr>
      </p:pic>
      <p:pic>
        <p:nvPicPr>
          <p:cNvPr id="873475" name="Picture 3"/>
          <p:cNvPicPr>
            <a:picLocks noChangeAspect="1" noChangeArrowheads="1"/>
          </p:cNvPicPr>
          <p:nvPr/>
        </p:nvPicPr>
        <p:blipFill>
          <a:blip r:embed="rId3"/>
          <a:srcRect/>
          <a:stretch>
            <a:fillRect/>
          </a:stretch>
        </p:blipFill>
        <p:spPr bwMode="auto">
          <a:xfrm>
            <a:off x="4572000" y="1357298"/>
            <a:ext cx="4371975" cy="5067300"/>
          </a:xfrm>
          <a:prstGeom prst="rect">
            <a:avLst/>
          </a:prstGeom>
          <a:noFill/>
          <a:ln w="9525">
            <a:noFill/>
            <a:miter lim="800000"/>
            <a:headEnd/>
            <a:tailEnd/>
          </a:ln>
          <a:effectLst/>
        </p:spPr>
      </p:pic>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5143504" cy="563562"/>
          </a:xfrm>
        </p:spPr>
        <p:txBody>
          <a:bodyPr lIns="0" tIns="0" rIns="0" bIns="0" anchor="t"/>
          <a:lstStyle/>
          <a:p>
            <a:pPr algn="l"/>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建模型</a:t>
            </a:r>
            <a:r>
              <a:rPr lang="en-US" altLang="zh-CN" sz="2800" b="1" kern="1200" dirty="0" smtClean="0">
                <a:solidFill>
                  <a:srgbClr val="0070C0"/>
                </a:solidFill>
                <a:latin typeface="黑体" pitchFamily="49" charset="-122"/>
                <a:ea typeface="黑体" pitchFamily="49" charset="-122"/>
                <a:cs typeface="宋体" charset="0"/>
              </a:rPr>
              <a:t>-</a:t>
            </a:r>
            <a:r>
              <a:rPr lang="zh-CN" altLang="en-US" sz="2800" b="1" kern="1200" dirty="0" smtClean="0">
                <a:solidFill>
                  <a:srgbClr val="0070C0"/>
                </a:solidFill>
                <a:latin typeface="黑体" pitchFamily="49" charset="-122"/>
                <a:ea typeface="黑体" pitchFamily="49" charset="-122"/>
                <a:cs typeface="宋体" charset="0"/>
              </a:rPr>
              <a:t>算法的典型应用</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0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357158" y="1071546"/>
            <a:ext cx="881973" cy="369332"/>
          </a:xfrm>
          <a:prstGeom prst="rect">
            <a:avLst/>
          </a:prstGeom>
          <a:noFill/>
        </p:spPr>
        <p:txBody>
          <a:bodyPr wrap="none" rtlCol="0">
            <a:spAutoFit/>
          </a:bodyPr>
          <a:lstStyle/>
          <a:p>
            <a:r>
              <a:rPr lang="zh-CN" altLang="en-US" b="1" dirty="0" smtClean="0">
                <a:solidFill>
                  <a:srgbClr val="FF0000"/>
                </a:solidFill>
              </a:rPr>
              <a:t>决策树</a:t>
            </a:r>
            <a:endParaRPr lang="zh-CN" altLang="en-US" b="1" dirty="0">
              <a:solidFill>
                <a:srgbClr val="FF0000"/>
              </a:solidFill>
            </a:endParaRPr>
          </a:p>
        </p:txBody>
      </p:sp>
      <p:pic>
        <p:nvPicPr>
          <p:cNvPr id="874498" name="Picture 2"/>
          <p:cNvPicPr>
            <a:picLocks noChangeAspect="1" noChangeArrowheads="1"/>
          </p:cNvPicPr>
          <p:nvPr/>
        </p:nvPicPr>
        <p:blipFill>
          <a:blip r:embed="rId2"/>
          <a:srcRect/>
          <a:stretch>
            <a:fillRect/>
          </a:stretch>
        </p:blipFill>
        <p:spPr bwMode="auto">
          <a:xfrm>
            <a:off x="214282" y="1643050"/>
            <a:ext cx="4010025" cy="4695825"/>
          </a:xfrm>
          <a:prstGeom prst="rect">
            <a:avLst/>
          </a:prstGeom>
          <a:noFill/>
          <a:ln w="9525">
            <a:noFill/>
            <a:miter lim="800000"/>
            <a:headEnd/>
            <a:tailEnd/>
          </a:ln>
          <a:effectLst/>
        </p:spPr>
      </p:pic>
      <p:pic>
        <p:nvPicPr>
          <p:cNvPr id="874499" name="Picture 3"/>
          <p:cNvPicPr>
            <a:picLocks noChangeAspect="1" noChangeArrowheads="1"/>
          </p:cNvPicPr>
          <p:nvPr/>
        </p:nvPicPr>
        <p:blipFill>
          <a:blip r:embed="rId3"/>
          <a:srcRect/>
          <a:stretch>
            <a:fillRect/>
          </a:stretch>
        </p:blipFill>
        <p:spPr bwMode="auto">
          <a:xfrm>
            <a:off x="4500562" y="1500174"/>
            <a:ext cx="4229100" cy="4876800"/>
          </a:xfrm>
          <a:prstGeom prst="rect">
            <a:avLst/>
          </a:prstGeom>
          <a:noFill/>
          <a:ln w="9525">
            <a:noFill/>
            <a:miter lim="800000"/>
            <a:headEnd/>
            <a:tailEnd/>
          </a:ln>
          <a:effectLst/>
        </p:spPr>
      </p:pic>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4714876" cy="563562"/>
          </a:xfrm>
        </p:spPr>
        <p:txBody>
          <a:bodyPr lIns="0" tIns="0" rIns="0" bIns="0" anchor="t"/>
          <a:lstStyle/>
          <a:p>
            <a:pPr algn="l"/>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编代码</a:t>
            </a:r>
            <a:r>
              <a:rPr lang="en-US" altLang="zh-CN" sz="2800" b="1" kern="1200" dirty="0" smtClean="0">
                <a:solidFill>
                  <a:srgbClr val="0070C0"/>
                </a:solidFill>
                <a:latin typeface="黑体" pitchFamily="49" charset="-122"/>
                <a:ea typeface="黑体" pitchFamily="49" charset="-122"/>
                <a:cs typeface="宋体" charset="0"/>
              </a:rPr>
              <a:t>-</a:t>
            </a:r>
            <a:r>
              <a:rPr lang="zh-CN" altLang="en-US" sz="2800" b="1" kern="1200" dirty="0" smtClean="0">
                <a:solidFill>
                  <a:srgbClr val="0070C0"/>
                </a:solidFill>
                <a:latin typeface="黑体" pitchFamily="49" charset="-122"/>
                <a:ea typeface="黑体" pitchFamily="49" charset="-122"/>
                <a:cs typeface="宋体" charset="0"/>
              </a:rPr>
              <a:t>开发环境的安装</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0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p:cNvPicPr/>
          <p:nvPr/>
        </p:nvPicPr>
        <p:blipFill>
          <a:blip r:embed="rId2"/>
          <a:srcRect/>
          <a:stretch>
            <a:fillRect/>
          </a:stretch>
        </p:blipFill>
        <p:spPr bwMode="auto">
          <a:xfrm>
            <a:off x="684350" y="1300205"/>
            <a:ext cx="2705100" cy="2009775"/>
          </a:xfrm>
          <a:prstGeom prst="rect">
            <a:avLst/>
          </a:prstGeom>
          <a:noFill/>
          <a:ln w="9525">
            <a:noFill/>
            <a:miter lim="800000"/>
            <a:headEnd/>
            <a:tailEnd/>
          </a:ln>
        </p:spPr>
      </p:pic>
      <p:pic>
        <p:nvPicPr>
          <p:cNvPr id="9" name="图片 8"/>
          <p:cNvPicPr/>
          <p:nvPr/>
        </p:nvPicPr>
        <p:blipFill>
          <a:blip r:embed="rId3"/>
          <a:srcRect/>
          <a:stretch>
            <a:fillRect/>
          </a:stretch>
        </p:blipFill>
        <p:spPr bwMode="auto">
          <a:xfrm>
            <a:off x="5148064" y="960546"/>
            <a:ext cx="2838450" cy="2976558"/>
          </a:xfrm>
          <a:prstGeom prst="rect">
            <a:avLst/>
          </a:prstGeom>
          <a:noFill/>
          <a:ln w="9525">
            <a:noFill/>
            <a:miter lim="800000"/>
            <a:headEnd/>
            <a:tailEnd/>
          </a:ln>
        </p:spPr>
      </p:pic>
      <p:pic>
        <p:nvPicPr>
          <p:cNvPr id="10" name="图片 9"/>
          <p:cNvPicPr/>
          <p:nvPr/>
        </p:nvPicPr>
        <p:blipFill>
          <a:blip r:embed="rId4"/>
          <a:srcRect/>
          <a:stretch>
            <a:fillRect/>
          </a:stretch>
        </p:blipFill>
        <p:spPr bwMode="auto">
          <a:xfrm>
            <a:off x="4923080" y="4814410"/>
            <a:ext cx="3614728" cy="1790719"/>
          </a:xfrm>
          <a:prstGeom prst="rect">
            <a:avLst/>
          </a:prstGeom>
          <a:noFill/>
          <a:ln w="9525">
            <a:noFill/>
            <a:miter lim="800000"/>
            <a:headEnd/>
            <a:tailEnd/>
          </a:ln>
        </p:spPr>
      </p:pic>
      <p:pic>
        <p:nvPicPr>
          <p:cNvPr id="11" name="图片 10"/>
          <p:cNvPicPr/>
          <p:nvPr/>
        </p:nvPicPr>
        <p:blipFill>
          <a:blip r:embed="rId5"/>
          <a:srcRect/>
          <a:stretch>
            <a:fillRect/>
          </a:stretch>
        </p:blipFill>
        <p:spPr bwMode="auto">
          <a:xfrm>
            <a:off x="179512" y="4167624"/>
            <a:ext cx="3714776" cy="2019300"/>
          </a:xfrm>
          <a:prstGeom prst="rect">
            <a:avLst/>
          </a:prstGeom>
          <a:noFill/>
          <a:ln w="9525">
            <a:noFill/>
            <a:miter lim="800000"/>
            <a:headEnd/>
            <a:tailEnd/>
          </a:ln>
        </p:spPr>
      </p:pic>
      <p:sp>
        <p:nvSpPr>
          <p:cNvPr id="3" name="右箭头 2"/>
          <p:cNvSpPr/>
          <p:nvPr/>
        </p:nvSpPr>
        <p:spPr bwMode="auto">
          <a:xfrm>
            <a:off x="3715314" y="1792672"/>
            <a:ext cx="928694" cy="659664"/>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 name="右箭头 3"/>
          <p:cNvSpPr/>
          <p:nvPr/>
        </p:nvSpPr>
        <p:spPr bwMode="auto">
          <a:xfrm rot="5400000">
            <a:off x="6334400" y="4062455"/>
            <a:ext cx="792088" cy="646786"/>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Arial" pitchFamily="34" charset="0"/>
              <a:ea typeface="宋体" pitchFamily="2" charset="-122"/>
            </a:endParaRPr>
          </a:p>
        </p:txBody>
      </p:sp>
      <p:sp>
        <p:nvSpPr>
          <p:cNvPr id="12" name="右箭头 11"/>
          <p:cNvSpPr/>
          <p:nvPr/>
        </p:nvSpPr>
        <p:spPr bwMode="auto">
          <a:xfrm rot="10800000">
            <a:off x="3961436" y="5379937"/>
            <a:ext cx="894495" cy="659664"/>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96950" y="188640"/>
            <a:ext cx="5930900" cy="633413"/>
          </a:xfrm>
        </p:spPr>
        <p:txBody>
          <a:bodyPr/>
          <a:lstStyle/>
          <a:p>
            <a:pPr algn="l"/>
            <a:r>
              <a:rPr lang="zh-CN" altLang="en-US" sz="2800" b="1" kern="1200" dirty="0">
                <a:solidFill>
                  <a:srgbClr val="0070C0"/>
                </a:solidFill>
                <a:latin typeface="Arial" pitchFamily="34" charset="0"/>
                <a:ea typeface="黑体" pitchFamily="49" charset="-122"/>
                <a:cs typeface="+mn-cs"/>
              </a:rPr>
              <a:t>中国</a:t>
            </a:r>
            <a:r>
              <a:rPr lang="en-US" altLang="zh-CN" sz="2800" b="1" kern="1200" dirty="0">
                <a:solidFill>
                  <a:srgbClr val="0070C0"/>
                </a:solidFill>
                <a:latin typeface="Arial" pitchFamily="34" charset="0"/>
                <a:ea typeface="黑体" pitchFamily="49" charset="-122"/>
                <a:cs typeface="+mn-cs"/>
              </a:rPr>
              <a:t>IT</a:t>
            </a:r>
            <a:r>
              <a:rPr lang="zh-CN" altLang="en-US" sz="2800" b="1" kern="1200" dirty="0">
                <a:solidFill>
                  <a:srgbClr val="0070C0"/>
                </a:solidFill>
                <a:latin typeface="Arial" pitchFamily="34" charset="0"/>
                <a:ea typeface="黑体" pitchFamily="49" charset="-122"/>
                <a:cs typeface="+mn-cs"/>
              </a:rPr>
              <a:t>产业：更丰富的内容和服务</a:t>
            </a:r>
          </a:p>
        </p:txBody>
      </p:sp>
      <p:grpSp>
        <p:nvGrpSpPr>
          <p:cNvPr id="9219" name="组合 37"/>
          <p:cNvGrpSpPr>
            <a:grpSpLocks/>
          </p:cNvGrpSpPr>
          <p:nvPr/>
        </p:nvGrpSpPr>
        <p:grpSpPr bwMode="auto">
          <a:xfrm>
            <a:off x="363538" y="1387475"/>
            <a:ext cx="4011612" cy="2397912"/>
            <a:chOff x="327552" y="1233556"/>
            <a:chExt cx="4012192" cy="2397998"/>
          </a:xfrm>
        </p:grpSpPr>
        <p:pic>
          <p:nvPicPr>
            <p:cNvPr id="924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64" y="1390187"/>
              <a:ext cx="620874" cy="6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Picture 8" descr="F:\iResearch\演讲PPT\移动中心\图片\image0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86" y="1390187"/>
              <a:ext cx="607696" cy="6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7" name="Picture 13" descr="F:\iResearch\演讲PPT\移动中心\图片\2011112211203586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9911" y="2115168"/>
              <a:ext cx="668308" cy="6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8" name="Picture 14" descr="F:\iResearch\演讲PPT\移动中心\图片\i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3977" y="2146495"/>
              <a:ext cx="605654" cy="60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9" name="Picture 15" descr="F:\iResearch\演讲PPT\移动中心\图片\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95897" y="2115168"/>
              <a:ext cx="688255" cy="6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0" name="Picture 16" descr="F:\iResearch\演讲PPT\移动中心\图片\1-1103311H3515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3599" y="2136053"/>
              <a:ext cx="626539" cy="6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1" name="Picture 20" descr="F:\iResearch\演讲PPT\移动中心\图片\1-110R91100120-L.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1118" y="1369303"/>
              <a:ext cx="661417" cy="6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12"/>
            <p:cNvSpPr/>
            <p:nvPr/>
          </p:nvSpPr>
          <p:spPr>
            <a:xfrm>
              <a:off x="327552" y="1233556"/>
              <a:ext cx="4012192" cy="1671698"/>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9253" name="TextBox 13"/>
            <p:cNvSpPr txBox="1">
              <a:spLocks noChangeArrowheads="1"/>
            </p:cNvSpPr>
            <p:nvPr/>
          </p:nvSpPr>
          <p:spPr bwMode="auto">
            <a:xfrm>
              <a:off x="914116" y="2985200"/>
              <a:ext cx="2838022" cy="6463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dirty="0" smtClean="0">
                  <a:solidFill>
                    <a:srgbClr val="FF0000"/>
                  </a:solidFill>
                  <a:latin typeface="华文细黑" pitchFamily="2" charset="-122"/>
                  <a:ea typeface="华文细黑" pitchFamily="2" charset="-122"/>
                </a:rPr>
                <a:t>基于大数据各种</a:t>
              </a:r>
              <a:r>
                <a:rPr lang="zh-CN" altLang="en-US" b="1" dirty="0">
                  <a:solidFill>
                    <a:srgbClr val="FF0000"/>
                  </a:solidFill>
                  <a:latin typeface="华文细黑" pitchFamily="2" charset="-122"/>
                  <a:ea typeface="华文细黑" pitchFamily="2" charset="-122"/>
                </a:rPr>
                <a:t>新型应用将不断出现</a:t>
              </a:r>
            </a:p>
          </p:txBody>
        </p:sp>
        <p:pic>
          <p:nvPicPr>
            <p:cNvPr id="9254" name="Picture 2" descr="F:\iResearch\移动数据发布\2011Q4数据发布\174638_320474101747_2723204_n.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0795" y="1390187"/>
              <a:ext cx="626539" cy="6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5" name="Picture 3" descr="F:\iResearch\移动数据发布\2011Q4数据发布\mzl.jeezruxo.175x175-75.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4783" y="1390187"/>
              <a:ext cx="626539" cy="6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6" name="图片 1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415390" y="2115168"/>
              <a:ext cx="692422" cy="6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0" name="组合 28"/>
          <p:cNvGrpSpPr>
            <a:grpSpLocks noChangeAspect="1"/>
          </p:cNvGrpSpPr>
          <p:nvPr/>
        </p:nvGrpSpPr>
        <p:grpSpPr bwMode="auto">
          <a:xfrm>
            <a:off x="4679950" y="1393825"/>
            <a:ext cx="4249738" cy="2357438"/>
            <a:chOff x="345432" y="1268761"/>
            <a:chExt cx="7250904" cy="4021578"/>
          </a:xfrm>
        </p:grpSpPr>
        <p:pic>
          <p:nvPicPr>
            <p:cNvPr id="923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9338" y="1602937"/>
              <a:ext cx="1740222" cy="138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8"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5562" y="1534909"/>
              <a:ext cx="1324520" cy="152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9"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1560" y="3179151"/>
              <a:ext cx="3636000" cy="60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圆角矩形 32"/>
            <p:cNvSpPr/>
            <p:nvPr/>
          </p:nvSpPr>
          <p:spPr>
            <a:xfrm>
              <a:off x="345432" y="1268761"/>
              <a:ext cx="7250904" cy="2881453"/>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pic>
          <p:nvPicPr>
            <p:cNvPr id="9241"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88851" y="1534909"/>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2" name="Picture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12160" y="1534909"/>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3" name="Picture 2" descr="F:\iResearch\老大演讲PPT\移动中心\图片\01300000021295130649828121301_s.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59351" y="2977132"/>
              <a:ext cx="2701436" cy="81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4" name="TextBox 36"/>
            <p:cNvSpPr txBox="1">
              <a:spLocks noChangeArrowheads="1"/>
            </p:cNvSpPr>
            <p:nvPr/>
          </p:nvSpPr>
          <p:spPr bwMode="auto">
            <a:xfrm>
              <a:off x="1551927" y="4187764"/>
              <a:ext cx="5216713" cy="1102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b="1">
                  <a:solidFill>
                    <a:srgbClr val="FF0000"/>
                  </a:solidFill>
                  <a:latin typeface="华文细黑" pitchFamily="2" charset="-122"/>
                  <a:ea typeface="华文细黑" pitchFamily="2" charset="-122"/>
                </a:rPr>
                <a:t>云计算产品的不断推出将推动“云时代”的到来</a:t>
              </a:r>
            </a:p>
          </p:txBody>
        </p:sp>
      </p:grpSp>
      <p:grpSp>
        <p:nvGrpSpPr>
          <p:cNvPr id="9221" name="组合 42"/>
          <p:cNvGrpSpPr>
            <a:grpSpLocks/>
          </p:cNvGrpSpPr>
          <p:nvPr/>
        </p:nvGrpSpPr>
        <p:grpSpPr bwMode="auto">
          <a:xfrm>
            <a:off x="365125" y="3900487"/>
            <a:ext cx="8502650" cy="2400890"/>
            <a:chOff x="284600" y="3745604"/>
            <a:chExt cx="8502242" cy="2401626"/>
          </a:xfrm>
        </p:grpSpPr>
        <p:grpSp>
          <p:nvGrpSpPr>
            <p:cNvPr id="9222" name="组合 17"/>
            <p:cNvGrpSpPr>
              <a:grpSpLocks noChangeAspect="1"/>
            </p:cNvGrpSpPr>
            <p:nvPr/>
          </p:nvGrpSpPr>
          <p:grpSpPr bwMode="auto">
            <a:xfrm>
              <a:off x="284600" y="3745604"/>
              <a:ext cx="8502242" cy="2401626"/>
              <a:chOff x="345432" y="1268761"/>
              <a:chExt cx="14960494" cy="4225831"/>
            </a:xfrm>
          </p:grpSpPr>
          <p:pic>
            <p:nvPicPr>
              <p:cNvPr id="9229" name="Picture 23" descr="F:\iResearch\演讲PPT\移动中心\图片\6W4CM4628131KHEVZFW317XY4952ZVR5.jpg"/>
              <p:cNvPicPr>
                <a:picLocks noChangeAspect="1" noChangeArrowheads="1"/>
              </p:cNvPicPr>
              <p:nvPr/>
            </p:nvPicPr>
            <p:blipFill>
              <a:blip r:embed="rId19">
                <a:extLst>
                  <a:ext uri="{28A0092B-C50C-407E-A947-70E740481C1C}">
                    <a14:useLocalDpi xmlns:a14="http://schemas.microsoft.com/office/drawing/2010/main" val="0"/>
                  </a:ext>
                </a:extLst>
              </a:blip>
              <a:srcRect l="29413" t="6227" r="28299" b="6372"/>
              <a:stretch>
                <a:fillRect/>
              </a:stretch>
            </p:blipFill>
            <p:spPr bwMode="auto">
              <a:xfrm>
                <a:off x="5035574" y="1365711"/>
                <a:ext cx="991890" cy="164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24" descr="F:\iResearch\演讲PPT\移动中心\图片\0082@42384.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5217" y="1552652"/>
                <a:ext cx="2036080" cy="126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圆角矩形 20"/>
              <p:cNvSpPr/>
              <p:nvPr/>
            </p:nvSpPr>
            <p:spPr>
              <a:xfrm>
                <a:off x="345432" y="1268761"/>
                <a:ext cx="14960494" cy="2880793"/>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9232" name="TextBox 21"/>
              <p:cNvSpPr txBox="1">
                <a:spLocks noChangeArrowheads="1"/>
              </p:cNvSpPr>
              <p:nvPr/>
            </p:nvSpPr>
            <p:spPr bwMode="auto">
              <a:xfrm>
                <a:off x="5878285" y="4356979"/>
                <a:ext cx="4216930" cy="1137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b="1" dirty="0">
                    <a:solidFill>
                      <a:srgbClr val="FF0000"/>
                    </a:solidFill>
                    <a:latin typeface="华文细黑" pitchFamily="2" charset="-122"/>
                    <a:ea typeface="华文细黑" pitchFamily="2" charset="-122"/>
                  </a:rPr>
                  <a:t>移动互联网</a:t>
                </a:r>
                <a:r>
                  <a:rPr lang="zh-CN" altLang="en-US" b="1" dirty="0" smtClean="0">
                    <a:solidFill>
                      <a:srgbClr val="FF0000"/>
                    </a:solidFill>
                    <a:latin typeface="华文细黑" pitchFamily="2" charset="-122"/>
                    <a:ea typeface="华文细黑" pitchFamily="2" charset="-122"/>
                  </a:rPr>
                  <a:t>用户应用入口</a:t>
                </a:r>
                <a:r>
                  <a:rPr lang="zh-CN" altLang="en-US" b="1" dirty="0">
                    <a:solidFill>
                      <a:srgbClr val="FF0000"/>
                    </a:solidFill>
                    <a:latin typeface="华文细黑" pitchFamily="2" charset="-122"/>
                    <a:ea typeface="华文细黑" pitchFamily="2" charset="-122"/>
                  </a:rPr>
                  <a:t>竞争将更加激烈</a:t>
                </a:r>
              </a:p>
            </p:txBody>
          </p:sp>
          <p:pic>
            <p:nvPicPr>
              <p:cNvPr id="9233" name="Picture 22" descr="F:\iResearch\演讲PPT\移动中心\图片\1314943154_18589700.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36161" y="1606624"/>
                <a:ext cx="1896284" cy="115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4"/>
              <p:cNvPicPr>
                <a:picLocks noChangeAspect="1" noChangeArrowheads="1"/>
              </p:cNvPicPr>
              <p:nvPr/>
            </p:nvPicPr>
            <p:blipFill>
              <a:blip r:embed="rId22" cstate="print">
                <a:extLst>
                  <a:ext uri="{28A0092B-C50C-407E-A947-70E740481C1C}">
                    <a14:useLocalDpi xmlns:a14="http://schemas.microsoft.com/office/drawing/2010/main" val="0"/>
                  </a:ext>
                </a:extLst>
              </a:blip>
              <a:srcRect b="48187"/>
              <a:stretch>
                <a:fillRect/>
              </a:stretch>
            </p:blipFill>
            <p:spPr bwMode="auto">
              <a:xfrm>
                <a:off x="685257" y="3260184"/>
                <a:ext cx="1656000" cy="59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5" descr="F:\iResearch\移动数据发布\2011Q4数据发布\2818-101020093R5.jpg"/>
              <p:cNvPicPr>
                <a:picLocks noChangeAspect="1" noChangeArrowheads="1"/>
              </p:cNvPicPr>
              <p:nvPr/>
            </p:nvPicPr>
            <p:blipFill>
              <a:blip r:embed="rId23">
                <a:extLst>
                  <a:ext uri="{28A0092B-C50C-407E-A947-70E740481C1C}">
                    <a14:useLocalDpi xmlns:a14="http://schemas.microsoft.com/office/drawing/2010/main" val="0"/>
                  </a:ext>
                </a:extLst>
              </a:blip>
              <a:srcRect b="31595"/>
              <a:stretch>
                <a:fillRect/>
              </a:stretch>
            </p:blipFill>
            <p:spPr bwMode="auto">
              <a:xfrm>
                <a:off x="2694388" y="3199589"/>
                <a:ext cx="1656000" cy="75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6" name="Picture 6"/>
              <p:cNvPicPr>
                <a:picLocks noChangeAspect="1" noChangeArrowheads="1"/>
              </p:cNvPicPr>
              <p:nvPr/>
            </p:nvPicPr>
            <p:blipFill>
              <a:blip r:embed="rId24">
                <a:extLst>
                  <a:ext uri="{28A0092B-C50C-407E-A947-70E740481C1C}">
                    <a14:useLocalDpi xmlns:a14="http://schemas.microsoft.com/office/drawing/2010/main" val="0"/>
                  </a:ext>
                </a:extLst>
              </a:blip>
              <a:srcRect b="35030"/>
              <a:stretch>
                <a:fillRect/>
              </a:stretch>
            </p:blipFill>
            <p:spPr bwMode="auto">
              <a:xfrm>
                <a:off x="4621267" y="3215874"/>
                <a:ext cx="1656000" cy="67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23"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48265" y="4738701"/>
              <a:ext cx="16668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72066" y="3857628"/>
              <a:ext cx="1714512" cy="87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058053" y="4786322"/>
              <a:ext cx="1514475" cy="57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29454" y="3857628"/>
              <a:ext cx="1714512"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Picture 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14744" y="4786322"/>
              <a:ext cx="1214446" cy="50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14744" y="3786190"/>
              <a:ext cx="1214446" cy="947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14841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5857884" cy="563562"/>
          </a:xfrm>
        </p:spPr>
        <p:txBody>
          <a:bodyPr lIns="0" tIns="0" rIns="0" bIns="0" anchor="t"/>
          <a:lstStyle/>
          <a:p>
            <a:pPr algn="l"/>
            <a:r>
              <a:rPr lang="zh-CN" altLang="en-US" sz="2800" b="1" kern="1200" dirty="0" smtClean="0">
                <a:solidFill>
                  <a:srgbClr val="0070C0"/>
                </a:solidFill>
                <a:latin typeface="黑体" pitchFamily="49" charset="-122"/>
                <a:ea typeface="黑体" pitchFamily="49" charset="-122"/>
                <a:cs typeface="宋体" charset="0"/>
              </a:rPr>
              <a:t>  图呈现：</a:t>
            </a:r>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图形设计技术</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0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4429124" y="1033992"/>
            <a:ext cx="4429156" cy="4247317"/>
          </a:xfrm>
          <a:prstGeom prst="rect">
            <a:avLst/>
          </a:prstGeom>
          <a:noFill/>
        </p:spPr>
        <p:txBody>
          <a:bodyPr wrap="square" rtlCol="0">
            <a:spAutoFit/>
          </a:bodyPr>
          <a:lstStyle/>
          <a:p>
            <a:pPr marL="342900" lvl="0" indent="-342900">
              <a:lnSpc>
                <a:spcPct val="150000"/>
              </a:lnSpc>
              <a:buFont typeface="Wingdings" pitchFamily="2" charset="2"/>
              <a:buChar char="ü"/>
            </a:pPr>
            <a:r>
              <a:rPr lang="zh-CN" altLang="en-US" b="1" dirty="0" smtClean="0">
                <a:latin typeface="微软雅黑" pitchFamily="34" charset="-122"/>
                <a:ea typeface="微软雅黑" pitchFamily="34" charset="-122"/>
              </a:rPr>
              <a:t>数据描述</a:t>
            </a:r>
            <a:endParaRPr lang="en-US" altLang="zh-CN" b="1" dirty="0" smtClean="0">
              <a:latin typeface="微软雅黑" pitchFamily="34" charset="-122"/>
              <a:ea typeface="微软雅黑" pitchFamily="34" charset="-122"/>
            </a:endParaRPr>
          </a:p>
          <a:p>
            <a:pPr marL="800100" lvl="1" indent="-342900">
              <a:lnSpc>
                <a:spcPct val="150000"/>
              </a:lnSpc>
              <a:buFont typeface="+mj-ea"/>
              <a:buAutoNum type="circleNumDbPlain"/>
            </a:pPr>
            <a:r>
              <a:rPr lang="zh-CN" altLang="en-US" b="1" dirty="0" smtClean="0">
                <a:latin typeface="微软雅黑" pitchFamily="34" charset="-122"/>
                <a:ea typeface="微软雅黑" pitchFamily="34" charset="-122"/>
              </a:rPr>
              <a:t>视觉编码：大小、颜色、纹理、形状；线段、图表、树；</a:t>
            </a:r>
            <a:endParaRPr lang="en-US" altLang="zh-CN" b="1" dirty="0" smtClean="0">
              <a:latin typeface="微软雅黑" pitchFamily="34" charset="-122"/>
              <a:ea typeface="微软雅黑" pitchFamily="34" charset="-122"/>
            </a:endParaRPr>
          </a:p>
          <a:p>
            <a:pPr marL="800100" lvl="1" indent="-342900">
              <a:lnSpc>
                <a:spcPct val="150000"/>
              </a:lnSpc>
              <a:buFont typeface="+mj-ea"/>
              <a:buAutoNum type="circleNumDbPlain"/>
            </a:pPr>
            <a:r>
              <a:rPr lang="zh-CN" altLang="en-US" b="1" dirty="0" smtClean="0">
                <a:latin typeface="微软雅黑" pitchFamily="34" charset="-122"/>
                <a:ea typeface="微软雅黑" pitchFamily="34" charset="-122"/>
              </a:rPr>
              <a:t>听觉编码：声音、语言</a:t>
            </a:r>
            <a:endParaRPr lang="en-US" altLang="zh-CN" dirty="0" smtClean="0">
              <a:latin typeface="微软雅黑" pitchFamily="34" charset="-122"/>
              <a:ea typeface="微软雅黑" pitchFamily="34" charset="-122"/>
            </a:endParaRPr>
          </a:p>
          <a:p>
            <a:pPr marL="342900" indent="-342900">
              <a:lnSpc>
                <a:spcPct val="150000"/>
              </a:lnSpc>
              <a:buFont typeface="Wingdings" pitchFamily="2" charset="2"/>
              <a:buChar char="ü"/>
            </a:pPr>
            <a:r>
              <a:rPr lang="zh-CN" altLang="en-US" b="1" dirty="0" smtClean="0">
                <a:latin typeface="微软雅黑" pitchFamily="34" charset="-122"/>
                <a:ea typeface="微软雅黑" pitchFamily="34" charset="-122"/>
              </a:rPr>
              <a:t>数据表示</a:t>
            </a:r>
            <a:endParaRPr lang="en-US" altLang="zh-CN" b="1" dirty="0" smtClean="0">
              <a:latin typeface="微软雅黑" pitchFamily="34" charset="-122"/>
              <a:ea typeface="微软雅黑" pitchFamily="34" charset="-122"/>
            </a:endParaRPr>
          </a:p>
          <a:p>
            <a:pPr marL="342900" lvl="0" indent="-342900">
              <a:lnSpc>
                <a:spcPct val="150000"/>
              </a:lnSpc>
            </a:pPr>
            <a:r>
              <a:rPr lang="en-US" altLang="zh-CN" b="1" dirty="0" smtClean="0"/>
              <a:t>             </a:t>
            </a:r>
            <a:r>
              <a:rPr lang="zh-CN" altLang="en-US" b="1" dirty="0" smtClean="0"/>
              <a:t>在时空局限下采用滚动、变形、抑制、缩放、快速序列来展现数据</a:t>
            </a:r>
            <a:r>
              <a:rPr lang="zh-CN" altLang="en-US" dirty="0" smtClean="0"/>
              <a:t>。</a:t>
            </a:r>
          </a:p>
          <a:p>
            <a:pPr marL="342900" lvl="0" indent="-342900">
              <a:lnSpc>
                <a:spcPct val="150000"/>
              </a:lnSpc>
              <a:buFont typeface="Wingdings" pitchFamily="2" charset="2"/>
              <a:buChar char="ü"/>
            </a:pPr>
            <a:r>
              <a:rPr lang="zh-CN" altLang="en-US" b="1" dirty="0" smtClean="0">
                <a:latin typeface="微软雅黑" pitchFamily="34" charset="-122"/>
                <a:ea typeface="微软雅黑" pitchFamily="34" charset="-122"/>
              </a:rPr>
              <a:t>交互</a:t>
            </a:r>
            <a:endParaRPr lang="en-US" altLang="zh-CN" b="1" dirty="0" smtClean="0">
              <a:latin typeface="微软雅黑" pitchFamily="34" charset="-122"/>
              <a:ea typeface="微软雅黑" pitchFamily="34" charset="-122"/>
            </a:endParaRPr>
          </a:p>
          <a:p>
            <a:pPr marL="342900" lvl="0" indent="-342900">
              <a:lnSpc>
                <a:spcPct val="150000"/>
              </a:lnSpc>
            </a:pPr>
            <a:r>
              <a:rPr lang="en-US" altLang="zh-CN" b="1" dirty="0" smtClean="0"/>
              <a:t>             </a:t>
            </a:r>
            <a:r>
              <a:rPr lang="zh-CN" altLang="en-US" b="1" dirty="0" smtClean="0"/>
              <a:t>连续、渐进、被动、混合多种交互方式</a:t>
            </a:r>
            <a:r>
              <a:rPr lang="zh-CN" altLang="en-US" dirty="0" smtClean="0"/>
              <a:t>，</a:t>
            </a:r>
            <a:endParaRPr lang="zh-CN" altLang="en-US" dirty="0"/>
          </a:p>
        </p:txBody>
      </p:sp>
      <p:sp>
        <p:nvSpPr>
          <p:cNvPr id="8" name="TextBox 7"/>
          <p:cNvSpPr txBox="1"/>
          <p:nvPr/>
        </p:nvSpPr>
        <p:spPr>
          <a:xfrm>
            <a:off x="500034" y="5320271"/>
            <a:ext cx="8233344" cy="1323439"/>
          </a:xfrm>
          <a:prstGeom prst="rect">
            <a:avLst/>
          </a:prstGeom>
          <a:noFill/>
        </p:spPr>
        <p:txBody>
          <a:bodyPr wrap="none" rtlCol="0">
            <a:spAutoFit/>
          </a:bodyPr>
          <a:lstStyle/>
          <a:p>
            <a:r>
              <a:rPr lang="zh-CN" altLang="en-US" sz="2000" b="1" dirty="0" smtClean="0">
                <a:solidFill>
                  <a:srgbClr val="FF0000"/>
                </a:solidFill>
              </a:rPr>
              <a:t>大数据展现技术总结：</a:t>
            </a:r>
            <a:endParaRPr lang="en-US" altLang="zh-CN" sz="2000" b="1" dirty="0" smtClean="0">
              <a:solidFill>
                <a:srgbClr val="FF0000"/>
              </a:solidFill>
            </a:endParaRPr>
          </a:p>
          <a:p>
            <a:r>
              <a:rPr lang="zh-CN" altLang="en-US" sz="2000" b="1" dirty="0" smtClean="0">
                <a:solidFill>
                  <a:srgbClr val="FF0000"/>
                </a:solidFill>
              </a:rPr>
              <a:t>        数据呈现技术是大数据能否让智慧经济走进寻常百姓家的最后一公</a:t>
            </a:r>
            <a:endParaRPr lang="en-US" altLang="zh-CN" sz="2000" b="1" dirty="0" smtClean="0">
              <a:solidFill>
                <a:srgbClr val="FF0000"/>
              </a:solidFill>
            </a:endParaRPr>
          </a:p>
          <a:p>
            <a:r>
              <a:rPr lang="zh-CN" altLang="en-US" sz="2000" b="1" dirty="0" smtClean="0">
                <a:solidFill>
                  <a:srgbClr val="FF0000"/>
                </a:solidFill>
              </a:rPr>
              <a:t>里，利用信息可视可听使大数据的有价信息以可感性认知的方式呈现出</a:t>
            </a:r>
            <a:endParaRPr lang="en-US" altLang="zh-CN" sz="2000" b="1" dirty="0" smtClean="0">
              <a:solidFill>
                <a:srgbClr val="FF0000"/>
              </a:solidFill>
            </a:endParaRPr>
          </a:p>
          <a:p>
            <a:r>
              <a:rPr lang="zh-CN" altLang="en-US" sz="2000" b="1" dirty="0" smtClean="0">
                <a:solidFill>
                  <a:srgbClr val="FF0000"/>
                </a:solidFill>
              </a:rPr>
              <a:t>来至关重要。</a:t>
            </a:r>
            <a:endParaRPr lang="zh-CN" altLang="en-US" sz="2000" b="1" dirty="0">
              <a:solidFill>
                <a:srgbClr val="FF0000"/>
              </a:solidFill>
            </a:endParaRPr>
          </a:p>
        </p:txBody>
      </p:sp>
      <p:pic>
        <p:nvPicPr>
          <p:cNvPr id="9" name="Picture 2"/>
          <p:cNvPicPr>
            <a:picLocks noChangeAspect="1" noChangeArrowheads="1"/>
          </p:cNvPicPr>
          <p:nvPr/>
        </p:nvPicPr>
        <p:blipFill>
          <a:blip r:embed="rId2" cstate="print"/>
          <a:srcRect/>
          <a:stretch>
            <a:fillRect/>
          </a:stretch>
        </p:blipFill>
        <p:spPr bwMode="auto">
          <a:xfrm>
            <a:off x="357158" y="1033991"/>
            <a:ext cx="3786214" cy="4182744"/>
          </a:xfrm>
          <a:prstGeom prst="rect">
            <a:avLst/>
          </a:prstGeom>
          <a:noFill/>
          <a:ln w="9525">
            <a:noFill/>
            <a:miter lim="800000"/>
            <a:headEnd/>
            <a:tailEnd/>
          </a:ln>
          <a:effectLst/>
        </p:spPr>
      </p:pic>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5857884" cy="563562"/>
          </a:xfrm>
        </p:spPr>
        <p:txBody>
          <a:bodyPr lIns="0" tIns="0" rIns="0" bIns="0" anchor="t"/>
          <a:lstStyle/>
          <a:p>
            <a:pPr algn="l"/>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图呈现：</a:t>
            </a:r>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一图胜千言</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0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903170" name="Picture 2"/>
          <p:cNvPicPr>
            <a:picLocks noChangeAspect="1" noChangeArrowheads="1"/>
          </p:cNvPicPr>
          <p:nvPr/>
        </p:nvPicPr>
        <p:blipFill>
          <a:blip r:embed="rId2"/>
          <a:srcRect/>
          <a:stretch>
            <a:fillRect/>
          </a:stretch>
        </p:blipFill>
        <p:spPr bwMode="auto">
          <a:xfrm>
            <a:off x="0" y="1643050"/>
            <a:ext cx="4857752" cy="4500594"/>
          </a:xfrm>
          <a:prstGeom prst="rect">
            <a:avLst/>
          </a:prstGeom>
          <a:noFill/>
          <a:ln w="9525">
            <a:noFill/>
            <a:miter lim="800000"/>
            <a:headEnd/>
            <a:tailEnd/>
          </a:ln>
          <a:effectLst/>
        </p:spPr>
      </p:pic>
      <p:pic>
        <p:nvPicPr>
          <p:cNvPr id="875522" name="Picture 2" descr="E:\国云公司\2-项目实例\2014\0911-最高检大数据汇报\全局图.jpg"/>
          <p:cNvPicPr>
            <a:picLocks noChangeAspect="1" noChangeArrowheads="1"/>
          </p:cNvPicPr>
          <p:nvPr/>
        </p:nvPicPr>
        <p:blipFill>
          <a:blip r:embed="rId3"/>
          <a:srcRect/>
          <a:stretch>
            <a:fillRect/>
          </a:stretch>
        </p:blipFill>
        <p:spPr bwMode="auto">
          <a:xfrm>
            <a:off x="5286380" y="2000240"/>
            <a:ext cx="3571900" cy="4000529"/>
          </a:xfrm>
          <a:prstGeom prst="rect">
            <a:avLst/>
          </a:prstGeom>
          <a:noFill/>
        </p:spPr>
      </p:pic>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9169"/>
            <a:ext cx="5857884" cy="563562"/>
          </a:xfrm>
        </p:spPr>
        <p:txBody>
          <a:bodyPr lIns="0" tIns="0" rIns="0" bIns="0" anchor="t"/>
          <a:lstStyle/>
          <a:p>
            <a:pPr algn="l"/>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图呈现</a:t>
            </a:r>
            <a:r>
              <a:rPr lang="en-US" altLang="zh-CN" sz="2800" b="1" kern="1200" dirty="0" smtClean="0">
                <a:solidFill>
                  <a:srgbClr val="0070C0"/>
                </a:solidFill>
                <a:latin typeface="黑体" pitchFamily="49" charset="-122"/>
                <a:ea typeface="黑体" pitchFamily="49" charset="-122"/>
                <a:cs typeface="宋体" charset="0"/>
              </a:rPr>
              <a:t>- </a:t>
            </a:r>
            <a:r>
              <a:rPr lang="zh-CN" altLang="en-US" sz="2800" b="1" kern="1200" dirty="0" smtClean="0">
                <a:solidFill>
                  <a:srgbClr val="0070C0"/>
                </a:solidFill>
                <a:latin typeface="黑体" pitchFamily="49" charset="-122"/>
                <a:ea typeface="黑体" pitchFamily="49" charset="-122"/>
                <a:cs typeface="宋体" charset="0"/>
              </a:rPr>
              <a:t>图形开发工具</a:t>
            </a:r>
            <a:endParaRPr lang="zh-CN" altLang="en-US" sz="2800" b="1" kern="1200" dirty="0">
              <a:solidFill>
                <a:srgbClr val="0070C0"/>
              </a:solidFill>
              <a:latin typeface="黑体" pitchFamily="49" charset="-122"/>
              <a:ea typeface="黑体" pitchFamily="49" charset="-122"/>
              <a:cs typeface="宋体"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680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0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a:spLocks noGrp="1"/>
          </p:cNvSpPr>
          <p:nvPr>
            <p:ph sz="quarter" idx="10"/>
          </p:nvPr>
        </p:nvSpPr>
        <p:spPr>
          <a:xfrm>
            <a:off x="116249" y="1354564"/>
            <a:ext cx="4312875" cy="5429288"/>
          </a:xfrm>
        </p:spPr>
        <p:txBody>
          <a:bodyPr/>
          <a:lstStyle/>
          <a:p>
            <a:pPr lvl="1"/>
            <a:r>
              <a:rPr lang="en-US" altLang="zh-CN" sz="1800" b="1" dirty="0" err="1" smtClean="0">
                <a:solidFill>
                  <a:srgbClr val="C00000"/>
                </a:solidFill>
                <a:latin typeface="微软雅黑" panose="020B0503020204020204" pitchFamily="34" charset="-122"/>
                <a:ea typeface="微软雅黑" panose="020B0503020204020204" pitchFamily="34" charset="-122"/>
              </a:rPr>
              <a:t>DataWrangler</a:t>
            </a:r>
            <a:endParaRPr lang="en-US" altLang="zh-CN" sz="1800" b="1" dirty="0">
              <a:solidFill>
                <a:srgbClr val="C00000"/>
              </a:solidFill>
              <a:latin typeface="微软雅黑" panose="020B0503020204020204" pitchFamily="34" charset="-122"/>
              <a:ea typeface="微软雅黑" panose="020B0503020204020204" pitchFamily="34" charset="-122"/>
            </a:endParaRPr>
          </a:p>
          <a:p>
            <a:pPr lvl="2"/>
            <a:r>
              <a:rPr lang="zh-CN" altLang="en-US" sz="1600" dirty="0" smtClean="0">
                <a:latin typeface="微软雅黑" panose="020B0503020204020204" pitchFamily="34" charset="-122"/>
                <a:ea typeface="微软雅黑" panose="020B0503020204020204" pitchFamily="34" charset="-122"/>
              </a:rPr>
              <a:t>斯坦福大学可视化组（</a:t>
            </a:r>
            <a:r>
              <a:rPr lang="en-US" altLang="zh-CN" sz="1600" dirty="0" smtClean="0">
                <a:latin typeface="微软雅黑" panose="020B0503020204020204" pitchFamily="34" charset="-122"/>
                <a:ea typeface="微软雅黑" panose="020B0503020204020204" pitchFamily="34" charset="-122"/>
              </a:rPr>
              <a:t>SUVG</a:t>
            </a:r>
            <a:r>
              <a:rPr lang="zh-CN" altLang="en-US" sz="1600" dirty="0" smtClean="0">
                <a:latin typeface="微软雅黑" panose="020B0503020204020204" pitchFamily="34" charset="-122"/>
                <a:ea typeface="微软雅黑" panose="020B0503020204020204" pitchFamily="34" charset="-122"/>
              </a:rPr>
              <a:t>）设计的基于</a:t>
            </a:r>
            <a:r>
              <a:rPr lang="en-US" altLang="zh-CN" sz="1600" dirty="0" smtClean="0">
                <a:latin typeface="微软雅黑" panose="020B0503020204020204" pitchFamily="34" charset="-122"/>
                <a:ea typeface="微软雅黑" panose="020B0503020204020204" pitchFamily="34" charset="-122"/>
              </a:rPr>
              <a:t>web</a:t>
            </a:r>
            <a:r>
              <a:rPr lang="zh-CN" altLang="en-US" sz="1600" dirty="0" smtClean="0">
                <a:latin typeface="微软雅黑" panose="020B0503020204020204" pitchFamily="34" charset="-122"/>
                <a:ea typeface="微软雅黑" panose="020B0503020204020204" pitchFamily="34" charset="-122"/>
              </a:rPr>
              <a:t>的服务的图形化工具计算</a:t>
            </a:r>
            <a:r>
              <a:rPr lang="zh-CN" altLang="en-US" sz="1600" dirty="0">
                <a:latin typeface="微软雅黑" panose="020B0503020204020204" pitchFamily="34" charset="-122"/>
                <a:ea typeface="微软雅黑" panose="020B0503020204020204" pitchFamily="34" charset="-122"/>
              </a:rPr>
              <a:t>量大</a:t>
            </a:r>
            <a:endParaRPr lang="en-US" altLang="zh-CN" sz="1600" dirty="0">
              <a:latin typeface="微软雅黑" panose="020B0503020204020204" pitchFamily="34" charset="-122"/>
              <a:ea typeface="微软雅黑" panose="020B0503020204020204" pitchFamily="34" charset="-122"/>
            </a:endParaRPr>
          </a:p>
          <a:p>
            <a:pPr lvl="1"/>
            <a:r>
              <a:rPr lang="en-US" altLang="zh-CN" sz="1800" b="1" dirty="0" smtClean="0">
                <a:solidFill>
                  <a:srgbClr val="C00000"/>
                </a:solidFill>
                <a:latin typeface="微软雅黑" panose="020B0503020204020204" pitchFamily="34" charset="-122"/>
                <a:ea typeface="微软雅黑" panose="020B0503020204020204" pitchFamily="34" charset="-122"/>
              </a:rPr>
              <a:t>Google Refine</a:t>
            </a:r>
            <a:endParaRPr lang="en-US" altLang="zh-CN" sz="1600" dirty="0">
              <a:latin typeface="微软雅黑" panose="020B0503020204020204" pitchFamily="34" charset="-122"/>
              <a:ea typeface="微软雅黑" panose="020B0503020204020204" pitchFamily="34" charset="-122"/>
            </a:endParaRPr>
          </a:p>
          <a:p>
            <a:pPr lvl="2"/>
            <a:r>
              <a:rPr lang="zh-CN" altLang="en-US" sz="1600" dirty="0" smtClean="0">
                <a:latin typeface="微软雅黑" panose="020B0503020204020204" pitchFamily="34" charset="-122"/>
                <a:ea typeface="微软雅黑" panose="020B0503020204020204" pitchFamily="34" charset="-122"/>
              </a:rPr>
              <a:t>用户在电脑上运行这个应用程序后就可以通过浏览器访问之</a:t>
            </a:r>
            <a:endParaRPr lang="en-US" altLang="zh-CN" sz="1600" dirty="0">
              <a:latin typeface="微软雅黑" panose="020B0503020204020204" pitchFamily="34" charset="-122"/>
              <a:ea typeface="微软雅黑" panose="020B0503020204020204" pitchFamily="34" charset="-122"/>
            </a:endParaRPr>
          </a:p>
          <a:p>
            <a:pPr lvl="1"/>
            <a:r>
              <a:rPr lang="en-US" altLang="zh-CN" sz="1800" b="1" dirty="0" smtClean="0">
                <a:solidFill>
                  <a:srgbClr val="C00000"/>
                </a:solidFill>
                <a:latin typeface="微软雅黑" panose="020B0503020204020204" pitchFamily="34" charset="-122"/>
                <a:ea typeface="微软雅黑" panose="020B0503020204020204" pitchFamily="34" charset="-122"/>
              </a:rPr>
              <a:t>Google Fusion </a:t>
            </a:r>
            <a:r>
              <a:rPr lang="en-US" altLang="zh-CN" sz="1800" b="1" dirty="0" err="1" smtClean="0">
                <a:solidFill>
                  <a:srgbClr val="C00000"/>
                </a:solidFill>
                <a:latin typeface="微软雅黑" panose="020B0503020204020204" pitchFamily="34" charset="-122"/>
                <a:ea typeface="微软雅黑" panose="020B0503020204020204" pitchFamily="34" charset="-122"/>
              </a:rPr>
              <a:t>Tablesariety</a:t>
            </a:r>
            <a:endParaRPr lang="en-US" altLang="zh-CN" sz="1800" b="1" dirty="0">
              <a:solidFill>
                <a:srgbClr val="C00000"/>
              </a:solidFill>
              <a:latin typeface="微软雅黑" panose="020B0503020204020204" pitchFamily="34" charset="-122"/>
              <a:ea typeface="微软雅黑" panose="020B0503020204020204" pitchFamily="34" charset="-122"/>
            </a:endParaRPr>
          </a:p>
          <a:p>
            <a:pPr lvl="2"/>
            <a:r>
              <a:rPr lang="en-US" altLang="zh-CN" sz="1600" dirty="0" smtClean="0">
                <a:latin typeface="微软雅黑" panose="020B0503020204020204" pitchFamily="34" charset="-122"/>
                <a:ea typeface="微软雅黑" panose="020B0503020204020204" pitchFamily="34" charset="-122"/>
              </a:rPr>
              <a:t>Google Fusion Tables</a:t>
            </a:r>
            <a:r>
              <a:rPr lang="zh-CN" altLang="en-US" sz="1600" dirty="0" smtClean="0">
                <a:latin typeface="微软雅黑" panose="020B0503020204020204" pitchFamily="34" charset="-122"/>
                <a:ea typeface="微软雅黑" panose="020B0503020204020204" pitchFamily="34" charset="-122"/>
              </a:rPr>
              <a:t>的处理大数据量的强大能力，以及能够自由添加不同的空间视图的功能</a:t>
            </a:r>
            <a:endParaRPr lang="en-US" altLang="zh-CN" sz="1800" b="1" dirty="0">
              <a:solidFill>
                <a:srgbClr val="C00000"/>
              </a:solidFill>
              <a:latin typeface="微软雅黑" panose="020B0503020204020204" pitchFamily="34" charset="-122"/>
              <a:ea typeface="微软雅黑" panose="020B0503020204020204" pitchFamily="34" charset="-122"/>
            </a:endParaRPr>
          </a:p>
          <a:p>
            <a:pPr lvl="1"/>
            <a:r>
              <a:rPr lang="en-US" altLang="zh-CN" sz="1800" b="1" dirty="0" smtClean="0">
                <a:solidFill>
                  <a:srgbClr val="C00000"/>
                </a:solidFill>
                <a:latin typeface="微软雅黑" panose="020B0503020204020204" pitchFamily="34" charset="-122"/>
                <a:ea typeface="微软雅黑" panose="020B0503020204020204" pitchFamily="34" charset="-122"/>
              </a:rPr>
              <a:t>JavaScript </a:t>
            </a:r>
            <a:r>
              <a:rPr lang="en-US" altLang="zh-CN" sz="1800" b="1" dirty="0" err="1" smtClean="0">
                <a:solidFill>
                  <a:srgbClr val="C00000"/>
                </a:solidFill>
                <a:latin typeface="微软雅黑" panose="020B0503020204020204" pitchFamily="34" charset="-122"/>
                <a:ea typeface="微软雅黑" panose="020B0503020204020204" pitchFamily="34" charset="-122"/>
              </a:rPr>
              <a:t>InfoVis</a:t>
            </a:r>
            <a:r>
              <a:rPr lang="en-US" altLang="zh-CN" sz="1800" b="1" dirty="0" smtClean="0">
                <a:solidFill>
                  <a:srgbClr val="C00000"/>
                </a:solidFill>
                <a:latin typeface="微软雅黑" panose="020B0503020204020204" pitchFamily="34" charset="-122"/>
                <a:ea typeface="微软雅黑" panose="020B0503020204020204" pitchFamily="34" charset="-122"/>
              </a:rPr>
              <a:t> Toolkit</a:t>
            </a:r>
          </a:p>
          <a:p>
            <a:pPr lvl="1"/>
            <a:r>
              <a:rPr lang="en-US" altLang="zh-CN" sz="1800" b="1" dirty="0" smtClean="0">
                <a:solidFill>
                  <a:srgbClr val="C00000"/>
                </a:solidFill>
                <a:latin typeface="微软雅黑" panose="020B0503020204020204" pitchFamily="34" charset="-122"/>
                <a:ea typeface="微软雅黑" panose="020B0503020204020204" pitchFamily="34" charset="-122"/>
              </a:rPr>
              <a:t>Quantum GIS </a:t>
            </a:r>
          </a:p>
          <a:p>
            <a:pPr lvl="1"/>
            <a:r>
              <a:rPr lang="en-US" altLang="zh-CN" sz="1800" b="1" dirty="0" err="1" smtClean="0">
                <a:solidFill>
                  <a:srgbClr val="C00000"/>
                </a:solidFill>
                <a:latin typeface="微软雅黑" panose="020B0503020204020204" pitchFamily="34" charset="-122"/>
                <a:ea typeface="微软雅黑" panose="020B0503020204020204" pitchFamily="34" charset="-122"/>
              </a:rPr>
              <a:t>OpenHeatMap</a:t>
            </a:r>
            <a:endParaRPr lang="en-US" altLang="zh-CN" sz="1800" b="1" dirty="0" smtClean="0">
              <a:solidFill>
                <a:srgbClr val="C00000"/>
              </a:solidFill>
              <a:latin typeface="微软雅黑" panose="020B0503020204020204" pitchFamily="34" charset="-122"/>
              <a:ea typeface="微软雅黑" panose="020B0503020204020204" pitchFamily="34" charset="-122"/>
            </a:endParaRPr>
          </a:p>
          <a:p>
            <a:pPr lvl="1"/>
            <a:r>
              <a:rPr lang="en-US" altLang="zh-CN" sz="1800" b="1" dirty="0" err="1" smtClean="0">
                <a:solidFill>
                  <a:srgbClr val="C00000"/>
                </a:solidFill>
                <a:latin typeface="微软雅黑" panose="020B0503020204020204" pitchFamily="34" charset="-122"/>
                <a:ea typeface="微软雅黑" panose="020B0503020204020204" pitchFamily="34" charset="-122"/>
              </a:rPr>
              <a:t>TimeFlow</a:t>
            </a:r>
            <a:endParaRPr lang="en-US" altLang="zh-CN" sz="1800" b="1" dirty="0">
              <a:solidFill>
                <a:srgbClr val="C00000"/>
              </a:solidFill>
              <a:latin typeface="微软雅黑" panose="020B0503020204020204" pitchFamily="34" charset="-122"/>
              <a:ea typeface="微软雅黑" panose="020B0503020204020204" pitchFamily="34" charset="-122"/>
            </a:endParaRPr>
          </a:p>
          <a:p>
            <a:pPr lvl="1">
              <a:buNone/>
            </a:pPr>
            <a:endParaRPr lang="en-US" altLang="zh-CN" sz="2200" b="1" dirty="0" smtClean="0"/>
          </a:p>
          <a:p>
            <a:pPr lvl="2"/>
            <a:endParaRPr lang="en-US" altLang="zh-CN" sz="1800" dirty="0" smtClean="0"/>
          </a:p>
          <a:p>
            <a:pPr>
              <a:buNone/>
            </a:pPr>
            <a:endParaRPr lang="en-US" altLang="zh-CN" sz="1800" dirty="0" smtClean="0">
              <a:latin typeface="楷体" pitchFamily="49" charset="-122"/>
              <a:ea typeface="楷体" pitchFamily="49" charset="-122"/>
            </a:endParaRPr>
          </a:p>
        </p:txBody>
      </p:sp>
      <p:pic>
        <p:nvPicPr>
          <p:cNvPr id="9" name="图片 8" descr="Free da&lt;wbr&gt;ta analysis">
            <a:hlinkClick r:id="rId2"/>
          </p:cNvPr>
          <p:cNvPicPr/>
          <p:nvPr/>
        </p:nvPicPr>
        <p:blipFill>
          <a:blip r:embed="rId3"/>
          <a:srcRect/>
          <a:stretch>
            <a:fillRect/>
          </a:stretch>
        </p:blipFill>
        <p:spPr bwMode="auto">
          <a:xfrm>
            <a:off x="4857752" y="3500438"/>
            <a:ext cx="4124320" cy="1428760"/>
          </a:xfrm>
          <a:prstGeom prst="rect">
            <a:avLst/>
          </a:prstGeom>
          <a:noFill/>
          <a:ln w="9525">
            <a:noFill/>
            <a:miter lim="800000"/>
            <a:headEnd/>
            <a:tailEnd/>
          </a:ln>
        </p:spPr>
      </p:pic>
      <p:pic>
        <p:nvPicPr>
          <p:cNvPr id="10" name="图片 9" descr="Free da&lt;wbr&gt;ta analysis">
            <a:hlinkClick r:id="rId4"/>
          </p:cNvPr>
          <p:cNvPicPr/>
          <p:nvPr/>
        </p:nvPicPr>
        <p:blipFill>
          <a:blip r:embed="rId5"/>
          <a:srcRect/>
          <a:stretch>
            <a:fillRect/>
          </a:stretch>
        </p:blipFill>
        <p:spPr bwMode="auto">
          <a:xfrm>
            <a:off x="4857720" y="5214950"/>
            <a:ext cx="4286280" cy="1643050"/>
          </a:xfrm>
          <a:prstGeom prst="rect">
            <a:avLst/>
          </a:prstGeom>
          <a:noFill/>
          <a:ln w="9525">
            <a:noFill/>
            <a:miter lim="800000"/>
            <a:headEnd/>
            <a:tailEnd/>
          </a:ln>
        </p:spPr>
      </p:pic>
      <p:pic>
        <p:nvPicPr>
          <p:cNvPr id="11" name="图片 10" descr="InfoViz"/>
          <p:cNvPicPr/>
          <p:nvPr/>
        </p:nvPicPr>
        <p:blipFill>
          <a:blip r:embed="rId6"/>
          <a:srcRect/>
          <a:stretch>
            <a:fillRect/>
          </a:stretch>
        </p:blipFill>
        <p:spPr bwMode="auto">
          <a:xfrm>
            <a:off x="5072066" y="1000108"/>
            <a:ext cx="3776672" cy="2362200"/>
          </a:xfrm>
          <a:prstGeom prst="rect">
            <a:avLst/>
          </a:prstGeom>
          <a:noFill/>
          <a:ln w="9525">
            <a:noFill/>
            <a:miter lim="800000"/>
            <a:headEnd/>
            <a:tailEnd/>
          </a:ln>
        </p:spPr>
      </p:pic>
    </p:spTree>
    <p:extLst>
      <p:ext uri="{BB962C8B-B14F-4D97-AF65-F5344CB8AC3E}">
        <p14:creationId xmlns:p14="http://schemas.microsoft.com/office/powerpoint/2010/main" val="310982896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54" y="260648"/>
            <a:ext cx="9144000" cy="648072"/>
          </a:xfrm>
        </p:spPr>
        <p:txBody>
          <a:bodyPr lIns="0" tIns="0" rIns="0" bIns="0" anchor="t"/>
          <a:lstStyle/>
          <a:p>
            <a:pPr algn="l"/>
            <a:r>
              <a:rPr lang="zh-CN" altLang="en-US" sz="2800" b="1" kern="1200" dirty="0" smtClean="0">
                <a:solidFill>
                  <a:srgbClr val="0070C0"/>
                </a:solidFill>
                <a:latin typeface="黑体" pitchFamily="49" charset="-122"/>
                <a:ea typeface="黑体" pitchFamily="49" charset="-122"/>
                <a:cs typeface="宋体" charset="0"/>
              </a:rPr>
              <a:t>舆情系统：大数据应用</a:t>
            </a:r>
            <a:endParaRPr lang="zh-CN" altLang="en-US" sz="2800" b="1" kern="1200" dirty="0">
              <a:solidFill>
                <a:srgbClr val="0070C0"/>
              </a:solidFill>
              <a:latin typeface="黑体" pitchFamily="49" charset="-122"/>
              <a:ea typeface="黑体" pitchFamily="49" charset="-122"/>
              <a:cs typeface="宋体" charset="0"/>
            </a:endParaRPr>
          </a:p>
        </p:txBody>
      </p:sp>
      <p:sp>
        <p:nvSpPr>
          <p:cNvPr id="4" name="TextBox 29"/>
          <p:cNvSpPr txBox="1"/>
          <p:nvPr/>
        </p:nvSpPr>
        <p:spPr>
          <a:xfrm>
            <a:off x="395536" y="1988840"/>
            <a:ext cx="7946052" cy="2831544"/>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lnSpc>
                <a:spcPct val="150000"/>
              </a:lnSpc>
              <a:spcBef>
                <a:spcPct val="0"/>
              </a:spcBef>
              <a:spcAft>
                <a:spcPct val="0"/>
              </a:spcAft>
            </a:pPr>
            <a:endParaRPr lang="en-US" altLang="zh-CN" b="1" dirty="0" smtClean="0">
              <a:solidFill>
                <a:srgbClr val="000000"/>
              </a:solidFill>
              <a:latin typeface="微软雅黑" panose="020B0503020204020204" pitchFamily="34" charset="-122"/>
              <a:ea typeface="微软雅黑" panose="020B0503020204020204" pitchFamily="34" charset="-122"/>
            </a:endParaRPr>
          </a:p>
          <a:p>
            <a:pPr marL="720000">
              <a:lnSpc>
                <a:spcPct val="150000"/>
              </a:lnSpc>
              <a:defRPr/>
            </a:pPr>
            <a:r>
              <a:rPr lang="en-US" altLang="zh-CN" b="1" dirty="0" smtClean="0">
                <a:solidFill>
                  <a:srgbClr val="0066CC"/>
                </a:solidFill>
                <a:latin typeface="微软雅黑" panose="020B0503020204020204" pitchFamily="34" charset="-122"/>
                <a:ea typeface="微软雅黑" panose="020B0503020204020204" pitchFamily="34" charset="-122"/>
                <a:sym typeface="Wingdings 2" panose="05020102010507070707" pitchFamily="18" charset="2"/>
              </a:rPr>
              <a:t>   </a:t>
            </a:r>
            <a:r>
              <a:rPr lang="zh-CN" altLang="en-US" b="1" dirty="0" smtClean="0">
                <a:solidFill>
                  <a:srgbClr val="000000"/>
                </a:solidFill>
                <a:latin typeface="微软雅黑" panose="020B0503020204020204" pitchFamily="34" charset="-122"/>
                <a:ea typeface="微软雅黑" panose="020B0503020204020204" pitchFamily="34" charset="-122"/>
              </a:rPr>
              <a:t>全文检索</a:t>
            </a:r>
            <a:r>
              <a:rPr lang="zh-CN" altLang="en-US" b="1" dirty="0">
                <a:solidFill>
                  <a:srgbClr val="000000"/>
                </a:solidFill>
                <a:latin typeface="微软雅黑" panose="020B0503020204020204" pitchFamily="34" charset="-122"/>
                <a:ea typeface="微软雅黑" panose="020B0503020204020204" pitchFamily="34" charset="-122"/>
              </a:rPr>
              <a:t>软件</a:t>
            </a:r>
            <a:endParaRPr lang="en-US" altLang="zh-CN" b="1" dirty="0">
              <a:solidFill>
                <a:srgbClr val="000000"/>
              </a:solidFill>
              <a:latin typeface="微软雅黑" panose="020B0503020204020204" pitchFamily="34" charset="-122"/>
              <a:ea typeface="微软雅黑" panose="020B0503020204020204" pitchFamily="34" charset="-122"/>
            </a:endParaRPr>
          </a:p>
          <a:p>
            <a:pPr marL="720000">
              <a:lnSpc>
                <a:spcPct val="150000"/>
              </a:lnSpc>
              <a:defRPr/>
            </a:pPr>
            <a:r>
              <a:rPr lang="en-US" altLang="zh-CN" b="1" dirty="0" smtClean="0">
                <a:solidFill>
                  <a:srgbClr val="0066CC"/>
                </a:solidFill>
                <a:latin typeface="微软雅黑" panose="020B0503020204020204" pitchFamily="34" charset="-122"/>
                <a:ea typeface="微软雅黑" panose="020B0503020204020204" pitchFamily="34" charset="-122"/>
                <a:sym typeface="Wingdings 2" panose="05020102010507070707" pitchFamily="18" charset="2"/>
              </a:rPr>
              <a:t>   </a:t>
            </a:r>
            <a:r>
              <a:rPr lang="zh-CN" altLang="en-US" b="1" dirty="0" smtClean="0">
                <a:solidFill>
                  <a:srgbClr val="000000"/>
                </a:solidFill>
                <a:latin typeface="微软雅黑" panose="020B0503020204020204" pitchFamily="34" charset="-122"/>
                <a:ea typeface="微软雅黑" panose="020B0503020204020204" pitchFamily="34" charset="-122"/>
              </a:rPr>
              <a:t>文本</a:t>
            </a:r>
            <a:r>
              <a:rPr lang="zh-CN" altLang="en-US" b="1" dirty="0">
                <a:solidFill>
                  <a:srgbClr val="000000"/>
                </a:solidFill>
                <a:latin typeface="微软雅黑" panose="020B0503020204020204" pitchFamily="34" charset="-122"/>
                <a:ea typeface="微软雅黑" panose="020B0503020204020204" pitchFamily="34" charset="-122"/>
              </a:rPr>
              <a:t>挖掘软件</a:t>
            </a:r>
            <a:endParaRPr lang="en-US" altLang="zh-CN" b="1" dirty="0">
              <a:solidFill>
                <a:srgbClr val="000000"/>
              </a:solidFill>
              <a:latin typeface="微软雅黑" panose="020B0503020204020204" pitchFamily="34" charset="-122"/>
              <a:ea typeface="微软雅黑" panose="020B0503020204020204" pitchFamily="34" charset="-122"/>
            </a:endParaRPr>
          </a:p>
          <a:p>
            <a:pPr marL="720000">
              <a:lnSpc>
                <a:spcPct val="150000"/>
              </a:lnSpc>
              <a:defRPr/>
            </a:pPr>
            <a:r>
              <a:rPr lang="en-US" altLang="zh-CN" b="1" dirty="0" smtClean="0">
                <a:solidFill>
                  <a:srgbClr val="0066CC"/>
                </a:solidFill>
                <a:latin typeface="微软雅黑" panose="020B0503020204020204" pitchFamily="34" charset="-122"/>
                <a:ea typeface="微软雅黑" panose="020B0503020204020204" pitchFamily="34" charset="-122"/>
                <a:sym typeface="Wingdings 2" panose="05020102010507070707" pitchFamily="18" charset="2"/>
              </a:rPr>
              <a:t>   </a:t>
            </a:r>
            <a:r>
              <a:rPr lang="zh-CN" altLang="en-US" b="1" dirty="0" smtClean="0">
                <a:solidFill>
                  <a:srgbClr val="000000"/>
                </a:solidFill>
                <a:latin typeface="微软雅黑" panose="020B0503020204020204" pitchFamily="34" charset="-122"/>
                <a:ea typeface="微软雅黑" panose="020B0503020204020204" pitchFamily="34" charset="-122"/>
              </a:rPr>
              <a:t>舆情</a:t>
            </a:r>
            <a:r>
              <a:rPr lang="zh-CN" altLang="en-US" b="1" dirty="0">
                <a:solidFill>
                  <a:srgbClr val="000000"/>
                </a:solidFill>
                <a:latin typeface="微软雅黑" panose="020B0503020204020204" pitchFamily="34" charset="-122"/>
                <a:ea typeface="微软雅黑" panose="020B0503020204020204" pitchFamily="34" charset="-122"/>
              </a:rPr>
              <a:t>分析软件</a:t>
            </a:r>
            <a:endParaRPr lang="en-US" altLang="zh-CN" b="1" dirty="0">
              <a:solidFill>
                <a:srgbClr val="000000"/>
              </a:solidFill>
              <a:latin typeface="微软雅黑" panose="020B0503020204020204" pitchFamily="34" charset="-122"/>
              <a:ea typeface="微软雅黑" panose="020B0503020204020204" pitchFamily="34" charset="-122"/>
            </a:endParaRPr>
          </a:p>
          <a:p>
            <a:pPr marL="720000">
              <a:lnSpc>
                <a:spcPct val="150000"/>
              </a:lnSpc>
              <a:defRPr/>
            </a:pPr>
            <a:r>
              <a:rPr lang="en-US" altLang="zh-CN" b="1" dirty="0" smtClean="0">
                <a:solidFill>
                  <a:srgbClr val="0066CC"/>
                </a:solidFill>
                <a:latin typeface="微软雅黑" panose="020B0503020204020204" pitchFamily="34" charset="-122"/>
                <a:ea typeface="微软雅黑" panose="020B0503020204020204" pitchFamily="34" charset="-122"/>
                <a:sym typeface="Wingdings 2" panose="05020102010507070707" pitchFamily="18" charset="2"/>
              </a:rPr>
              <a:t>   </a:t>
            </a:r>
            <a:r>
              <a:rPr lang="zh-CN" altLang="en-US" b="1" dirty="0" smtClean="0">
                <a:solidFill>
                  <a:srgbClr val="000000"/>
                </a:solidFill>
                <a:latin typeface="微软雅黑" panose="020B0503020204020204" pitchFamily="34" charset="-122"/>
                <a:ea typeface="微软雅黑" panose="020B0503020204020204" pitchFamily="34" charset="-122"/>
              </a:rPr>
              <a:t>突发</a:t>
            </a:r>
            <a:r>
              <a:rPr lang="zh-CN" altLang="en-US" b="1" dirty="0">
                <a:solidFill>
                  <a:srgbClr val="000000"/>
                </a:solidFill>
                <a:latin typeface="微软雅黑" panose="020B0503020204020204" pitchFamily="34" charset="-122"/>
                <a:ea typeface="微软雅黑" panose="020B0503020204020204" pitchFamily="34" charset="-122"/>
              </a:rPr>
              <a:t>事件专题追踪与分析软件</a:t>
            </a:r>
            <a:endParaRPr lang="en-US" altLang="zh-CN" b="1" dirty="0">
              <a:solidFill>
                <a:srgbClr val="000000"/>
              </a:solidFill>
              <a:latin typeface="微软雅黑" panose="020B0503020204020204" pitchFamily="34" charset="-122"/>
              <a:ea typeface="微软雅黑" panose="020B0503020204020204" pitchFamily="34" charset="-122"/>
            </a:endParaRPr>
          </a:p>
          <a:p>
            <a:pPr marL="720000">
              <a:lnSpc>
                <a:spcPct val="150000"/>
              </a:lnSpc>
              <a:defRPr/>
            </a:pPr>
            <a:r>
              <a:rPr lang="en-US" altLang="zh-CN" b="1" dirty="0" smtClean="0">
                <a:solidFill>
                  <a:srgbClr val="0066CC"/>
                </a:solidFill>
                <a:latin typeface="微软雅黑" panose="020B0503020204020204" pitchFamily="34" charset="-122"/>
                <a:ea typeface="微软雅黑" panose="020B0503020204020204" pitchFamily="34" charset="-122"/>
                <a:sym typeface="Wingdings 2" panose="05020102010507070707" pitchFamily="18" charset="2"/>
              </a:rPr>
              <a:t>   </a:t>
            </a:r>
            <a:r>
              <a:rPr lang="zh-CN" altLang="en-US" b="1" dirty="0" smtClean="0">
                <a:solidFill>
                  <a:srgbClr val="000000"/>
                </a:solidFill>
                <a:latin typeface="微软雅黑" panose="020B0503020204020204" pitchFamily="34" charset="-122"/>
                <a:ea typeface="微软雅黑" panose="020B0503020204020204" pitchFamily="34" charset="-122"/>
              </a:rPr>
              <a:t>舆情</a:t>
            </a:r>
            <a:r>
              <a:rPr lang="zh-CN" altLang="en-US" b="1" dirty="0">
                <a:solidFill>
                  <a:srgbClr val="000000"/>
                </a:solidFill>
                <a:latin typeface="微软雅黑" panose="020B0503020204020204" pitchFamily="34" charset="-122"/>
                <a:ea typeface="微软雅黑" panose="020B0503020204020204" pitchFamily="34" charset="-122"/>
              </a:rPr>
              <a:t>简报自动生成软件</a:t>
            </a:r>
            <a:endParaRPr lang="en-US" altLang="zh-CN" b="1" dirty="0">
              <a:solidFill>
                <a:srgbClr val="000000"/>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zh-CN" altLang="en-US" sz="1600" b="1" dirty="0">
              <a:solidFill>
                <a:srgbClr val="000000"/>
              </a:solidFill>
              <a:latin typeface="黑体" pitchFamily="49" charset="-122"/>
              <a:ea typeface="黑体" pitchFamily="49" charset="-122"/>
            </a:endParaRPr>
          </a:p>
        </p:txBody>
      </p:sp>
      <p:sp>
        <p:nvSpPr>
          <p:cNvPr id="5" name="矩形 4"/>
          <p:cNvSpPr/>
          <p:nvPr/>
        </p:nvSpPr>
        <p:spPr>
          <a:xfrm>
            <a:off x="755576" y="1740695"/>
            <a:ext cx="2249334" cy="496290"/>
          </a:xfrm>
          <a:prstGeom prst="rect">
            <a:avLst/>
          </a:prstGeom>
          <a:solidFill>
            <a:srgbClr val="C00000"/>
          </a:solidFill>
        </p:spPr>
        <p:style>
          <a:lnRef idx="0">
            <a:schemeClr val="accent1"/>
          </a:lnRef>
          <a:fillRef idx="3">
            <a:schemeClr val="accent1"/>
          </a:fillRef>
          <a:effectRef idx="3">
            <a:schemeClr val="accent1"/>
          </a:effectRef>
          <a:fontRef idx="minor">
            <a:schemeClr val="lt1"/>
          </a:fontRef>
        </p:style>
        <p:txBody>
          <a:bodyPr wrap="none">
            <a:spAutoFit/>
          </a:bodyPr>
          <a:lstStyle/>
          <a:p>
            <a:pPr>
              <a:lnSpc>
                <a:spcPct val="150000"/>
              </a:lnSpc>
            </a:pPr>
            <a:r>
              <a:rPr lang="zh-CN" altLang="en-US" sz="2000" b="1" dirty="0">
                <a:solidFill>
                  <a:schemeClr val="bg1"/>
                </a:solidFill>
                <a:latin typeface="黑体" pitchFamily="49" charset="-122"/>
                <a:ea typeface="黑体" pitchFamily="49" charset="-122"/>
                <a:cs typeface="宋体" charset="0"/>
              </a:rPr>
              <a:t>六大主要技术组件</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77636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传感网络.bmp"/>
          <p:cNvPicPr>
            <a:picLocks noChangeAspect="1"/>
          </p:cNvPicPr>
          <p:nvPr/>
        </p:nvPicPr>
        <p:blipFill>
          <a:blip r:embed="rId2" cstate="print"/>
          <a:stretch>
            <a:fillRect/>
          </a:stretch>
        </p:blipFill>
        <p:spPr>
          <a:xfrm>
            <a:off x="0" y="1233760"/>
            <a:ext cx="9144000" cy="5435600"/>
          </a:xfrm>
          <a:prstGeom prst="rect">
            <a:avLst/>
          </a:prstGeom>
        </p:spPr>
      </p:pic>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lgn="r" fontAlgn="base">
              <a:spcBef>
                <a:spcPct val="0"/>
              </a:spcBef>
              <a:spcAft>
                <a:spcPct val="0"/>
              </a:spcAft>
              <a:defRPr/>
            </a:pPr>
            <a:fld id="{F2E94ECA-E62C-4207-9966-1A34501478E5}" type="slidenum">
              <a:rPr lang="en-US" altLang="zh-CN" sz="1000" b="1" smtClean="0">
                <a:solidFill>
                  <a:srgbClr val="FFFFFF"/>
                </a:solidFill>
              </a:rPr>
              <a:pPr algn="r" fontAlgn="base">
                <a:spcBef>
                  <a:spcPct val="0"/>
                </a:spcBef>
                <a:spcAft>
                  <a:spcPct val="0"/>
                </a:spcAft>
                <a:defRPr/>
              </a:pPr>
              <a:t>94</a:t>
            </a:fld>
            <a:endParaRPr lang="en-US" altLang="zh-CN" sz="1000" b="1">
              <a:solidFill>
                <a:srgbClr val="FFFFFF"/>
              </a:solidFill>
            </a:endParaRPr>
          </a:p>
        </p:txBody>
      </p:sp>
      <p:sp>
        <p:nvSpPr>
          <p:cNvPr id="4" name="矩形 3"/>
          <p:cNvSpPr/>
          <p:nvPr/>
        </p:nvSpPr>
        <p:spPr bwMode="auto">
          <a:xfrm>
            <a:off x="3784600" y="3505200"/>
            <a:ext cx="1612900" cy="4572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zh-CN" altLang="en-US" sz="1400" b="1" dirty="0" smtClean="0">
                <a:solidFill>
                  <a:srgbClr val="FF0000"/>
                </a:solidFill>
                <a:latin typeface="微软雅黑" panose="020B0503020204020204" pitchFamily="34" charset="-122"/>
                <a:ea typeface="微软雅黑" panose="020B0503020204020204" pitchFamily="34" charset="-122"/>
              </a:rPr>
              <a:t>舆情监控社会传感网络</a:t>
            </a:r>
          </a:p>
        </p:txBody>
      </p:sp>
      <p:sp>
        <p:nvSpPr>
          <p:cNvPr id="5" name="标题 1"/>
          <p:cNvSpPr txBox="1">
            <a:spLocks/>
          </p:cNvSpPr>
          <p:nvPr/>
        </p:nvSpPr>
        <p:spPr>
          <a:xfrm>
            <a:off x="0" y="251860"/>
            <a:ext cx="9144000" cy="685374"/>
          </a:xfrm>
          <a:prstGeom prst="rect">
            <a:avLst/>
          </a:prstGeom>
        </p:spPr>
        <p:txBody>
          <a:bodyPr lIns="0" tIns="0" rIns="0" bIns="0" anchor="t"/>
          <a:lstStyle>
            <a:lvl1pPr>
              <a:defRPr sz="2800" b="1">
                <a:solidFill>
                  <a:schemeClr val="bg1"/>
                </a:solidFill>
                <a:latin typeface="黑体" pitchFamily="49" charset="-122"/>
                <a:ea typeface="黑体" pitchFamily="49" charset="-122"/>
                <a:cs typeface="宋体" charset="0"/>
                <a:sym typeface="Calibri" pitchFamily="34" charset="0"/>
              </a:defRPr>
            </a:lvl1pPr>
            <a:lvl2pPr algn="ctr">
              <a:defRPr sz="4400">
                <a:solidFill>
                  <a:schemeClr val="tx1"/>
                </a:solidFill>
                <a:latin typeface="Calibri" pitchFamily="34" charset="0"/>
                <a:ea typeface="宋体" pitchFamily="2" charset="-122"/>
                <a:sym typeface="Calibri" pitchFamily="34" charset="0"/>
              </a:defRPr>
            </a:lvl2pPr>
            <a:lvl3pPr algn="ctr">
              <a:defRPr sz="4400">
                <a:solidFill>
                  <a:schemeClr val="tx1"/>
                </a:solidFill>
                <a:latin typeface="Calibri" pitchFamily="34" charset="0"/>
                <a:ea typeface="宋体" pitchFamily="2" charset="-122"/>
                <a:sym typeface="Calibri" pitchFamily="34" charset="0"/>
              </a:defRPr>
            </a:lvl3pPr>
            <a:lvl4pPr algn="ctr">
              <a:defRPr sz="4400">
                <a:solidFill>
                  <a:schemeClr val="tx1"/>
                </a:solidFill>
                <a:latin typeface="Calibri" pitchFamily="34" charset="0"/>
                <a:ea typeface="宋体" pitchFamily="2" charset="-122"/>
                <a:sym typeface="Calibri" pitchFamily="34" charset="0"/>
              </a:defRPr>
            </a:lvl4pPr>
            <a:lvl5pPr algn="ctr">
              <a:defRPr sz="4400">
                <a:solidFill>
                  <a:schemeClr val="tx1"/>
                </a:solidFill>
                <a:latin typeface="Calibri" pitchFamily="34" charset="0"/>
                <a:ea typeface="宋体" pitchFamily="2" charset="-122"/>
                <a:sym typeface="Calibri" pitchFamily="34" charset="0"/>
              </a:defRPr>
            </a:lvl5pPr>
            <a:lvl6pPr marL="457200" algn="ctr"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r>
              <a:rPr lang="en-US" altLang="zh-CN" dirty="0" smtClean="0">
                <a:solidFill>
                  <a:srgbClr val="0070C0"/>
                </a:solidFill>
              </a:rPr>
              <a:t>  </a:t>
            </a:r>
            <a:r>
              <a:rPr lang="zh-CN" altLang="en-US" dirty="0" smtClean="0">
                <a:solidFill>
                  <a:srgbClr val="0070C0"/>
                </a:solidFill>
              </a:rPr>
              <a:t>舆情系统：数据采集模式</a:t>
            </a:r>
            <a:endParaRPr lang="zh-CN" altLang="en-US" dirty="0">
              <a:solidFill>
                <a:srgbClr val="0070C0"/>
              </a:solidFill>
            </a:endParaRPr>
          </a:p>
        </p:txBody>
      </p:sp>
      <p:sp>
        <p:nvSpPr>
          <p:cNvPr id="2" name="TextBox 1"/>
          <p:cNvSpPr txBox="1"/>
          <p:nvPr/>
        </p:nvSpPr>
        <p:spPr>
          <a:xfrm>
            <a:off x="1259632" y="4510786"/>
            <a:ext cx="6288901" cy="170816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lvl="1" indent="-457200" fontAlgn="base">
              <a:spcBef>
                <a:spcPts val="600"/>
              </a:spcBef>
              <a:spcAft>
                <a:spcPts val="600"/>
              </a:spcAft>
              <a:buFont typeface="Wingdings" pitchFamily="2" charset="2"/>
              <a:buChar char="l"/>
            </a:pPr>
            <a:r>
              <a:rPr lang="zh-CN" altLang="en-US" sz="2000" b="1" dirty="0" smtClean="0">
                <a:solidFill>
                  <a:srgbClr val="FF0000"/>
                </a:solidFill>
                <a:latin typeface="微软雅黑" panose="020B0503020204020204" pitchFamily="34" charset="-122"/>
                <a:ea typeface="微软雅黑" panose="020B0503020204020204" pitchFamily="34" charset="-122"/>
              </a:rPr>
              <a:t>一级社会传感网络</a:t>
            </a:r>
            <a:r>
              <a:rPr lang="zh-CN" altLang="en-US" sz="2000" b="1" dirty="0">
                <a:solidFill>
                  <a:srgbClr val="FF0000"/>
                </a:solidFill>
                <a:latin typeface="微软雅黑" panose="020B0503020204020204" pitchFamily="34" charset="-122"/>
                <a:ea typeface="微软雅黑" panose="020B0503020204020204" pitchFamily="34" charset="-122"/>
              </a:rPr>
              <a:t>：活跃的敏感网站，实时监控</a:t>
            </a:r>
            <a:endParaRPr lang="en-US" altLang="zh-CN" sz="2000" b="1" dirty="0">
              <a:solidFill>
                <a:srgbClr val="FF0000"/>
              </a:solidFill>
              <a:latin typeface="微软雅黑" panose="020B0503020204020204" pitchFamily="34" charset="-122"/>
              <a:ea typeface="微软雅黑" panose="020B0503020204020204" pitchFamily="34" charset="-122"/>
            </a:endParaRPr>
          </a:p>
          <a:p>
            <a:pPr indent="-457200" fontAlgn="base">
              <a:spcBef>
                <a:spcPts val="600"/>
              </a:spcBef>
              <a:spcAft>
                <a:spcPts val="600"/>
              </a:spcAft>
              <a:buFont typeface="Wingdings"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二</a:t>
            </a:r>
            <a:r>
              <a:rPr lang="zh-CN" altLang="en-US" sz="2000" b="1" dirty="0" smtClean="0">
                <a:solidFill>
                  <a:srgbClr val="FF0000"/>
                </a:solidFill>
                <a:latin typeface="微软雅黑" panose="020B0503020204020204" pitchFamily="34" charset="-122"/>
                <a:ea typeface="微软雅黑" panose="020B0503020204020204" pitchFamily="34" charset="-122"/>
              </a:rPr>
              <a:t>级社会传感网络</a:t>
            </a:r>
            <a:r>
              <a:rPr lang="zh-CN" altLang="en-US" sz="2000" b="1" dirty="0">
                <a:solidFill>
                  <a:srgbClr val="FF0000"/>
                </a:solidFill>
                <a:latin typeface="微软雅黑" panose="020B0503020204020204" pitchFamily="34" charset="-122"/>
                <a:ea typeface="微软雅黑" panose="020B0503020204020204" pitchFamily="34" charset="-122"/>
              </a:rPr>
              <a:t>：包含有害信息站点，定时扫描</a:t>
            </a:r>
            <a:endParaRPr lang="en-US" altLang="zh-CN" sz="2000" b="1" dirty="0">
              <a:solidFill>
                <a:srgbClr val="FF0000"/>
              </a:solidFill>
              <a:latin typeface="微软雅黑" panose="020B0503020204020204" pitchFamily="34" charset="-122"/>
              <a:ea typeface="微软雅黑" panose="020B0503020204020204" pitchFamily="34" charset="-122"/>
            </a:endParaRPr>
          </a:p>
          <a:p>
            <a:pPr indent="-457200" fontAlgn="base">
              <a:spcBef>
                <a:spcPts val="600"/>
              </a:spcBef>
              <a:spcAft>
                <a:spcPts val="600"/>
              </a:spcAft>
              <a:buFont typeface="Wingdings"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三</a:t>
            </a:r>
            <a:r>
              <a:rPr lang="zh-CN" altLang="en-US" sz="2000" b="1" dirty="0" smtClean="0">
                <a:solidFill>
                  <a:srgbClr val="FF0000"/>
                </a:solidFill>
                <a:latin typeface="微软雅黑" panose="020B0503020204020204" pitchFamily="34" charset="-122"/>
                <a:ea typeface="微软雅黑" panose="020B0503020204020204" pitchFamily="34" charset="-122"/>
              </a:rPr>
              <a:t>级社会传感网络</a:t>
            </a:r>
            <a:r>
              <a:rPr lang="zh-CN" altLang="en-US" sz="2000" b="1" dirty="0">
                <a:solidFill>
                  <a:srgbClr val="FF0000"/>
                </a:solidFill>
                <a:latin typeface="微软雅黑" panose="020B0503020204020204" pitchFamily="34" charset="-122"/>
                <a:ea typeface="微软雅黑" panose="020B0503020204020204" pitchFamily="34" charset="-122"/>
              </a:rPr>
              <a:t>：一般性网站，关键词定期巡查</a:t>
            </a:r>
            <a:endParaRPr lang="en-US" altLang="zh-CN" sz="2000" b="1" dirty="0">
              <a:solidFill>
                <a:srgbClr val="FF0000"/>
              </a:solidFill>
              <a:latin typeface="微软雅黑" panose="020B0503020204020204" pitchFamily="34" charset="-122"/>
              <a:ea typeface="微软雅黑" panose="020B0503020204020204" pitchFamily="34" charset="-122"/>
            </a:endParaRPr>
          </a:p>
          <a:p>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929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lgn="r" fontAlgn="base">
              <a:spcBef>
                <a:spcPct val="0"/>
              </a:spcBef>
              <a:spcAft>
                <a:spcPct val="0"/>
              </a:spcAft>
              <a:defRPr/>
            </a:pPr>
            <a:fld id="{F2E94ECA-E62C-4207-9966-1A34501478E5}" type="slidenum">
              <a:rPr lang="en-US" altLang="zh-CN" sz="1000" b="1" smtClean="0">
                <a:solidFill>
                  <a:srgbClr val="FFFFFF"/>
                </a:solidFill>
              </a:rPr>
              <a:pPr algn="r" fontAlgn="base">
                <a:spcBef>
                  <a:spcPct val="0"/>
                </a:spcBef>
                <a:spcAft>
                  <a:spcPct val="0"/>
                </a:spcAft>
                <a:defRPr/>
              </a:pPr>
              <a:t>95</a:t>
            </a:fld>
            <a:endParaRPr lang="en-US" altLang="zh-CN" sz="1000" b="1">
              <a:solidFill>
                <a:srgbClr val="FFFFFF"/>
              </a:solidFill>
            </a:endParaRPr>
          </a:p>
        </p:txBody>
      </p:sp>
      <p:sp>
        <p:nvSpPr>
          <p:cNvPr id="5" name="标题 1"/>
          <p:cNvSpPr txBox="1">
            <a:spLocks/>
          </p:cNvSpPr>
          <p:nvPr/>
        </p:nvSpPr>
        <p:spPr>
          <a:xfrm>
            <a:off x="0" y="233548"/>
            <a:ext cx="9144000" cy="620688"/>
          </a:xfrm>
          <a:prstGeom prst="rect">
            <a:avLst/>
          </a:prstGeom>
        </p:spPr>
        <p:txBody>
          <a:bodyPr lIns="0" tIns="0" rIns="0" bIns="0" anchor="t"/>
          <a:lstStyle>
            <a:defPPr>
              <a:defRPr lang="zh-CN"/>
            </a:defPPr>
            <a:lvl1pPr>
              <a:defRPr sz="2800" b="1">
                <a:solidFill>
                  <a:schemeClr val="bg1"/>
                </a:solidFill>
                <a:latin typeface="黑体" pitchFamily="49" charset="-122"/>
                <a:ea typeface="黑体" pitchFamily="49" charset="-122"/>
                <a:cs typeface="宋体" charset="0"/>
              </a:defRPr>
            </a:lvl1pPr>
            <a:lvl2pPr algn="ctr">
              <a:defRPr sz="4400">
                <a:solidFill>
                  <a:schemeClr val="tx1"/>
                </a:solidFill>
                <a:latin typeface="Calibri" pitchFamily="34" charset="0"/>
                <a:ea typeface="宋体" pitchFamily="2" charset="-122"/>
              </a:defRPr>
            </a:lvl2pPr>
            <a:lvl3pPr algn="ctr">
              <a:defRPr sz="4400">
                <a:solidFill>
                  <a:schemeClr val="tx1"/>
                </a:solidFill>
                <a:latin typeface="Calibri" pitchFamily="34" charset="0"/>
                <a:ea typeface="宋体" pitchFamily="2" charset="-122"/>
              </a:defRPr>
            </a:lvl3pPr>
            <a:lvl4pPr algn="ctr">
              <a:defRPr sz="4400">
                <a:solidFill>
                  <a:schemeClr val="tx1"/>
                </a:solidFill>
                <a:latin typeface="Calibri" pitchFamily="34" charset="0"/>
                <a:ea typeface="宋体" pitchFamily="2" charset="-122"/>
              </a:defRPr>
            </a:lvl4pPr>
            <a:lvl5pPr algn="ctr">
              <a:defRPr sz="4400">
                <a:solidFill>
                  <a:schemeClr val="tx1"/>
                </a:solidFill>
                <a:latin typeface="Calibri" pitchFamily="34" charset="0"/>
                <a:ea typeface="宋体" pitchFamily="2" charset="-122"/>
              </a:defRPr>
            </a:lvl5pPr>
            <a:lvl6pPr marL="457200" algn="ctr"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eaLnBrk="0" fontAlgn="base" hangingPunct="0">
              <a:spcBef>
                <a:spcPct val="0"/>
              </a:spcBef>
              <a:spcAft>
                <a:spcPct val="0"/>
              </a:spcAft>
              <a:defRPr sz="4400">
                <a:solidFill>
                  <a:schemeClr val="tx1"/>
                </a:solidFill>
                <a:latin typeface="Calibri" pitchFamily="34" charset="0"/>
                <a:ea typeface="宋体" pitchFamily="2" charset="-122"/>
              </a:defRPr>
            </a:lvl9pPr>
          </a:lstStyle>
          <a:p>
            <a:r>
              <a:rPr lang="zh-CN" altLang="en-US" dirty="0" smtClean="0">
                <a:solidFill>
                  <a:srgbClr val="0070C0"/>
                </a:solidFill>
              </a:rPr>
              <a:t>舆情系统：突发事件分析</a:t>
            </a:r>
            <a:endParaRPr lang="en-US" altLang="zh-CN" dirty="0">
              <a:solidFill>
                <a:srgbClr val="0070C0"/>
              </a:solidFill>
            </a:endParaRPr>
          </a:p>
        </p:txBody>
      </p:sp>
      <p:sp>
        <p:nvSpPr>
          <p:cNvPr id="6" name="矩形 5"/>
          <p:cNvSpPr/>
          <p:nvPr/>
        </p:nvSpPr>
        <p:spPr bwMode="auto">
          <a:xfrm>
            <a:off x="0" y="1079500"/>
            <a:ext cx="9144000" cy="54737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zh-CN" altLang="en-US" sz="1000" b="1" dirty="0" smtClean="0">
              <a:solidFill>
                <a:srgbClr val="FFFFFF"/>
              </a:solidFill>
            </a:endParaRPr>
          </a:p>
        </p:txBody>
      </p:sp>
      <p:pic>
        <p:nvPicPr>
          <p:cNvPr id="7" name="Picture 2" descr="C:\Users\Administrator\Desktop\20110505 天问画册设计稿 07.jpg"/>
          <p:cNvPicPr>
            <a:picLocks noChangeAspect="1" noChangeArrowheads="1"/>
          </p:cNvPicPr>
          <p:nvPr/>
        </p:nvPicPr>
        <p:blipFill>
          <a:blip r:embed="rId2" cstate="print"/>
          <a:srcRect t="12738" r="-807"/>
          <a:stretch>
            <a:fillRect/>
          </a:stretch>
        </p:blipFill>
        <p:spPr bwMode="auto">
          <a:xfrm>
            <a:off x="107504" y="990600"/>
            <a:ext cx="8972800" cy="5562600"/>
          </a:xfrm>
          <a:prstGeom prst="rect">
            <a:avLst/>
          </a:prstGeom>
          <a:noFill/>
        </p:spPr>
      </p:pic>
    </p:spTree>
    <p:extLst>
      <p:ext uri="{BB962C8B-B14F-4D97-AF65-F5344CB8AC3E}">
        <p14:creationId xmlns:p14="http://schemas.microsoft.com/office/powerpoint/2010/main" val="21441317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
          <p:cNvGrpSpPr/>
          <p:nvPr/>
        </p:nvGrpSpPr>
        <p:grpSpPr>
          <a:xfrm>
            <a:off x="214282" y="928670"/>
            <a:ext cx="5718025" cy="5072098"/>
            <a:chOff x="500034" y="285728"/>
            <a:chExt cx="5718025" cy="5072098"/>
          </a:xfrm>
        </p:grpSpPr>
        <p:pic>
          <p:nvPicPr>
            <p:cNvPr id="3074" name="Picture 2"/>
            <p:cNvPicPr>
              <a:picLocks noChangeAspect="1" noChangeArrowheads="1"/>
            </p:cNvPicPr>
            <p:nvPr/>
          </p:nvPicPr>
          <p:blipFill>
            <a:blip r:embed="rId2"/>
            <a:srcRect/>
            <a:stretch>
              <a:fillRect/>
            </a:stretch>
          </p:blipFill>
          <p:spPr bwMode="auto">
            <a:xfrm>
              <a:off x="500034" y="285728"/>
              <a:ext cx="5718025" cy="507209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pic>
        <p:sp>
          <p:nvSpPr>
            <p:cNvPr id="6" name="TextBox 5"/>
            <p:cNvSpPr txBox="1"/>
            <p:nvPr/>
          </p:nvSpPr>
          <p:spPr>
            <a:xfrm>
              <a:off x="2500298" y="1285860"/>
              <a:ext cx="133882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fontAlgn="auto">
                <a:spcBef>
                  <a:spcPts val="0"/>
                </a:spcBef>
                <a:spcAft>
                  <a:spcPts val="0"/>
                </a:spcAft>
              </a:pPr>
              <a:r>
                <a:rPr kumimoji="0" lang="zh-CN" altLang="en-US" sz="1800" i="0" dirty="0" smtClean="0">
                  <a:solidFill>
                    <a:prstClr val="white"/>
                  </a:solidFill>
                  <a:latin typeface="黑体" pitchFamily="2" charset="-122"/>
                  <a:ea typeface="黑体" pitchFamily="2" charset="-122"/>
                </a:rPr>
                <a:t>关键词配置</a:t>
              </a:r>
              <a:endParaRPr kumimoji="0" lang="zh-CN" altLang="en-US" sz="1800" i="0" dirty="0">
                <a:solidFill>
                  <a:prstClr val="white"/>
                </a:solidFill>
                <a:latin typeface="黑体" pitchFamily="2" charset="-122"/>
                <a:ea typeface="黑体" pitchFamily="2" charset="-122"/>
              </a:endParaRPr>
            </a:p>
          </p:txBody>
        </p:sp>
        <p:sp>
          <p:nvSpPr>
            <p:cNvPr id="7" name="TextBox 6"/>
            <p:cNvSpPr txBox="1"/>
            <p:nvPr/>
          </p:nvSpPr>
          <p:spPr>
            <a:xfrm>
              <a:off x="2857488" y="3214686"/>
              <a:ext cx="156966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fontAlgn="auto">
                <a:spcBef>
                  <a:spcPts val="0"/>
                </a:spcBef>
                <a:spcAft>
                  <a:spcPts val="0"/>
                </a:spcAft>
              </a:pPr>
              <a:r>
                <a:rPr kumimoji="0" lang="zh-CN" altLang="en-US" sz="1800" i="0" dirty="0" smtClean="0">
                  <a:solidFill>
                    <a:prstClr val="white"/>
                  </a:solidFill>
                  <a:latin typeface="黑体" pitchFamily="2" charset="-122"/>
                  <a:ea typeface="黑体" pitchFamily="2" charset="-122"/>
                </a:rPr>
                <a:t>文本篇章配置</a:t>
              </a:r>
              <a:endParaRPr kumimoji="0" lang="zh-CN" altLang="en-US" sz="1800" i="0" dirty="0">
                <a:solidFill>
                  <a:prstClr val="white"/>
                </a:solidFill>
                <a:latin typeface="黑体" pitchFamily="2" charset="-122"/>
                <a:ea typeface="黑体" pitchFamily="2" charset="-122"/>
              </a:endParaRPr>
            </a:p>
          </p:txBody>
        </p:sp>
        <p:sp>
          <p:nvSpPr>
            <p:cNvPr id="8" name="TextBox 7"/>
            <p:cNvSpPr txBox="1"/>
            <p:nvPr/>
          </p:nvSpPr>
          <p:spPr>
            <a:xfrm>
              <a:off x="2928926" y="4000504"/>
              <a:ext cx="156966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fontAlgn="auto">
                <a:spcBef>
                  <a:spcPts val="0"/>
                </a:spcBef>
                <a:spcAft>
                  <a:spcPts val="0"/>
                </a:spcAft>
              </a:pPr>
              <a:r>
                <a:rPr kumimoji="0" lang="zh-CN" altLang="en-US" sz="1800" i="0" dirty="0" smtClean="0">
                  <a:solidFill>
                    <a:prstClr val="white"/>
                  </a:solidFill>
                  <a:latin typeface="黑体" pitchFamily="2" charset="-122"/>
                  <a:ea typeface="黑体" pitchFamily="2" charset="-122"/>
                </a:rPr>
                <a:t>站点频道配置</a:t>
              </a:r>
              <a:endParaRPr kumimoji="0" lang="zh-CN" altLang="en-US" sz="1800" i="0" dirty="0">
                <a:solidFill>
                  <a:prstClr val="white"/>
                </a:solidFill>
                <a:latin typeface="黑体" pitchFamily="2" charset="-122"/>
                <a:ea typeface="黑体" pitchFamily="2" charset="-122"/>
              </a:endParaRPr>
            </a:p>
          </p:txBody>
        </p:sp>
      </p:grpSp>
      <p:grpSp>
        <p:nvGrpSpPr>
          <p:cNvPr id="3" name="组合 11"/>
          <p:cNvGrpSpPr/>
          <p:nvPr/>
        </p:nvGrpSpPr>
        <p:grpSpPr>
          <a:xfrm>
            <a:off x="928662" y="857232"/>
            <a:ext cx="7528115" cy="4357718"/>
            <a:chOff x="1428728" y="4429132"/>
            <a:chExt cx="7528115" cy="4357718"/>
          </a:xfrm>
        </p:grpSpPr>
        <p:pic>
          <p:nvPicPr>
            <p:cNvPr id="3075" name="Picture 3"/>
            <p:cNvPicPr>
              <a:picLocks noChangeAspect="1" noChangeArrowheads="1"/>
            </p:cNvPicPr>
            <p:nvPr/>
          </p:nvPicPr>
          <p:blipFill>
            <a:blip r:embed="rId3"/>
            <a:srcRect/>
            <a:stretch>
              <a:fillRect/>
            </a:stretch>
          </p:blipFill>
          <p:spPr bwMode="auto">
            <a:xfrm>
              <a:off x="1428728" y="4429132"/>
              <a:ext cx="7528115" cy="435771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pic>
        <p:sp>
          <p:nvSpPr>
            <p:cNvPr id="10" name="TextBox 9"/>
            <p:cNvSpPr txBox="1"/>
            <p:nvPr/>
          </p:nvSpPr>
          <p:spPr>
            <a:xfrm>
              <a:off x="3813339" y="6286520"/>
              <a:ext cx="2262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fontAlgn="auto">
                <a:spcBef>
                  <a:spcPts val="0"/>
                </a:spcBef>
                <a:spcAft>
                  <a:spcPts val="0"/>
                </a:spcAft>
              </a:pPr>
              <a:r>
                <a:rPr kumimoji="0" lang="zh-CN" altLang="en-US" sz="1800" i="0" dirty="0" smtClean="0">
                  <a:solidFill>
                    <a:prstClr val="white"/>
                  </a:solidFill>
                </a:rPr>
                <a:t>数据实时处理与汇总</a:t>
              </a:r>
              <a:endParaRPr kumimoji="0" lang="zh-CN" altLang="en-US" sz="1800" i="0" dirty="0">
                <a:solidFill>
                  <a:prstClr val="white"/>
                </a:solidFill>
              </a:endParaRPr>
            </a:p>
          </p:txBody>
        </p:sp>
      </p:grpSp>
      <p:grpSp>
        <p:nvGrpSpPr>
          <p:cNvPr id="4" name="组合 15"/>
          <p:cNvGrpSpPr/>
          <p:nvPr/>
        </p:nvGrpSpPr>
        <p:grpSpPr>
          <a:xfrm>
            <a:off x="1500165" y="1000108"/>
            <a:ext cx="7072363" cy="5040000"/>
            <a:chOff x="1928793" y="1000108"/>
            <a:chExt cx="7072363" cy="5040000"/>
          </a:xfrm>
        </p:grpSpPr>
        <p:pic>
          <p:nvPicPr>
            <p:cNvPr id="3076" name="Picture 4"/>
            <p:cNvPicPr>
              <a:picLocks noChangeAspect="1" noChangeArrowheads="1"/>
            </p:cNvPicPr>
            <p:nvPr/>
          </p:nvPicPr>
          <p:blipFill>
            <a:blip r:embed="rId4"/>
            <a:srcRect/>
            <a:stretch>
              <a:fillRect/>
            </a:stretch>
          </p:blipFill>
          <p:spPr bwMode="auto">
            <a:xfrm>
              <a:off x="1928793" y="1000108"/>
              <a:ext cx="7072363" cy="50400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pic>
        <p:sp>
          <p:nvSpPr>
            <p:cNvPr id="15" name="矩形 14"/>
            <p:cNvSpPr/>
            <p:nvPr/>
          </p:nvSpPr>
          <p:spPr>
            <a:xfrm>
              <a:off x="4357686" y="1071546"/>
              <a:ext cx="350046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fontAlgn="auto">
                <a:spcBef>
                  <a:spcPts val="0"/>
                </a:spcBef>
                <a:spcAft>
                  <a:spcPts val="0"/>
                </a:spcAft>
              </a:pPr>
              <a:r>
                <a:rPr kumimoji="0" lang="zh-CN" altLang="en-US" sz="1800" i="0" dirty="0" smtClean="0">
                  <a:solidFill>
                    <a:prstClr val="white"/>
                  </a:solidFill>
                  <a:latin typeface="黑体" pitchFamily="2" charset="-122"/>
                  <a:ea typeface="黑体" pitchFamily="2" charset="-122"/>
                </a:rPr>
                <a:t>在线分析与计算</a:t>
              </a:r>
              <a:r>
                <a:rPr kumimoji="0" lang="en-US" altLang="zh-CN" sz="1800" i="0" dirty="0" smtClean="0">
                  <a:solidFill>
                    <a:prstClr val="white"/>
                  </a:solidFill>
                  <a:latin typeface="黑体" pitchFamily="2" charset="-122"/>
                  <a:ea typeface="黑体" pitchFamily="2" charset="-122"/>
                </a:rPr>
                <a:t>---</a:t>
              </a:r>
              <a:r>
                <a:rPr kumimoji="0" lang="zh-CN" altLang="en-US" sz="1800" i="0" dirty="0" smtClean="0">
                  <a:solidFill>
                    <a:prstClr val="white"/>
                  </a:solidFill>
                  <a:latin typeface="黑体" pitchFamily="2" charset="-122"/>
                  <a:ea typeface="黑体" pitchFamily="2" charset="-122"/>
                </a:rPr>
                <a:t>事件趋势分析</a:t>
              </a:r>
              <a:endParaRPr kumimoji="0" lang="zh-CN" altLang="en-US" sz="1800" i="0" dirty="0">
                <a:solidFill>
                  <a:prstClr val="white"/>
                </a:solidFill>
              </a:endParaRPr>
            </a:p>
          </p:txBody>
        </p:sp>
      </p:grpSp>
      <p:grpSp>
        <p:nvGrpSpPr>
          <p:cNvPr id="5" name="组合 18"/>
          <p:cNvGrpSpPr/>
          <p:nvPr/>
        </p:nvGrpSpPr>
        <p:grpSpPr>
          <a:xfrm>
            <a:off x="1291165" y="1071546"/>
            <a:ext cx="7323379" cy="4643470"/>
            <a:chOff x="1719793" y="1071546"/>
            <a:chExt cx="7323379" cy="4643470"/>
          </a:xfrm>
        </p:grpSpPr>
        <p:pic>
          <p:nvPicPr>
            <p:cNvPr id="3077" name="Picture 5"/>
            <p:cNvPicPr>
              <a:picLocks noChangeAspect="1" noChangeArrowheads="1"/>
            </p:cNvPicPr>
            <p:nvPr/>
          </p:nvPicPr>
          <p:blipFill>
            <a:blip r:embed="rId5"/>
            <a:srcRect/>
            <a:stretch>
              <a:fillRect/>
            </a:stretch>
          </p:blipFill>
          <p:spPr bwMode="auto">
            <a:xfrm>
              <a:off x="1719793" y="1071546"/>
              <a:ext cx="7323379" cy="464347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pic>
        <p:sp>
          <p:nvSpPr>
            <p:cNvPr id="18" name="TextBox 17"/>
            <p:cNvSpPr txBox="1"/>
            <p:nvPr/>
          </p:nvSpPr>
          <p:spPr>
            <a:xfrm>
              <a:off x="5572132" y="1285860"/>
              <a:ext cx="110799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fontAlgn="auto">
                <a:spcBef>
                  <a:spcPts val="0"/>
                </a:spcBef>
                <a:spcAft>
                  <a:spcPts val="0"/>
                </a:spcAft>
              </a:pPr>
              <a:r>
                <a:rPr kumimoji="0" lang="zh-CN" altLang="en-US" sz="1800" i="0" dirty="0" smtClean="0">
                  <a:solidFill>
                    <a:prstClr val="white"/>
                  </a:solidFill>
                </a:rPr>
                <a:t>舆情分析</a:t>
              </a:r>
              <a:endParaRPr kumimoji="0" lang="zh-CN" altLang="en-US" sz="1800" i="0" dirty="0">
                <a:solidFill>
                  <a:prstClr val="white"/>
                </a:solidFill>
              </a:endParaRPr>
            </a:p>
          </p:txBody>
        </p:sp>
      </p:grpSp>
      <p:grpSp>
        <p:nvGrpSpPr>
          <p:cNvPr id="9" name="组合 24"/>
          <p:cNvGrpSpPr/>
          <p:nvPr/>
        </p:nvGrpSpPr>
        <p:grpSpPr>
          <a:xfrm>
            <a:off x="1079132" y="1142984"/>
            <a:ext cx="7636240" cy="4214808"/>
            <a:chOff x="1507760" y="1643050"/>
            <a:chExt cx="7636240" cy="4214808"/>
          </a:xfrm>
        </p:grpSpPr>
        <p:pic>
          <p:nvPicPr>
            <p:cNvPr id="2054" name="Picture 6" descr="C:\Documents and Settings\wl\Application Data\Tencent\Users\31439068\QQ\WinTemp\RichOle\727R1`@`6OOS3Q9H8%N$C2U.jpg"/>
            <p:cNvPicPr>
              <a:picLocks noChangeAspect="1" noChangeArrowheads="1"/>
            </p:cNvPicPr>
            <p:nvPr/>
          </p:nvPicPr>
          <p:blipFill>
            <a:blip r:embed="rId6"/>
            <a:srcRect/>
            <a:stretch>
              <a:fillRect/>
            </a:stretch>
          </p:blipFill>
          <p:spPr bwMode="auto">
            <a:xfrm>
              <a:off x="1507760" y="1643050"/>
              <a:ext cx="7636240" cy="4214808"/>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24" name="TextBox 23"/>
            <p:cNvSpPr txBox="1"/>
            <p:nvPr/>
          </p:nvSpPr>
          <p:spPr>
            <a:xfrm>
              <a:off x="3357554" y="1928802"/>
              <a:ext cx="387798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fontAlgn="auto">
                <a:spcBef>
                  <a:spcPts val="0"/>
                </a:spcBef>
                <a:spcAft>
                  <a:spcPts val="0"/>
                </a:spcAft>
              </a:pPr>
              <a:r>
                <a:rPr kumimoji="0" lang="zh-CN" altLang="en-US" sz="1800" i="0" dirty="0" smtClean="0">
                  <a:solidFill>
                    <a:prstClr val="white"/>
                  </a:solidFill>
                  <a:latin typeface="黑体" pitchFamily="2" charset="-122"/>
                  <a:ea typeface="黑体" pitchFamily="2" charset="-122"/>
                </a:rPr>
                <a:t>社会网络分析</a:t>
              </a:r>
              <a:r>
                <a:rPr kumimoji="0" lang="en-US" altLang="zh-CN" sz="1800" i="0" dirty="0" smtClean="0">
                  <a:solidFill>
                    <a:prstClr val="white"/>
                  </a:solidFill>
                  <a:latin typeface="黑体" pitchFamily="2" charset="-122"/>
                  <a:ea typeface="黑体" pitchFamily="2" charset="-122"/>
                </a:rPr>
                <a:t>----</a:t>
              </a:r>
              <a:r>
                <a:rPr kumimoji="0" lang="zh-CN" altLang="en-US" sz="1800" i="0" dirty="0" smtClean="0">
                  <a:solidFill>
                    <a:prstClr val="white"/>
                  </a:solidFill>
                  <a:latin typeface="黑体" pitchFamily="2" charset="-122"/>
                  <a:ea typeface="黑体" pitchFamily="2" charset="-122"/>
                </a:rPr>
                <a:t>蒙牛事件涉及组织</a:t>
              </a:r>
              <a:endParaRPr kumimoji="0" lang="zh-CN" altLang="en-US" sz="1800" i="0" dirty="0">
                <a:solidFill>
                  <a:prstClr val="white"/>
                </a:solidFill>
                <a:latin typeface="黑体" pitchFamily="2" charset="-122"/>
                <a:ea typeface="黑体" pitchFamily="2" charset="-122"/>
              </a:endParaRPr>
            </a:p>
          </p:txBody>
        </p:sp>
      </p:grpSp>
      <p:grpSp>
        <p:nvGrpSpPr>
          <p:cNvPr id="11" name="组合 34"/>
          <p:cNvGrpSpPr/>
          <p:nvPr/>
        </p:nvGrpSpPr>
        <p:grpSpPr>
          <a:xfrm>
            <a:off x="1785918" y="1214422"/>
            <a:ext cx="5762625" cy="4733925"/>
            <a:chOff x="1785918" y="1214422"/>
            <a:chExt cx="5762625" cy="4733925"/>
          </a:xfrm>
        </p:grpSpPr>
        <p:pic>
          <p:nvPicPr>
            <p:cNvPr id="2058" name="Picture 10" descr="C:\Documents and Settings\wl\Application Data\Tencent\Users\31439068\QQ\WinTemp\RichOle\V417$SZC{I)]L_{J$[)4AIN.jpg"/>
            <p:cNvPicPr>
              <a:picLocks noChangeAspect="1" noChangeArrowheads="1"/>
            </p:cNvPicPr>
            <p:nvPr/>
          </p:nvPicPr>
          <p:blipFill>
            <a:blip r:embed="rId7"/>
            <a:srcRect/>
            <a:stretch>
              <a:fillRect/>
            </a:stretch>
          </p:blipFill>
          <p:spPr bwMode="auto">
            <a:xfrm>
              <a:off x="1785918" y="1214422"/>
              <a:ext cx="5762625" cy="4733925"/>
            </a:xfrm>
            <a:prstGeom prst="rect">
              <a:avLst/>
            </a:prstGeom>
          </p:spPr>
          <p:style>
            <a:lnRef idx="1">
              <a:schemeClr val="accent2"/>
            </a:lnRef>
            <a:fillRef idx="3">
              <a:schemeClr val="accent2"/>
            </a:fillRef>
            <a:effectRef idx="2">
              <a:schemeClr val="accent2"/>
            </a:effectRef>
            <a:fontRef idx="minor">
              <a:schemeClr val="lt1"/>
            </a:fontRef>
          </p:style>
        </p:pic>
        <p:sp>
          <p:nvSpPr>
            <p:cNvPr id="33" name="矩形 32"/>
            <p:cNvSpPr/>
            <p:nvPr/>
          </p:nvSpPr>
          <p:spPr>
            <a:xfrm>
              <a:off x="3714744" y="3571876"/>
              <a:ext cx="2786082" cy="914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auto">
                <a:spcBef>
                  <a:spcPts val="0"/>
                </a:spcBef>
                <a:spcAft>
                  <a:spcPts val="0"/>
                </a:spcAft>
              </a:pPr>
              <a:r>
                <a:rPr kumimoji="0" lang="zh-CN" altLang="en-US" sz="1800" i="0" dirty="0" smtClean="0">
                  <a:solidFill>
                    <a:prstClr val="white"/>
                  </a:solidFill>
                  <a:latin typeface="黑体" pitchFamily="2" charset="-122"/>
                  <a:ea typeface="黑体" pitchFamily="2" charset="-122"/>
                </a:rPr>
                <a:t>社会网络分析</a:t>
              </a:r>
              <a:r>
                <a:rPr kumimoji="0" lang="en-US" altLang="zh-CN" sz="1800" i="0" dirty="0" smtClean="0">
                  <a:solidFill>
                    <a:prstClr val="white"/>
                  </a:solidFill>
                  <a:latin typeface="黑体" pitchFamily="2" charset="-122"/>
                  <a:ea typeface="黑体" pitchFamily="2" charset="-122"/>
                </a:rPr>
                <a:t>----</a:t>
              </a:r>
              <a:r>
                <a:rPr kumimoji="0" lang="zh-CN" altLang="en-US" sz="1800" i="0" dirty="0" smtClean="0">
                  <a:solidFill>
                    <a:prstClr val="white"/>
                  </a:solidFill>
                  <a:latin typeface="黑体" pitchFamily="2" charset="-122"/>
                  <a:ea typeface="黑体" pitchFamily="2" charset="-122"/>
                </a:rPr>
                <a:t>蒙牛事件人物关系网络演化</a:t>
              </a:r>
              <a:endParaRPr kumimoji="0" lang="zh-CN" altLang="en-US" sz="1800" i="0" dirty="0">
                <a:solidFill>
                  <a:prstClr val="white"/>
                </a:solidFill>
                <a:latin typeface="黑体" pitchFamily="2" charset="-122"/>
                <a:ea typeface="黑体" pitchFamily="2" charset="-122"/>
              </a:endParaRPr>
            </a:p>
          </p:txBody>
        </p:sp>
      </p:grpSp>
      <p:grpSp>
        <p:nvGrpSpPr>
          <p:cNvPr id="12" name="组合 26"/>
          <p:cNvGrpSpPr/>
          <p:nvPr/>
        </p:nvGrpSpPr>
        <p:grpSpPr>
          <a:xfrm>
            <a:off x="1142976" y="1428736"/>
            <a:ext cx="7793167" cy="4533913"/>
            <a:chOff x="1000100" y="642918"/>
            <a:chExt cx="7793167" cy="4533913"/>
          </a:xfrm>
        </p:grpSpPr>
        <p:pic>
          <p:nvPicPr>
            <p:cNvPr id="2053" name="Picture 5"/>
            <p:cNvPicPr>
              <a:picLocks noChangeAspect="1" noChangeArrowheads="1"/>
            </p:cNvPicPr>
            <p:nvPr/>
          </p:nvPicPr>
          <p:blipFill>
            <a:blip r:embed="rId8"/>
            <a:srcRect/>
            <a:stretch>
              <a:fillRect/>
            </a:stretch>
          </p:blipFill>
          <p:spPr bwMode="auto">
            <a:xfrm>
              <a:off x="1000100" y="642918"/>
              <a:ext cx="7793167" cy="4533913"/>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pic>
        <p:sp>
          <p:nvSpPr>
            <p:cNvPr id="22" name="TextBox 21"/>
            <p:cNvSpPr txBox="1"/>
            <p:nvPr/>
          </p:nvSpPr>
          <p:spPr>
            <a:xfrm>
              <a:off x="3786182" y="1071546"/>
              <a:ext cx="283923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fontAlgn="auto">
                <a:spcBef>
                  <a:spcPts val="0"/>
                </a:spcBef>
                <a:spcAft>
                  <a:spcPts val="0"/>
                </a:spcAft>
              </a:pPr>
              <a:r>
                <a:rPr kumimoji="0" lang="zh-CN" altLang="en-US" sz="1800" i="0" dirty="0" smtClean="0">
                  <a:solidFill>
                    <a:prstClr val="white"/>
                  </a:solidFill>
                  <a:latin typeface="黑体" pitchFamily="2" charset="-122"/>
                  <a:ea typeface="黑体" pitchFamily="2" charset="-122"/>
                </a:rPr>
                <a:t>传播影响分析</a:t>
              </a:r>
              <a:r>
                <a:rPr kumimoji="0" lang="en-US" altLang="zh-CN" sz="1800" i="0" dirty="0" smtClean="0">
                  <a:solidFill>
                    <a:prstClr val="white"/>
                  </a:solidFill>
                  <a:latin typeface="黑体" pitchFamily="2" charset="-122"/>
                  <a:ea typeface="黑体" pitchFamily="2" charset="-122"/>
                </a:rPr>
                <a:t>---</a:t>
              </a:r>
              <a:r>
                <a:rPr kumimoji="0" lang="zh-CN" altLang="en-US" sz="1800" i="0" dirty="0" smtClean="0">
                  <a:solidFill>
                    <a:prstClr val="white"/>
                  </a:solidFill>
                  <a:latin typeface="黑体" pitchFamily="2" charset="-122"/>
                  <a:ea typeface="黑体" pitchFamily="2" charset="-122"/>
                </a:rPr>
                <a:t>蒙牛事件</a:t>
              </a:r>
              <a:endParaRPr kumimoji="0" lang="zh-CN" altLang="en-US" sz="1800" i="0" dirty="0">
                <a:solidFill>
                  <a:prstClr val="white"/>
                </a:solidFill>
                <a:latin typeface="黑体" pitchFamily="2" charset="-122"/>
                <a:ea typeface="黑体" pitchFamily="2" charset="-122"/>
              </a:endParaRPr>
            </a:p>
          </p:txBody>
        </p:sp>
      </p:grpSp>
      <p:pic>
        <p:nvPicPr>
          <p:cNvPr id="2049" name="Picture 1" descr="C:\Documents and Settings\wl\Application Data\Tencent\Users\31439068\QQ\WinTemp\RichOle\2PM`X$D`H{SW3UD)C8A461F.jpg"/>
          <p:cNvPicPr>
            <a:picLocks noChangeAspect="1" noChangeArrowheads="1"/>
          </p:cNvPicPr>
          <p:nvPr/>
        </p:nvPicPr>
        <p:blipFill>
          <a:blip r:embed="rId9"/>
          <a:srcRect/>
          <a:stretch>
            <a:fillRect/>
          </a:stretch>
        </p:blipFill>
        <p:spPr bwMode="auto">
          <a:xfrm>
            <a:off x="1857356" y="857232"/>
            <a:ext cx="4508212" cy="6443893"/>
          </a:xfrm>
          <a:prstGeom prst="rect">
            <a:avLst/>
          </a:prstGeom>
          <a:noFill/>
        </p:spPr>
      </p:pic>
      <p:sp>
        <p:nvSpPr>
          <p:cNvPr id="34" name="TextBox 33"/>
          <p:cNvSpPr txBox="1"/>
          <p:nvPr/>
        </p:nvSpPr>
        <p:spPr>
          <a:xfrm>
            <a:off x="0" y="196406"/>
            <a:ext cx="6143636" cy="523220"/>
          </a:xfrm>
          <a:prstGeom prst="rect">
            <a:avLst/>
          </a:prstGeom>
        </p:spPr>
        <p:txBody>
          <a:bodyPr lIns="0" tIns="0" rIns="0" bIns="0" anchor="t"/>
          <a:lstStyle>
            <a:defPPr>
              <a:defRPr lang="zh-CN"/>
            </a:defPPr>
            <a:lvl1pPr>
              <a:defRPr sz="2800" b="1">
                <a:solidFill>
                  <a:schemeClr val="bg1"/>
                </a:solidFill>
                <a:latin typeface="黑体" pitchFamily="49" charset="-122"/>
                <a:ea typeface="黑体" pitchFamily="49" charset="-122"/>
                <a:cs typeface="宋体" charset="0"/>
              </a:defRPr>
            </a:lvl1pPr>
            <a:lvl2pPr algn="ctr">
              <a:defRPr sz="4400">
                <a:latin typeface="Calibri" pitchFamily="34" charset="0"/>
                <a:ea typeface="宋体" pitchFamily="2" charset="-122"/>
              </a:defRPr>
            </a:lvl2pPr>
            <a:lvl3pPr algn="ctr">
              <a:defRPr sz="4400">
                <a:latin typeface="Calibri" pitchFamily="34" charset="0"/>
                <a:ea typeface="宋体" pitchFamily="2" charset="-122"/>
              </a:defRPr>
            </a:lvl3pPr>
            <a:lvl4pPr algn="ctr">
              <a:defRPr sz="4400">
                <a:latin typeface="Calibri" pitchFamily="34" charset="0"/>
                <a:ea typeface="宋体" pitchFamily="2" charset="-122"/>
              </a:defRPr>
            </a:lvl4pPr>
            <a:lvl5pPr algn="ctr">
              <a:defRPr sz="4400">
                <a:latin typeface="Calibri" pitchFamily="34" charset="0"/>
                <a:ea typeface="宋体" pitchFamily="2" charset="-122"/>
              </a:defRPr>
            </a:lvl5pPr>
            <a:lvl6pPr marL="457200" algn="ctr" eaLnBrk="0" fontAlgn="base" hangingPunct="0">
              <a:spcBef>
                <a:spcPct val="0"/>
              </a:spcBef>
              <a:spcAft>
                <a:spcPct val="0"/>
              </a:spcAft>
              <a:defRPr sz="4400">
                <a:latin typeface="Calibri" pitchFamily="34" charset="0"/>
                <a:ea typeface="宋体" pitchFamily="2" charset="-122"/>
              </a:defRPr>
            </a:lvl6pPr>
            <a:lvl7pPr marL="914400" algn="ctr" eaLnBrk="0" fontAlgn="base" hangingPunct="0">
              <a:spcBef>
                <a:spcPct val="0"/>
              </a:spcBef>
              <a:spcAft>
                <a:spcPct val="0"/>
              </a:spcAft>
              <a:defRPr sz="4400">
                <a:latin typeface="Calibri" pitchFamily="34" charset="0"/>
                <a:ea typeface="宋体" pitchFamily="2" charset="-122"/>
              </a:defRPr>
            </a:lvl7pPr>
            <a:lvl8pPr marL="1371600" algn="ctr" eaLnBrk="0" fontAlgn="base" hangingPunct="0">
              <a:spcBef>
                <a:spcPct val="0"/>
              </a:spcBef>
              <a:spcAft>
                <a:spcPct val="0"/>
              </a:spcAft>
              <a:defRPr sz="4400">
                <a:latin typeface="Calibri" pitchFamily="34" charset="0"/>
                <a:ea typeface="宋体" pitchFamily="2" charset="-122"/>
              </a:defRPr>
            </a:lvl8pPr>
            <a:lvl9pPr marL="1828800" algn="ctr" eaLnBrk="0" fontAlgn="base" hangingPunct="0">
              <a:spcBef>
                <a:spcPct val="0"/>
              </a:spcBef>
              <a:spcAft>
                <a:spcPct val="0"/>
              </a:spcAft>
              <a:defRPr sz="4400">
                <a:latin typeface="Calibri" pitchFamily="34" charset="0"/>
                <a:ea typeface="宋体" pitchFamily="2" charset="-122"/>
              </a:defRPr>
            </a:lvl9pPr>
          </a:lstStyle>
          <a:p>
            <a:r>
              <a:rPr lang="en-US" altLang="zh-CN" dirty="0" smtClean="0">
                <a:solidFill>
                  <a:srgbClr val="0070C0"/>
                </a:solidFill>
              </a:rPr>
              <a:t>  </a:t>
            </a:r>
            <a:r>
              <a:rPr lang="zh-CN" altLang="en-US" dirty="0" smtClean="0">
                <a:solidFill>
                  <a:srgbClr val="0070C0"/>
                </a:solidFill>
              </a:rPr>
              <a:t>舆情系统：结果展示</a:t>
            </a:r>
            <a:endParaRPr lang="zh-CN" altLang="en-US" dirty="0">
              <a:solidFill>
                <a:srgbClr val="0070C0"/>
              </a:solidFill>
            </a:endParaRPr>
          </a:p>
        </p:txBody>
      </p:sp>
    </p:spTree>
    <p:extLst>
      <p:ext uri="{BB962C8B-B14F-4D97-AF65-F5344CB8AC3E}">
        <p14:creationId xmlns:p14="http://schemas.microsoft.com/office/powerpoint/2010/main" val="333774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2049"/>
                                        </p:tgtEl>
                                        <p:attrNameLst>
                                          <p:attrName>style.visibility</p:attrName>
                                        </p:attrNameLst>
                                      </p:cBhvr>
                                      <p:to>
                                        <p:strVal val="visible"/>
                                      </p:to>
                                    </p:set>
                                    <p:animEffect transition="in" filter="box(in)">
                                      <p:cBhvr>
                                        <p:cTn id="43" dur="5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15"/>
          <p:cNvSpPr txBox="1">
            <a:spLocks noChangeArrowheads="1"/>
          </p:cNvSpPr>
          <p:nvPr/>
        </p:nvSpPr>
        <p:spPr bwMode="auto">
          <a:xfrm>
            <a:off x="107504" y="322269"/>
            <a:ext cx="5112568" cy="523220"/>
          </a:xfrm>
          <a:prstGeom prst="rect">
            <a:avLst/>
          </a:prstGeom>
          <a:extLst/>
        </p:spPr>
        <p:txBody>
          <a:bodyPr lIns="0" tIns="0" rIns="0" bIns="0" anchor="t"/>
          <a:lstStyle>
            <a:defPPr>
              <a:defRPr lang="zh-CN"/>
            </a:defPPr>
            <a:lvl1pPr>
              <a:defRPr sz="2800" b="1">
                <a:solidFill>
                  <a:schemeClr val="bg1"/>
                </a:solidFill>
                <a:latin typeface="黑体" pitchFamily="49" charset="-122"/>
                <a:ea typeface="黑体" pitchFamily="49" charset="-122"/>
                <a:cs typeface="宋体" charset="0"/>
              </a:defRPr>
            </a:lvl1pPr>
            <a:lvl2pPr algn="ctr">
              <a:defRPr sz="4400">
                <a:latin typeface="Calibri" pitchFamily="34" charset="0"/>
                <a:ea typeface="宋体" pitchFamily="2" charset="-122"/>
              </a:defRPr>
            </a:lvl2pPr>
            <a:lvl3pPr algn="ctr">
              <a:defRPr sz="4400">
                <a:latin typeface="Calibri" pitchFamily="34" charset="0"/>
                <a:ea typeface="宋体" pitchFamily="2" charset="-122"/>
              </a:defRPr>
            </a:lvl3pPr>
            <a:lvl4pPr algn="ctr">
              <a:defRPr sz="4400">
                <a:latin typeface="Calibri" pitchFamily="34" charset="0"/>
                <a:ea typeface="宋体" pitchFamily="2" charset="-122"/>
              </a:defRPr>
            </a:lvl4pPr>
            <a:lvl5pPr algn="ctr">
              <a:defRPr sz="4400">
                <a:latin typeface="Calibri" pitchFamily="34" charset="0"/>
                <a:ea typeface="宋体" pitchFamily="2" charset="-122"/>
              </a:defRPr>
            </a:lvl5pPr>
            <a:lvl6pPr marL="457200" algn="ctr" eaLnBrk="0" fontAlgn="base" hangingPunct="0">
              <a:spcBef>
                <a:spcPct val="0"/>
              </a:spcBef>
              <a:spcAft>
                <a:spcPct val="0"/>
              </a:spcAft>
              <a:defRPr sz="4400">
                <a:latin typeface="Calibri" pitchFamily="34" charset="0"/>
                <a:ea typeface="宋体" pitchFamily="2" charset="-122"/>
              </a:defRPr>
            </a:lvl6pPr>
            <a:lvl7pPr marL="914400" algn="ctr" eaLnBrk="0" fontAlgn="base" hangingPunct="0">
              <a:spcBef>
                <a:spcPct val="0"/>
              </a:spcBef>
              <a:spcAft>
                <a:spcPct val="0"/>
              </a:spcAft>
              <a:defRPr sz="4400">
                <a:latin typeface="Calibri" pitchFamily="34" charset="0"/>
                <a:ea typeface="宋体" pitchFamily="2" charset="-122"/>
              </a:defRPr>
            </a:lvl7pPr>
            <a:lvl8pPr marL="1371600" algn="ctr" eaLnBrk="0" fontAlgn="base" hangingPunct="0">
              <a:spcBef>
                <a:spcPct val="0"/>
              </a:spcBef>
              <a:spcAft>
                <a:spcPct val="0"/>
              </a:spcAft>
              <a:defRPr sz="4400">
                <a:latin typeface="Calibri" pitchFamily="34" charset="0"/>
                <a:ea typeface="宋体" pitchFamily="2" charset="-122"/>
              </a:defRPr>
            </a:lvl8pPr>
            <a:lvl9pPr marL="1828800" algn="ctr" eaLnBrk="0" fontAlgn="base" hangingPunct="0">
              <a:spcBef>
                <a:spcPct val="0"/>
              </a:spcBef>
              <a:spcAft>
                <a:spcPct val="0"/>
              </a:spcAft>
              <a:defRPr sz="4400">
                <a:latin typeface="Calibri" pitchFamily="34" charset="0"/>
                <a:ea typeface="宋体" pitchFamily="2" charset="-122"/>
              </a:defRPr>
            </a:lvl9pPr>
          </a:lstStyle>
          <a:p>
            <a:r>
              <a:rPr lang="zh-CN" altLang="en-US" dirty="0" smtClean="0">
                <a:solidFill>
                  <a:srgbClr val="0070C0"/>
                </a:solidFill>
              </a:rPr>
              <a:t>时空大数据聚合应用</a:t>
            </a:r>
            <a:r>
              <a:rPr lang="zh-CN" altLang="en-US" dirty="0">
                <a:solidFill>
                  <a:srgbClr val="0070C0"/>
                </a:solidFill>
              </a:rPr>
              <a:t>案例</a:t>
            </a:r>
          </a:p>
        </p:txBody>
      </p:sp>
      <p:sp>
        <p:nvSpPr>
          <p:cNvPr id="27651" name="TextBox 5"/>
          <p:cNvSpPr txBox="1">
            <a:spLocks noChangeArrowheads="1"/>
          </p:cNvSpPr>
          <p:nvPr/>
        </p:nvSpPr>
        <p:spPr bwMode="auto">
          <a:xfrm>
            <a:off x="107504" y="1090892"/>
            <a:ext cx="4214813" cy="1046440"/>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solidFill>
                  <a:srgbClr val="000099"/>
                </a:solidFill>
                <a:latin typeface="微软雅黑" pitchFamily="34" charset="-122"/>
                <a:ea typeface="微软雅黑" pitchFamily="34" charset="-122"/>
              </a:rPr>
              <a:t>广西科技投入分析（聚类分析）</a:t>
            </a:r>
            <a:endParaRPr lang="en-US" altLang="zh-CN" sz="2000" b="1"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项目投入、民族投入、企业投入</a:t>
            </a:r>
            <a:endParaRPr lang="en-US" altLang="zh-CN" sz="1400"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数据地图、柱状图、趋势图</a:t>
            </a:r>
            <a:endParaRPr lang="en-US" altLang="zh-CN" sz="1400"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多维度统计、多方式展示</a:t>
            </a:r>
          </a:p>
        </p:txBody>
      </p:sp>
      <p:pic>
        <p:nvPicPr>
          <p:cNvPr id="30725" name="Picture 5"/>
          <p:cNvPicPr>
            <a:picLocks noChangeAspect="1" noChangeArrowheads="1"/>
          </p:cNvPicPr>
          <p:nvPr/>
        </p:nvPicPr>
        <p:blipFill>
          <a:blip r:embed="rId3"/>
          <a:srcRect/>
          <a:stretch>
            <a:fillRect/>
          </a:stretch>
        </p:blipFill>
        <p:spPr bwMode="auto">
          <a:xfrm>
            <a:off x="785787" y="2500306"/>
            <a:ext cx="7643866" cy="3714776"/>
          </a:xfrm>
          <a:prstGeom prst="rect">
            <a:avLst/>
          </a:prstGeom>
          <a:solidFill>
            <a:srgbClr val="FFFFFF">
              <a:shade val="85000"/>
            </a:srgbClr>
          </a:solidFill>
          <a:ln w="25400" cap="sq">
            <a:noFill/>
            <a:miter lim="800000"/>
          </a:ln>
          <a:effectLst>
            <a:outerShdw blurRad="57150" dist="37500" dir="7560000" sy="98000" kx="110000" ky="200000" algn="tl" rotWithShape="0">
              <a:srgbClr val="000000">
                <a:alpha val="20000"/>
              </a:srgbClr>
            </a:outerShdw>
          </a:effectLst>
          <a:scene3d>
            <a:camera prst="perspectiveRelaxed" fov="0">
              <a:rot lat="0" lon="0" rev="0"/>
            </a:camera>
            <a:lightRig rig="twoPt" dir="t">
              <a:rot lat="0" lon="0" rev="0"/>
            </a:lightRig>
          </a:scene3d>
          <a:sp3d prstMaterial="matte">
            <a:bevelT w="0" h="12700"/>
            <a:contourClr>
              <a:srgbClr val="FFFFFF"/>
            </a:contourClr>
          </a:sp3d>
        </p:spPr>
      </p:pic>
      <p:pic>
        <p:nvPicPr>
          <p:cNvPr id="5" name="Picture 2" descr="E:\work\工作项目\20140526--台湾展会资料\云数据库产品截图\3-科技投入分析.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5" y="2500306"/>
            <a:ext cx="82867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66909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15"/>
          <p:cNvSpPr txBox="1">
            <a:spLocks noChangeArrowheads="1"/>
          </p:cNvSpPr>
          <p:nvPr/>
        </p:nvSpPr>
        <p:spPr bwMode="auto">
          <a:xfrm>
            <a:off x="179512" y="276559"/>
            <a:ext cx="5035430" cy="523220"/>
          </a:xfrm>
          <a:prstGeom prst="rect">
            <a:avLst/>
          </a:prstGeom>
          <a:extLst/>
        </p:spPr>
        <p:txBody>
          <a:bodyPr lIns="0" tIns="0" rIns="0" bIns="0" anchor="t"/>
          <a:lstStyle>
            <a:defPPr>
              <a:defRPr lang="zh-CN"/>
            </a:defPPr>
            <a:lvl1pPr>
              <a:defRPr sz="2800" b="1">
                <a:solidFill>
                  <a:schemeClr val="bg1"/>
                </a:solidFill>
                <a:latin typeface="黑体" pitchFamily="49" charset="-122"/>
                <a:ea typeface="黑体" pitchFamily="49" charset="-122"/>
                <a:cs typeface="宋体" charset="0"/>
              </a:defRPr>
            </a:lvl1pPr>
            <a:lvl2pPr algn="ctr">
              <a:defRPr sz="4400">
                <a:latin typeface="Calibri" pitchFamily="34" charset="0"/>
                <a:ea typeface="宋体" pitchFamily="2" charset="-122"/>
              </a:defRPr>
            </a:lvl2pPr>
            <a:lvl3pPr algn="ctr">
              <a:defRPr sz="4400">
                <a:latin typeface="Calibri" pitchFamily="34" charset="0"/>
                <a:ea typeface="宋体" pitchFamily="2" charset="-122"/>
              </a:defRPr>
            </a:lvl3pPr>
            <a:lvl4pPr algn="ctr">
              <a:defRPr sz="4400">
                <a:latin typeface="Calibri" pitchFamily="34" charset="0"/>
                <a:ea typeface="宋体" pitchFamily="2" charset="-122"/>
              </a:defRPr>
            </a:lvl4pPr>
            <a:lvl5pPr algn="ctr">
              <a:defRPr sz="4400">
                <a:latin typeface="Calibri" pitchFamily="34" charset="0"/>
                <a:ea typeface="宋体" pitchFamily="2" charset="-122"/>
              </a:defRPr>
            </a:lvl5pPr>
            <a:lvl6pPr marL="457200" algn="ctr" eaLnBrk="0" fontAlgn="base" hangingPunct="0">
              <a:spcBef>
                <a:spcPct val="0"/>
              </a:spcBef>
              <a:spcAft>
                <a:spcPct val="0"/>
              </a:spcAft>
              <a:defRPr sz="4400">
                <a:latin typeface="Calibri" pitchFamily="34" charset="0"/>
                <a:ea typeface="宋体" pitchFamily="2" charset="-122"/>
              </a:defRPr>
            </a:lvl6pPr>
            <a:lvl7pPr marL="914400" algn="ctr" eaLnBrk="0" fontAlgn="base" hangingPunct="0">
              <a:spcBef>
                <a:spcPct val="0"/>
              </a:spcBef>
              <a:spcAft>
                <a:spcPct val="0"/>
              </a:spcAft>
              <a:defRPr sz="4400">
                <a:latin typeface="Calibri" pitchFamily="34" charset="0"/>
                <a:ea typeface="宋体" pitchFamily="2" charset="-122"/>
              </a:defRPr>
            </a:lvl7pPr>
            <a:lvl8pPr marL="1371600" algn="ctr" eaLnBrk="0" fontAlgn="base" hangingPunct="0">
              <a:spcBef>
                <a:spcPct val="0"/>
              </a:spcBef>
              <a:spcAft>
                <a:spcPct val="0"/>
              </a:spcAft>
              <a:defRPr sz="4400">
                <a:latin typeface="Calibri" pitchFamily="34" charset="0"/>
                <a:ea typeface="宋体" pitchFamily="2" charset="-122"/>
              </a:defRPr>
            </a:lvl8pPr>
            <a:lvl9pPr marL="1828800" algn="ctr" eaLnBrk="0" fontAlgn="base" hangingPunct="0">
              <a:spcBef>
                <a:spcPct val="0"/>
              </a:spcBef>
              <a:spcAft>
                <a:spcPct val="0"/>
              </a:spcAft>
              <a:defRPr sz="4400">
                <a:latin typeface="Calibri" pitchFamily="34" charset="0"/>
                <a:ea typeface="宋体" pitchFamily="2" charset="-122"/>
              </a:defRPr>
            </a:lvl9pPr>
          </a:lstStyle>
          <a:p>
            <a:r>
              <a:rPr lang="zh-CN" altLang="en-US" dirty="0" smtClean="0">
                <a:solidFill>
                  <a:srgbClr val="0070C0"/>
                </a:solidFill>
              </a:rPr>
              <a:t>大数据支撑行为分析案例</a:t>
            </a:r>
            <a:endParaRPr lang="zh-CN" altLang="en-US" dirty="0">
              <a:solidFill>
                <a:srgbClr val="0070C0"/>
              </a:solidFill>
            </a:endParaRPr>
          </a:p>
        </p:txBody>
      </p:sp>
      <p:sp>
        <p:nvSpPr>
          <p:cNvPr id="28675" name="TextBox 4"/>
          <p:cNvSpPr txBox="1">
            <a:spLocks noChangeArrowheads="1"/>
          </p:cNvSpPr>
          <p:nvPr/>
        </p:nvSpPr>
        <p:spPr bwMode="auto">
          <a:xfrm>
            <a:off x="207826" y="972496"/>
            <a:ext cx="4214813" cy="1261884"/>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solidFill>
                  <a:srgbClr val="000099"/>
                </a:solidFill>
                <a:latin typeface="微软雅黑" pitchFamily="34" charset="-122"/>
                <a:ea typeface="微软雅黑" pitchFamily="34" charset="-122"/>
              </a:rPr>
              <a:t>教育云平台分析（行为分析）</a:t>
            </a:r>
            <a:endParaRPr lang="en-US" altLang="zh-CN" sz="2000" b="1"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学校分布图</a:t>
            </a:r>
            <a:endParaRPr lang="en-US" altLang="zh-CN" sz="1400"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登录用户统计</a:t>
            </a:r>
            <a:endParaRPr lang="en-US" altLang="zh-CN" sz="1400"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活跃用户统计</a:t>
            </a:r>
            <a:endParaRPr lang="en-US" altLang="zh-CN" sz="1400"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操作统计</a:t>
            </a:r>
          </a:p>
        </p:txBody>
      </p:sp>
      <p:pic>
        <p:nvPicPr>
          <p:cNvPr id="5" name="Picture 2" descr="E:\work\工作项目\20140526--台湾展会资料\云数据库产品截图\3-学校分布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6" y="2438744"/>
            <a:ext cx="8358188"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9538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Box 15"/>
          <p:cNvSpPr txBox="1">
            <a:spLocks noChangeArrowheads="1"/>
          </p:cNvSpPr>
          <p:nvPr/>
        </p:nvSpPr>
        <p:spPr bwMode="auto">
          <a:xfrm>
            <a:off x="0" y="271788"/>
            <a:ext cx="4929190" cy="523220"/>
          </a:xfrm>
          <a:prstGeom prst="rect">
            <a:avLst/>
          </a:prstGeom>
          <a:extLst/>
        </p:spPr>
        <p:txBody>
          <a:bodyPr lIns="0" tIns="0" rIns="0" bIns="0" anchor="t"/>
          <a:lstStyle>
            <a:defPPr>
              <a:defRPr lang="zh-CN"/>
            </a:defPPr>
            <a:lvl1pPr>
              <a:defRPr sz="2800" b="1">
                <a:solidFill>
                  <a:schemeClr val="bg1"/>
                </a:solidFill>
                <a:latin typeface="黑体" pitchFamily="49" charset="-122"/>
                <a:ea typeface="黑体" pitchFamily="49" charset="-122"/>
                <a:cs typeface="宋体" charset="0"/>
              </a:defRPr>
            </a:lvl1pPr>
            <a:lvl2pPr algn="ctr">
              <a:defRPr sz="4400">
                <a:latin typeface="Calibri" pitchFamily="34" charset="0"/>
                <a:ea typeface="宋体" pitchFamily="2" charset="-122"/>
              </a:defRPr>
            </a:lvl2pPr>
            <a:lvl3pPr algn="ctr">
              <a:defRPr sz="4400">
                <a:latin typeface="Calibri" pitchFamily="34" charset="0"/>
                <a:ea typeface="宋体" pitchFamily="2" charset="-122"/>
              </a:defRPr>
            </a:lvl3pPr>
            <a:lvl4pPr algn="ctr">
              <a:defRPr sz="4400">
                <a:latin typeface="Calibri" pitchFamily="34" charset="0"/>
                <a:ea typeface="宋体" pitchFamily="2" charset="-122"/>
              </a:defRPr>
            </a:lvl4pPr>
            <a:lvl5pPr algn="ctr">
              <a:defRPr sz="4400">
                <a:latin typeface="Calibri" pitchFamily="34" charset="0"/>
                <a:ea typeface="宋体" pitchFamily="2" charset="-122"/>
              </a:defRPr>
            </a:lvl5pPr>
            <a:lvl6pPr marL="457200" algn="ctr" eaLnBrk="0" fontAlgn="base" hangingPunct="0">
              <a:spcBef>
                <a:spcPct val="0"/>
              </a:spcBef>
              <a:spcAft>
                <a:spcPct val="0"/>
              </a:spcAft>
              <a:defRPr sz="4400">
                <a:latin typeface="Calibri" pitchFamily="34" charset="0"/>
                <a:ea typeface="宋体" pitchFamily="2" charset="-122"/>
              </a:defRPr>
            </a:lvl6pPr>
            <a:lvl7pPr marL="914400" algn="ctr" eaLnBrk="0" fontAlgn="base" hangingPunct="0">
              <a:spcBef>
                <a:spcPct val="0"/>
              </a:spcBef>
              <a:spcAft>
                <a:spcPct val="0"/>
              </a:spcAft>
              <a:defRPr sz="4400">
                <a:latin typeface="Calibri" pitchFamily="34" charset="0"/>
                <a:ea typeface="宋体" pitchFamily="2" charset="-122"/>
              </a:defRPr>
            </a:lvl7pPr>
            <a:lvl8pPr marL="1371600" algn="ctr" eaLnBrk="0" fontAlgn="base" hangingPunct="0">
              <a:spcBef>
                <a:spcPct val="0"/>
              </a:spcBef>
              <a:spcAft>
                <a:spcPct val="0"/>
              </a:spcAft>
              <a:defRPr sz="4400">
                <a:latin typeface="Calibri" pitchFamily="34" charset="0"/>
                <a:ea typeface="宋体" pitchFamily="2" charset="-122"/>
              </a:defRPr>
            </a:lvl8pPr>
            <a:lvl9pPr marL="1828800" algn="ctr" eaLnBrk="0" fontAlgn="base" hangingPunct="0">
              <a:spcBef>
                <a:spcPct val="0"/>
              </a:spcBef>
              <a:spcAft>
                <a:spcPct val="0"/>
              </a:spcAft>
              <a:defRPr sz="4400">
                <a:latin typeface="Calibri" pitchFamily="34" charset="0"/>
                <a:ea typeface="宋体" pitchFamily="2" charset="-122"/>
              </a:defRPr>
            </a:lvl9pPr>
          </a:lstStyle>
          <a:p>
            <a:r>
              <a:rPr lang="en-US" altLang="zh-CN" dirty="0" smtClean="0">
                <a:solidFill>
                  <a:srgbClr val="0070C0"/>
                </a:solidFill>
              </a:rPr>
              <a:t> </a:t>
            </a:r>
            <a:r>
              <a:rPr lang="zh-CN" altLang="en-US" dirty="0" smtClean="0">
                <a:solidFill>
                  <a:srgbClr val="0070C0"/>
                </a:solidFill>
              </a:rPr>
              <a:t>实时大数据案例</a:t>
            </a:r>
            <a:endParaRPr lang="zh-CN" altLang="en-US" dirty="0">
              <a:solidFill>
                <a:srgbClr val="0070C0"/>
              </a:solidFill>
            </a:endParaRPr>
          </a:p>
        </p:txBody>
      </p:sp>
      <p:sp>
        <p:nvSpPr>
          <p:cNvPr id="29700" name="TextBox 5"/>
          <p:cNvSpPr txBox="1">
            <a:spLocks noChangeArrowheads="1"/>
          </p:cNvSpPr>
          <p:nvPr/>
        </p:nvSpPr>
        <p:spPr bwMode="auto">
          <a:xfrm>
            <a:off x="179512" y="1000908"/>
            <a:ext cx="4857750" cy="830997"/>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solidFill>
                  <a:srgbClr val="000099"/>
                </a:solidFill>
                <a:latin typeface="微软雅黑" pitchFamily="34" charset="-122"/>
                <a:ea typeface="微软雅黑" pitchFamily="34" charset="-122"/>
              </a:rPr>
              <a:t>清华公共安全研究院实时交通应用</a:t>
            </a:r>
            <a:endParaRPr lang="en-US" altLang="zh-CN" sz="2000" b="1"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交通路况查询</a:t>
            </a:r>
            <a:endParaRPr lang="en-US" altLang="zh-CN" sz="1400" dirty="0">
              <a:solidFill>
                <a:srgbClr val="000099"/>
              </a:solidFill>
              <a:latin typeface="微软雅黑" pitchFamily="34" charset="-122"/>
              <a:ea typeface="微软雅黑" pitchFamily="34" charset="-122"/>
            </a:endParaRPr>
          </a:p>
          <a:p>
            <a:pPr marL="285750" indent="-285750" eaLnBrk="1" hangingPunct="1">
              <a:buFont typeface="Wingdings" panose="05000000000000000000" pitchFamily="2" charset="2"/>
              <a:buChar char="Ø"/>
            </a:pPr>
            <a:r>
              <a:rPr lang="en-US" altLang="zh-CN" sz="1400" b="1" dirty="0">
                <a:solidFill>
                  <a:srgbClr val="000099"/>
                </a:solidFill>
                <a:latin typeface="微软雅黑" pitchFamily="34" charset="-122"/>
                <a:ea typeface="微软雅黑" pitchFamily="34" charset="-122"/>
              </a:rPr>
              <a:t>- </a:t>
            </a:r>
            <a:r>
              <a:rPr lang="zh-CN" altLang="en-US" sz="1400" dirty="0">
                <a:solidFill>
                  <a:srgbClr val="000099"/>
                </a:solidFill>
                <a:latin typeface="微软雅黑" pitchFamily="34" charset="-122"/>
                <a:ea typeface="微软雅黑" pitchFamily="34" charset="-122"/>
              </a:rPr>
              <a:t>车辆行驶模拟</a:t>
            </a:r>
          </a:p>
        </p:txBody>
      </p:sp>
      <p:pic>
        <p:nvPicPr>
          <p:cNvPr id="8" name="Picture 6"/>
          <p:cNvPicPr>
            <a:picLocks noChangeAspect="1" noChangeArrowheads="1"/>
          </p:cNvPicPr>
          <p:nvPr/>
        </p:nvPicPr>
        <p:blipFill>
          <a:blip r:embed="rId3"/>
          <a:srcRect/>
          <a:stretch>
            <a:fillRect/>
          </a:stretch>
        </p:blipFill>
        <p:spPr bwMode="auto">
          <a:xfrm>
            <a:off x="2000232" y="2857496"/>
            <a:ext cx="5572164" cy="3424259"/>
          </a:xfrm>
          <a:prstGeom prst="rect">
            <a:avLst/>
          </a:prstGeom>
          <a:solidFill>
            <a:srgbClr val="FFFFFF">
              <a:shade val="85000"/>
            </a:srgbClr>
          </a:solidFill>
          <a:ln w="25400" cap="sq">
            <a:noFill/>
            <a:miter lim="800000"/>
          </a:ln>
          <a:effectLst>
            <a:outerShdw blurRad="57150" dist="37500" dir="7560000" sy="98000" kx="110000" ky="200000" algn="tl" rotWithShape="0">
              <a:srgbClr val="000000">
                <a:alpha val="20000"/>
              </a:srgbClr>
            </a:outerShdw>
          </a:effectLst>
          <a:scene3d>
            <a:camera prst="perspectiveRelaxed" fov="0">
              <a:rot lat="0" lon="0" rev="0"/>
            </a:camera>
            <a:lightRig rig="twoPt" dir="t">
              <a:rot lat="0" lon="0" rev="0"/>
            </a:lightRig>
          </a:scene3d>
          <a:sp3d prstMaterial="matte">
            <a:bevelT w="0" h="12700"/>
            <a:contourClr>
              <a:srgbClr val="FFFFFF"/>
            </a:contourClr>
          </a:sp3d>
        </p:spPr>
      </p:pic>
      <p:pic>
        <p:nvPicPr>
          <p:cNvPr id="73730" name="Picture 2"/>
          <p:cNvPicPr>
            <a:picLocks noChangeAspect="1" noChangeArrowheads="1"/>
          </p:cNvPicPr>
          <p:nvPr/>
        </p:nvPicPr>
        <p:blipFill>
          <a:blip r:embed="rId4"/>
          <a:srcRect/>
          <a:stretch>
            <a:fillRect/>
          </a:stretch>
        </p:blipFill>
        <p:spPr bwMode="auto">
          <a:xfrm>
            <a:off x="4000496" y="3929066"/>
            <a:ext cx="4714908" cy="2559090"/>
          </a:xfrm>
          <a:prstGeom prst="rect">
            <a:avLst/>
          </a:prstGeom>
          <a:solidFill>
            <a:srgbClr val="FFFFFF">
              <a:shade val="85000"/>
            </a:srgbClr>
          </a:solidFill>
          <a:ln w="25400" cap="sq">
            <a:noFill/>
            <a:miter lim="800000"/>
          </a:ln>
          <a:effectLst>
            <a:outerShdw blurRad="57150" dist="37500" dir="7560000" sy="98000" kx="110000" ky="200000" algn="tl" rotWithShape="0">
              <a:srgbClr val="000000">
                <a:alpha val="20000"/>
              </a:srgbClr>
            </a:outerShdw>
          </a:effectLst>
          <a:scene3d>
            <a:camera prst="perspectiveRelaxed" fov="0">
              <a:rot lat="0" lon="0" rev="0"/>
            </a:camera>
            <a:lightRig rig="twoPt" dir="t">
              <a:rot lat="0" lon="0" rev="0"/>
            </a:lightRig>
          </a:scene3d>
          <a:sp3d prstMaterial="matte">
            <a:bevelT w="0" h="12700"/>
            <a:contourClr>
              <a:srgbClr val="FFFFFF"/>
            </a:contourClr>
          </a:sp3d>
        </p:spPr>
      </p:pic>
      <p:pic>
        <p:nvPicPr>
          <p:cNvPr id="7" name="Picture 1" descr="C:\Users\jasonhwb\Documents\Tencent Files\22400508\Image\C2C\YO$9OP]JVLJ@QV$27Y$%_{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38" y="2143125"/>
            <a:ext cx="78581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38883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RectangleShape"/>
  <p:tag name="THINKCELLSHAPEDONOTDELETE" val="pe8L5iT7kxkO_kpCB7IrAgg"/>
</p:tagLst>
</file>

<file path=ppt/tags/tag10.xml><?xml version="1.0" encoding="utf-8"?>
<p:tagLst xmlns:a="http://schemas.openxmlformats.org/drawingml/2006/main" xmlns:r="http://schemas.openxmlformats.org/officeDocument/2006/relationships" xmlns:p="http://schemas.openxmlformats.org/presentationml/2006/main">
  <p:tag name="NAME" val="RectangleShape"/>
  <p:tag name="THINKCELLSHAPEDONOTDELETE" val="pudKKv1NLY0m6ypdiMUa22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F_q_rRP0Ck.7wEyEtn2nVw"/>
</p:tagLst>
</file>

<file path=ppt/tags/tag12.xml><?xml version="1.0" encoding="utf-8"?>
<p:tagLst xmlns:a="http://schemas.openxmlformats.org/drawingml/2006/main" xmlns:r="http://schemas.openxmlformats.org/officeDocument/2006/relationships" xmlns:p="http://schemas.openxmlformats.org/presentationml/2006/main">
  <p:tag name="NAME" val="RectangleShape"/>
  <p:tag name="THINKCELLSHAPEDONOTDELETE" val="pe8L5iT7kxkO_kpCB7IrAgg"/>
</p:tagLst>
</file>

<file path=ppt/tags/tag13.xml><?xml version="1.0" encoding="utf-8"?>
<p:tagLst xmlns:a="http://schemas.openxmlformats.org/drawingml/2006/main" xmlns:r="http://schemas.openxmlformats.org/officeDocument/2006/relationships" xmlns:p="http://schemas.openxmlformats.org/presentationml/2006/main">
  <p:tag name="NAME" val="RectangleShape"/>
  <p:tag name="THINKCELLSHAPEDONOTDELETE" val="pudKKv1NLY0m6ypdiMUa22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F_q_rRP0Ck.7wEyEtn2nV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pf3nMoy1EabZdWIeLRp_g"/>
</p:tagLst>
</file>

<file path=ppt/tags/tag16.xml><?xml version="1.0" encoding="utf-8"?>
<p:tagLst xmlns:a="http://schemas.openxmlformats.org/drawingml/2006/main" xmlns:r="http://schemas.openxmlformats.org/officeDocument/2006/relationships" xmlns:p="http://schemas.openxmlformats.org/presentationml/2006/main">
  <p:tag name="POWER3D TRANSITION" val="DemoSlabtilt.p3d 0"/>
  <p:tag name="POWER3D OPTIONS" val="Medium "/>
  <p:tag name="POWER3D IMAGE0" val="PINBUMP.TGA"/>
  <p:tag name="POWER3D IMAGE1" val="PINBUMP.TGA"/>
  <p:tag name="POWER3D IMAGE2" val="PWRTRANS.TGA"/>
  <p:tag name="POWER3D SOUND" val="Turning Billboard"/>
  <p:tag name="POWER3D CRC" val="6172bcb60114"/>
</p:tagLst>
</file>

<file path=ppt/tags/tag2.xml><?xml version="1.0" encoding="utf-8"?>
<p:tagLst xmlns:a="http://schemas.openxmlformats.org/drawingml/2006/main" xmlns:r="http://schemas.openxmlformats.org/officeDocument/2006/relationships" xmlns:p="http://schemas.openxmlformats.org/presentationml/2006/main">
  <p:tag name="NAME" val="RectangleShape"/>
  <p:tag name="THINKCELLSHAPEDONOTDELETE" val="pudKKv1NLY0m6ypdiMUa22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_q_rRP0Ck.7wEyEtn2nV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pf3nMoy1EabZdWIeLRp_g"/>
</p:tagLst>
</file>

<file path=ppt/tags/tag5.xml><?xml version="1.0" encoding="utf-8"?>
<p:tagLst xmlns:a="http://schemas.openxmlformats.org/drawingml/2006/main" xmlns:r="http://schemas.openxmlformats.org/officeDocument/2006/relationships" xmlns:p="http://schemas.openxmlformats.org/presentationml/2006/main">
  <p:tag name="NAME" val="RectangleShape"/>
  <p:tag name="THINKCELLSHAPEDONOTDELETE" val="pe8L5iT7kxkO_kpCB7IrAgg"/>
</p:tagLst>
</file>

<file path=ppt/tags/tag6.xml><?xml version="1.0" encoding="utf-8"?>
<p:tagLst xmlns:a="http://schemas.openxmlformats.org/drawingml/2006/main" xmlns:r="http://schemas.openxmlformats.org/officeDocument/2006/relationships" xmlns:p="http://schemas.openxmlformats.org/presentationml/2006/main">
  <p:tag name="NAME" val="RectangleShape"/>
  <p:tag name="THINKCELLSHAPEDONOTDELETE" val="pudKKv1NLY0m6ypdiMUa22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_q_rRP0Ck.7wEyEtn2nV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pf3nMoy1EabZdWIeLRp_g"/>
</p:tagLst>
</file>

<file path=ppt/tags/tag9.xml><?xml version="1.0" encoding="utf-8"?>
<p:tagLst xmlns:a="http://schemas.openxmlformats.org/drawingml/2006/main" xmlns:r="http://schemas.openxmlformats.org/officeDocument/2006/relationships" xmlns:p="http://schemas.openxmlformats.org/presentationml/2006/main">
  <p:tag name="NAME" val="RectangleShape"/>
  <p:tag name="THINKCELLSHAPEDONOTDELETE" val="pe8L5iT7kxkO_kpCB7IrAgg"/>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_2">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_2">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157263289</TotalTime>
  <Pages>0</Pages>
  <Words>23218</Words>
  <Characters>0</Characters>
  <Application>Microsoft Office PowerPoint</Application>
  <DocSecurity>0</DocSecurity>
  <PresentationFormat>On-screen Show (4:3)</PresentationFormat>
  <Lines>0</Lines>
  <Paragraphs>1548</Paragraphs>
  <Slides>119</Slides>
  <Notes>77</Notes>
  <HiddenSlides>0</HiddenSlides>
  <MMClips>0</MMClips>
  <ScaleCrop>false</ScaleCrop>
  <HeadingPairs>
    <vt:vector size="8" baseType="variant">
      <vt:variant>
        <vt:lpstr>Fonts Used</vt:lpstr>
      </vt:variant>
      <vt:variant>
        <vt:i4>23</vt:i4>
      </vt:variant>
      <vt:variant>
        <vt:lpstr>Theme</vt:lpstr>
      </vt:variant>
      <vt:variant>
        <vt:i4>2</vt:i4>
      </vt:variant>
      <vt:variant>
        <vt:lpstr>Embedded OLE Servers</vt:lpstr>
      </vt:variant>
      <vt:variant>
        <vt:i4>1</vt:i4>
      </vt:variant>
      <vt:variant>
        <vt:lpstr>Slide Titles</vt:lpstr>
      </vt:variant>
      <vt:variant>
        <vt:i4>119</vt:i4>
      </vt:variant>
    </vt:vector>
  </HeadingPairs>
  <TitlesOfParts>
    <vt:vector size="145" baseType="lpstr">
      <vt:lpstr>Gulim</vt:lpstr>
      <vt:lpstr>HY헤드라인M</vt:lpstr>
      <vt:lpstr>微軟正黑體</vt:lpstr>
      <vt:lpstr>Microsoft Yahei</vt:lpstr>
      <vt:lpstr>MS PGothic</vt:lpstr>
      <vt:lpstr>黑体</vt:lpstr>
      <vt:lpstr>华文仿宋</vt:lpstr>
      <vt:lpstr>华文隶书</vt:lpstr>
      <vt:lpstr>华文细黑</vt:lpstr>
      <vt:lpstr>华文新魏</vt:lpstr>
      <vt:lpstr>楷体</vt:lpstr>
      <vt:lpstr>楷体_GB2312</vt:lpstr>
      <vt:lpstr>隶书</vt:lpstr>
      <vt:lpstr>宋体</vt:lpstr>
      <vt:lpstr>宋体.宋</vt:lpstr>
      <vt:lpstr>微软雅黑</vt:lpstr>
      <vt:lpstr>Arial</vt:lpstr>
      <vt:lpstr>Arial Black</vt:lpstr>
      <vt:lpstr>Calibri</vt:lpstr>
      <vt:lpstr>Times</vt:lpstr>
      <vt:lpstr>Times New Roman</vt:lpstr>
      <vt:lpstr>Wingdings</vt:lpstr>
      <vt:lpstr>Wingdings 2</vt:lpstr>
      <vt:lpstr>Office 主题</vt:lpstr>
      <vt:lpstr>Office 主题_2</vt:lpstr>
      <vt:lpstr>Visio</vt:lpstr>
      <vt:lpstr>PowerPoint Presentation</vt:lpstr>
      <vt:lpstr>PowerPoint Presentation</vt:lpstr>
      <vt:lpstr>PowerPoint Presentation</vt:lpstr>
      <vt:lpstr>信息技术加速中国发展 </vt:lpstr>
      <vt:lpstr>PowerPoint Presentation</vt:lpstr>
      <vt:lpstr>信息技术：润物细无声</vt:lpstr>
      <vt:lpstr>互联网用户增速迅猛</vt:lpstr>
      <vt:lpstr>PowerPoint Presentation</vt:lpstr>
      <vt:lpstr>中国IT产业：更丰富的内容和服务</vt:lpstr>
      <vt:lpstr>PowerPoint Presentation</vt:lpstr>
      <vt:lpstr>PowerPoint Presentation</vt:lpstr>
      <vt:lpstr>PowerPoint Presentation</vt:lpstr>
      <vt:lpstr>什么是云计算：云的业务模式</vt:lpstr>
      <vt:lpstr>什么是云计算: 业务模式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世界领先IT公司服务器持有量</vt:lpstr>
      <vt:lpstr>云计算产业市场前景</vt:lpstr>
      <vt:lpstr>PowerPoint Presentation</vt:lpstr>
      <vt:lpstr>中国的云要自己建 去IOE和八大金刚，及去开源</vt:lpstr>
      <vt:lpstr>PowerPoint Presentation</vt:lpstr>
      <vt:lpstr>云操作系统：整个云平台的管理者</vt:lpstr>
      <vt:lpstr>云操作系统：资源的全局监控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典型案例</vt:lpstr>
      <vt:lpstr>东莞电子政务云总体网络部署架构</vt:lpstr>
      <vt:lpstr>一期网络部署架构</vt:lpstr>
      <vt:lpstr>二期网络部署架构</vt:lpstr>
      <vt:lpstr>PowerPoint Presentation</vt:lpstr>
      <vt:lpstr>PowerPoint Presentation</vt:lpstr>
      <vt:lpstr>PowerPoint Presentation</vt:lpstr>
      <vt:lpstr>PowerPoint Presentation</vt:lpstr>
      <vt:lpstr>PowerPoint Presentation</vt:lpstr>
      <vt:lpstr>云计算国防应用：军民融合云计算平台</vt:lpstr>
      <vt:lpstr>PowerPoint Presentation</vt:lpstr>
      <vt:lpstr>PowerPoint Presentation</vt:lpstr>
      <vt:lpstr>PowerPoint Presentation</vt:lpstr>
      <vt:lpstr>PowerPoint Presentation</vt:lpstr>
      <vt:lpstr>PowerPoint Presentation</vt:lpstr>
      <vt:lpstr>PowerPoint Presentation</vt:lpstr>
      <vt:lpstr>什么是大数据（NO-SQL, Not Only SQL) 不同“看”数据的方式</vt:lpstr>
      <vt:lpstr>PowerPoint Presentation</vt:lpstr>
      <vt:lpstr> 大数据的定义</vt:lpstr>
      <vt:lpstr> 大数据的理性认知</vt:lpstr>
      <vt:lpstr>PowerPoint Presentation</vt:lpstr>
      <vt:lpstr>   大数据要上升为国家战略</vt:lpstr>
      <vt:lpstr>大数据不仅仅是数据“大”</vt:lpstr>
      <vt:lpstr>大数据与传统数据库的区别</vt:lpstr>
      <vt:lpstr>PowerPoint Presentation</vt:lpstr>
      <vt:lpstr>大数据市场分析</vt:lpstr>
      <vt:lpstr>国际企业角力大数据 </vt:lpstr>
      <vt:lpstr>大数据的产业价值链</vt:lpstr>
      <vt:lpstr>PowerPoint Presentation</vt:lpstr>
      <vt:lpstr>PowerPoint Presentation</vt:lpstr>
      <vt:lpstr>大数据的分析模型</vt:lpstr>
      <vt:lpstr>大数据变革既有数据观：以变革始</vt:lpstr>
      <vt:lpstr>  大数据是组织的一种资产</vt:lpstr>
      <vt:lpstr> 三个小故事：智者善用数据和工具</vt:lpstr>
      <vt:lpstr>  大数据处理行为技术特征</vt:lpstr>
      <vt:lpstr>  大数据系统的定义</vt:lpstr>
      <vt:lpstr>  大数据系统的设计目标</vt:lpstr>
      <vt:lpstr>  大数据系统的逻辑架构</vt:lpstr>
      <vt:lpstr>大数据库系统界面</vt:lpstr>
      <vt:lpstr>  与现有系统的关系</vt:lpstr>
      <vt:lpstr>PowerPoint Presentation</vt:lpstr>
      <vt:lpstr>PowerPoint Presentation</vt:lpstr>
      <vt:lpstr>PowerPoint Presentation</vt:lpstr>
      <vt:lpstr>  大数据系统体系建设规划</vt:lpstr>
      <vt:lpstr>  搭平台-系统布署规划</vt:lpstr>
      <vt:lpstr>  采数据-数据采集模型</vt:lpstr>
      <vt:lpstr>  建模型-建立四大模型</vt:lpstr>
      <vt:lpstr>  建模型-建模所需基础知识</vt:lpstr>
      <vt:lpstr>  建模型-十大精典算法</vt:lpstr>
      <vt:lpstr>  建模型-算法的典型应用</vt:lpstr>
      <vt:lpstr>  建模型-算法的典型应用</vt:lpstr>
      <vt:lpstr>  编代码-开发环境的安装</vt:lpstr>
      <vt:lpstr>  图呈现： 图形设计技术</vt:lpstr>
      <vt:lpstr>  图呈现： 一图胜千言</vt:lpstr>
      <vt:lpstr>   图呈现- 图形开发工具</vt:lpstr>
      <vt:lpstr>舆情系统：大数据应用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跨系统数据异常比对</vt:lpstr>
      <vt:lpstr>大数据精典案例</vt:lpstr>
      <vt:lpstr>大数据精典案例 </vt:lpstr>
      <vt:lpstr>大数据精典案例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电信诈骗：大数据正反两面</vt:lpstr>
      <vt:lpstr>大数据预测：新的侦破模式</vt:lpstr>
      <vt:lpstr>大数据：嫌疑人行为的分析和预测</vt:lpstr>
      <vt:lpstr>大数据：治未病，预防犯罪</vt:lpstr>
      <vt:lpstr>大数据：新的数据采集手段</vt:lpstr>
      <vt:lpstr>总结</vt:lpstr>
      <vt:lpstr>PowerPoint Presentation</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Leon</dc:creator>
  <cp:lastModifiedBy>Hu, Ming Yue</cp:lastModifiedBy>
  <cp:revision>681</cp:revision>
  <cp:lastPrinted>1899-12-30T00:00:00Z</cp:lastPrinted>
  <dcterms:created xsi:type="dcterms:W3CDTF">2011-12-11T14:50:00Z</dcterms:created>
  <dcterms:modified xsi:type="dcterms:W3CDTF">2015-06-21T05:43:50Z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2052-8.1.0.2998</vt:lpwstr>
  </property>
</Properties>
</file>